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6"/>
  </p:notesMasterIdLst>
  <p:sldIdLst>
    <p:sldId id="257" r:id="rId2"/>
    <p:sldId id="26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628"/>
  </p:normalViewPr>
  <p:slideViewPr>
    <p:cSldViewPr snapToGrid="0">
      <p:cViewPr varScale="1">
        <p:scale>
          <a:sx n="119" d="100"/>
          <a:sy n="119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6F97-4016-D743-9918-7E0412D178F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F849-6544-B143-A79C-7839DF1B399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361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F849-6544-B143-A79C-7839DF1B3994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4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897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456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223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8249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8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4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162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72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46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0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3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9CA-B131-8143-9C86-B52FD2B8C3A6}" type="datetimeFigureOut">
              <a:rPr lang="en-NP" smtClean="0"/>
              <a:t>28/01/2024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pic>
        <p:nvPicPr>
          <p:cNvPr id="1028" name="Picture 4" descr="Java Icon Png #245863 - Free Icons Library">
            <a:extLst>
              <a:ext uri="{FF2B5EF4-FFF2-40B4-BE49-F238E27FC236}">
                <a16:creationId xmlns:a16="http://schemas.microsoft.com/office/drawing/2014/main" id="{1B153F72-AA09-794A-A2D4-CD640D17D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66" y="30582"/>
            <a:ext cx="1830990" cy="18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95730-16D3-A38E-CF84-A09E5B5F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and JSP</a:t>
            </a:r>
            <a:endParaRPr lang="en-NP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39DF0B-6520-2513-309F-1AAE5D7F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111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C72-0D16-3A58-654B-17D8733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Advantages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A0C5-74ED-6FF1-AB6D-BB8EBF66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Easy maintenance</a:t>
            </a:r>
            <a:r>
              <a:rPr lang="en-US" dirty="0"/>
              <a:t>: JSP is easy to maintain since separating business logic with presentation logic is simple.</a:t>
            </a:r>
          </a:p>
          <a:p>
            <a:r>
              <a:rPr lang="en-US" dirty="0">
                <a:solidFill>
                  <a:srgbClr val="FF0000"/>
                </a:solidFill>
              </a:rPr>
              <a:t>Servlet extension</a:t>
            </a:r>
            <a:r>
              <a:rPr lang="en-US" dirty="0"/>
              <a:t>: Being the extension of Servlet technology, it can use all the features of Servlet.</a:t>
            </a:r>
          </a:p>
          <a:p>
            <a:r>
              <a:rPr lang="en-US" dirty="0">
                <a:solidFill>
                  <a:srgbClr val="FF0000"/>
                </a:solidFill>
              </a:rPr>
              <a:t>Require less coding</a:t>
            </a:r>
            <a:r>
              <a:rPr lang="en-US" dirty="0"/>
              <a:t>: It allows custom tags that reduces the code and makes coding flexible.</a:t>
            </a:r>
          </a:p>
          <a:p>
            <a:r>
              <a:rPr lang="en-US" dirty="0">
                <a:solidFill>
                  <a:srgbClr val="FF0000"/>
                </a:solidFill>
              </a:rPr>
              <a:t>Fast development</a:t>
            </a:r>
            <a:r>
              <a:rPr lang="en-US" dirty="0"/>
              <a:t>: There is no requirement to recompile and redeploy the project while modifying a JSP page.</a:t>
            </a:r>
          </a:p>
          <a:p>
            <a:r>
              <a:rPr lang="en-US" dirty="0">
                <a:solidFill>
                  <a:srgbClr val="FF0000"/>
                </a:solidFill>
              </a:rPr>
              <a:t>Easy integration</a:t>
            </a:r>
            <a:r>
              <a:rPr lang="en-US" dirty="0"/>
              <a:t>: Supports Java API's which can be easily integrated with the HTML code.</a:t>
            </a:r>
          </a:p>
          <a:p>
            <a:r>
              <a:rPr lang="en-US" dirty="0">
                <a:solidFill>
                  <a:srgbClr val="FF0000"/>
                </a:solidFill>
              </a:rPr>
              <a:t>Easy modification</a:t>
            </a:r>
            <a:r>
              <a:rPr lang="en-US" dirty="0"/>
              <a:t>: Changes can be done through the business logic page rather than changing every page that makes modification easy.</a:t>
            </a:r>
          </a:p>
        </p:txBody>
      </p:sp>
    </p:spTree>
    <p:extLst>
      <p:ext uri="{BB962C8B-B14F-4D97-AF65-F5344CB8AC3E}">
        <p14:creationId xmlns:p14="http://schemas.microsoft.com/office/powerpoint/2010/main" val="27206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61EB-BDAD-4C98-1035-895891AE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Disadvantages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99F4-9A01-0235-08AC-FEA81CF2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Hard to debug</a:t>
            </a:r>
            <a:r>
              <a:rPr lang="en-US" dirty="0"/>
              <a:t>: Because JSP pages initially translate into Servlets before compilation, debugging or tracing errors is difficult.</a:t>
            </a:r>
          </a:p>
          <a:p>
            <a:r>
              <a:rPr lang="en-US" dirty="0">
                <a:solidFill>
                  <a:srgbClr val="FF0000"/>
                </a:solidFill>
              </a:rPr>
              <a:t>Time-consuming</a:t>
            </a:r>
            <a:r>
              <a:rPr lang="en-US" dirty="0"/>
              <a:t>: Because JSP pages are compiled on the server, they take more disc space and time to store JSP pages.</a:t>
            </a:r>
          </a:p>
          <a:p>
            <a:r>
              <a:rPr lang="en-US" dirty="0">
                <a:solidFill>
                  <a:srgbClr val="FF0000"/>
                </a:solidFill>
              </a:rPr>
              <a:t>Fewer features</a:t>
            </a:r>
            <a:r>
              <a:rPr lang="en-US" dirty="0"/>
              <a:t>: Since JSP output is HTML, it is not abundant in features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13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C29A-EF21-5391-04A1-E49F04EC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Difference between Servlets and JSP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88CD54-6383-1861-DD96-D57EF648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6411"/>
              </p:ext>
            </p:extLst>
          </p:nvPr>
        </p:nvGraphicFramePr>
        <p:xfrm>
          <a:off x="677334" y="1678194"/>
          <a:ext cx="10360012" cy="49531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80006">
                  <a:extLst>
                    <a:ext uri="{9D8B030D-6E8A-4147-A177-3AD203B41FA5}">
                      <a16:colId xmlns:a16="http://schemas.microsoft.com/office/drawing/2014/main" val="4270694962"/>
                    </a:ext>
                  </a:extLst>
                </a:gridCol>
                <a:gridCol w="5180006">
                  <a:extLst>
                    <a:ext uri="{9D8B030D-6E8A-4147-A177-3AD203B41FA5}">
                      <a16:colId xmlns:a16="http://schemas.microsoft.com/office/drawing/2014/main" val="48680415"/>
                    </a:ext>
                  </a:extLst>
                </a:gridCol>
              </a:tblGrid>
              <a:tr h="2233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Servlet</a:t>
                      </a:r>
                    </a:p>
                  </a:txBody>
                  <a:tcPr marL="15804" marR="15804" marT="39510" marB="395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JSP</a:t>
                      </a:r>
                    </a:p>
                  </a:txBody>
                  <a:tcPr marL="39510" marR="39510" marT="39510" marB="39510" anchor="ctr"/>
                </a:tc>
                <a:extLst>
                  <a:ext uri="{0D108BD9-81ED-4DB2-BD59-A6C34878D82A}">
                    <a16:rowId xmlns:a16="http://schemas.microsoft.com/office/drawing/2014/main" val="3049554115"/>
                  </a:ext>
                </a:extLst>
              </a:tr>
              <a:tr h="37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Servlet is a java code.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is a HTML-based compilation code.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2418564400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Writing code for servlet is harder than JSP as it is HTML in java.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is easy to code as it is java in HTML.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1702064624"/>
                  </a:ext>
                </a:extLst>
              </a:tr>
              <a:tr h="519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Servlet plays a controller role in the ,MVC approach.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is the view in the MVC approach for showing output.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3264689794"/>
                  </a:ext>
                </a:extLst>
              </a:tr>
              <a:tr h="1109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Servlet is faster than JSP.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is slower than Servlet because the first step in the JSP lifecycle is the translation of JSP to java code and then compile.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2463852086"/>
                  </a:ext>
                </a:extLst>
              </a:tr>
              <a:tr h="519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Servlet can accept all protocol requests.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only accepts HTTP requests.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3689151208"/>
                  </a:ext>
                </a:extLst>
              </a:tr>
              <a:tr h="519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 Servlet, we can override the service() method.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 JSP, we cannot override its service() method.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3949940600"/>
                  </a:ext>
                </a:extLst>
              </a:tr>
              <a:tr h="814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 Servlet by default session management is not enabled, user have to enable it explicitly.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In JSP session management is automatically enabled.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224962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4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A8-C819-89AD-C00A-2E2CBC0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Difference between Servlets and JSP (contd...)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3B42B0-EA00-B232-7081-58FB51C6D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18579"/>
              </p:ext>
            </p:extLst>
          </p:nvPr>
        </p:nvGraphicFramePr>
        <p:xfrm>
          <a:off x="677334" y="1930400"/>
          <a:ext cx="10531606" cy="4878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65803">
                  <a:extLst>
                    <a:ext uri="{9D8B030D-6E8A-4147-A177-3AD203B41FA5}">
                      <a16:colId xmlns:a16="http://schemas.microsoft.com/office/drawing/2014/main" val="4105190108"/>
                    </a:ext>
                  </a:extLst>
                </a:gridCol>
                <a:gridCol w="5265803">
                  <a:extLst>
                    <a:ext uri="{9D8B030D-6E8A-4147-A177-3AD203B41FA5}">
                      <a16:colId xmlns:a16="http://schemas.microsoft.com/office/drawing/2014/main" val="3424634097"/>
                    </a:ext>
                  </a:extLst>
                </a:gridCol>
              </a:tblGrid>
              <a:tr h="567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In Servlet we have to implement everything like business logic and presentation logic in just one servlet file.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 JSP business logic is separated from presentation logic by using JavaBeansclient-side.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55314527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Modification in Servlet is a time-consuming compiling task because it includes reloading, recompiling, JavaBeans and restarting the server.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JSP modification is fast, just need to click the refresh button.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2975200533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does not have inbuilt implicit objects.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In JSP there are inbuilt implicit objects.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3521535605"/>
                  </a:ext>
                </a:extLst>
              </a:tr>
              <a:tr h="567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There is no method for running JavaScript on the client side in Servlet.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While running the JavaScript at the client side in JSP, client-side validation is used.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721154676"/>
                  </a:ext>
                </a:extLst>
              </a:tr>
              <a:tr h="567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Packages are to be imported on the top of the program.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Packages can be imported into the JSP program (</a:t>
                      </a:r>
                      <a:r>
                        <a:rPr lang="en-US" sz="1600" b="0" dirty="0" err="1">
                          <a:effectLst/>
                        </a:rPr>
                        <a:t>i.e</a:t>
                      </a:r>
                      <a:r>
                        <a:rPr lang="en-US" sz="1600" b="0" dirty="0">
                          <a:effectLst/>
                        </a:rPr>
                        <a:t>, bottom , </a:t>
                      </a:r>
                      <a:r>
                        <a:rPr lang="en-US" sz="1600" b="0" dirty="0" err="1">
                          <a:effectLst/>
                        </a:rPr>
                        <a:t>middleclient</a:t>
                      </a:r>
                      <a:r>
                        <a:rPr lang="en-US" sz="1600" b="0" dirty="0">
                          <a:effectLst/>
                        </a:rPr>
                        <a:t>-side, or top )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3710521613"/>
                  </a:ext>
                </a:extLst>
              </a:tr>
              <a:tr h="567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It can handle extensive data processing.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cannot handle extensive data processing very efficiently.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4021910849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The facility of writing custom tags is not present. 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The facility of writing custom tags is present. 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2548063038"/>
                  </a:ext>
                </a:extLst>
              </a:tr>
              <a:tr h="567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Servlets are hosted and executed on Web Servers.</a:t>
                      </a:r>
                    </a:p>
                  </a:txBody>
                  <a:tcPr marL="39510" marR="39510" marT="55314" marB="553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Before the execution, JSP is compiled in Java Servlets and then it has a similar lifecycle as Servlets.</a:t>
                      </a:r>
                    </a:p>
                  </a:txBody>
                  <a:tcPr marL="39510" marR="39510" marT="55314" marB="55314" anchor="ctr"/>
                </a:tc>
                <a:extLst>
                  <a:ext uri="{0D108BD9-81ED-4DB2-BD59-A6C34878D82A}">
                    <a16:rowId xmlns:a16="http://schemas.microsoft.com/office/drawing/2014/main" val="113107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635E3-10DD-E558-4393-9EBAE0E0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D5CC-BED7-DE9D-4B28-15F7EBF70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28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DAFF-3229-706B-FD23-6906AD34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1075"/>
            <a:ext cx="8596668" cy="1320800"/>
          </a:xfrm>
        </p:spPr>
        <p:txBody>
          <a:bodyPr>
            <a:normAutofit/>
          </a:bodyPr>
          <a:lstStyle/>
          <a:p>
            <a:r>
              <a:rPr lang="en-NP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DF25-DE58-B23D-C97B-A025BF2E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What is Servlet</a:t>
            </a:r>
          </a:p>
          <a:p>
            <a:pPr>
              <a:lnSpc>
                <a:spcPct val="160000"/>
              </a:lnSpc>
            </a:pPr>
            <a:r>
              <a:rPr lang="en-US" dirty="0"/>
              <a:t>Features of Servlet</a:t>
            </a:r>
          </a:p>
          <a:p>
            <a:pPr>
              <a:lnSpc>
                <a:spcPct val="160000"/>
              </a:lnSpc>
            </a:pPr>
            <a:r>
              <a:rPr lang="en-US" dirty="0"/>
              <a:t>Advantages of Servlet</a:t>
            </a:r>
          </a:p>
          <a:p>
            <a:pPr>
              <a:lnSpc>
                <a:spcPct val="160000"/>
              </a:lnSpc>
            </a:pPr>
            <a:r>
              <a:rPr lang="en-US" dirty="0"/>
              <a:t>What is JSP</a:t>
            </a:r>
          </a:p>
          <a:p>
            <a:pPr>
              <a:lnSpc>
                <a:spcPct val="160000"/>
              </a:lnSpc>
            </a:pPr>
            <a:r>
              <a:rPr lang="en-US" dirty="0"/>
              <a:t>Advantages of JSP</a:t>
            </a:r>
          </a:p>
        </p:txBody>
      </p:sp>
    </p:spTree>
    <p:extLst>
      <p:ext uri="{BB962C8B-B14F-4D97-AF65-F5344CB8AC3E}">
        <p14:creationId xmlns:p14="http://schemas.microsoft.com/office/powerpoint/2010/main" val="12558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34FC-DBE4-D595-2D34-FD4DE7B5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is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5647-2126-D18B-4F28-D85E0BE2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Servlet stands for server component</a:t>
            </a:r>
            <a:r>
              <a:rPr lang="en-US" dirty="0"/>
              <a:t>, and it is a Java class program that runs on servers and extends servers' capabilities.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web component deployed on the server </a:t>
            </a:r>
            <a:r>
              <a:rPr lang="en-US" dirty="0"/>
              <a:t>to create dynamic web pages.</a:t>
            </a:r>
          </a:p>
          <a:p>
            <a:r>
              <a:rPr lang="en-US" dirty="0"/>
              <a:t>Servlet </a:t>
            </a:r>
            <a:r>
              <a:rPr lang="en-US" dirty="0">
                <a:solidFill>
                  <a:srgbClr val="FF0000"/>
                </a:solidFill>
              </a:rPr>
              <a:t>can take any kind of request and process </a:t>
            </a:r>
            <a:r>
              <a:rPr lang="en-US" dirty="0"/>
              <a:t>to respond in the form of an HTML page.</a:t>
            </a:r>
          </a:p>
        </p:txBody>
      </p:sp>
    </p:spTree>
    <p:extLst>
      <p:ext uri="{BB962C8B-B14F-4D97-AF65-F5344CB8AC3E}">
        <p14:creationId xmlns:p14="http://schemas.microsoft.com/office/powerpoint/2010/main" val="20788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49C1-C93D-E022-FBAB-C185DC8F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Features of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C703-850A-ABEB-F9F7-CC69C6AC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create web 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Acts as a communicator </a:t>
            </a:r>
            <a:r>
              <a:rPr lang="en-US" dirty="0"/>
              <a:t>between client and server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application programming interface (API) that provides many interfaces and classes</a:t>
            </a:r>
            <a:r>
              <a:rPr lang="en-US" dirty="0"/>
              <a:t>, including documentations</a:t>
            </a:r>
          </a:p>
          <a:p>
            <a:r>
              <a:rPr lang="en-US" dirty="0">
                <a:solidFill>
                  <a:srgbClr val="FF0000"/>
                </a:solidFill>
              </a:rPr>
              <a:t>Can generate a response </a:t>
            </a:r>
            <a:r>
              <a:rPr lang="en-US" dirty="0"/>
              <a:t>to any kind of incoming request from the client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 container (also called a Servlet container) required to deploy </a:t>
            </a:r>
            <a:r>
              <a:rPr lang="en-US" dirty="0"/>
              <a:t>and run a Servlet</a:t>
            </a:r>
          </a:p>
        </p:txBody>
      </p:sp>
    </p:spTree>
    <p:extLst>
      <p:ext uri="{BB962C8B-B14F-4D97-AF65-F5344CB8AC3E}">
        <p14:creationId xmlns:p14="http://schemas.microsoft.com/office/powerpoint/2010/main" val="1926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3E09-A674-DCC9-B5C7-290FAE14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Servlet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D16E-0EFD-2475-DF81-D8380F92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Better performance</a:t>
            </a:r>
            <a:r>
              <a:rPr lang="en-US" dirty="0"/>
              <a:t>: Because Servlet creates a thread for every client request and not a long process, that results in better performance.</a:t>
            </a:r>
          </a:p>
          <a:p>
            <a:r>
              <a:rPr lang="en-US" dirty="0">
                <a:solidFill>
                  <a:srgbClr val="FF0000"/>
                </a:solidFill>
              </a:rPr>
              <a:t>Robust</a:t>
            </a:r>
            <a:r>
              <a:rPr lang="en-US" dirty="0"/>
              <a:t>: Since JVM manages Servlet, the chances of memory leaks are rarest.</a:t>
            </a:r>
          </a:p>
          <a:p>
            <a:r>
              <a:rPr lang="en-US" dirty="0">
                <a:solidFill>
                  <a:srgbClr val="FF0000"/>
                </a:solidFill>
              </a:rPr>
              <a:t>Competent</a:t>
            </a:r>
            <a:r>
              <a:rPr lang="en-US" dirty="0"/>
              <a:t>: Memory is persistent so, the invocation is very efficient.</a:t>
            </a:r>
          </a:p>
          <a:p>
            <a:r>
              <a:rPr lang="en-US" dirty="0">
                <a:solidFill>
                  <a:srgbClr val="FF0000"/>
                </a:solidFill>
              </a:rPr>
              <a:t>Elegant</a:t>
            </a:r>
            <a:r>
              <a:rPr lang="en-US" dirty="0"/>
              <a:t>: The code is clean, object-oriented, modular, and intuitive.</a:t>
            </a:r>
          </a:p>
          <a:p>
            <a:r>
              <a:rPr lang="en-US" dirty="0">
                <a:solidFill>
                  <a:srgbClr val="FF0000"/>
                </a:solidFill>
              </a:rPr>
              <a:t>Strong integration</a:t>
            </a:r>
            <a:r>
              <a:rPr lang="en-US" dirty="0"/>
              <a:t>: Integrate well with the server to translate file paths, conduct logging, verify </a:t>
            </a:r>
            <a:r>
              <a:rPr lang="en-US" dirty="0" err="1"/>
              <a:t>authorisation</a:t>
            </a:r>
            <a:r>
              <a:rPr lang="en-US" dirty="0"/>
              <a:t>, and MIME type mapping.</a:t>
            </a:r>
          </a:p>
          <a:p>
            <a:r>
              <a:rPr lang="en-US" dirty="0">
                <a:solidFill>
                  <a:srgbClr val="FF0000"/>
                </a:solidFill>
              </a:rPr>
              <a:t>Secure</a:t>
            </a:r>
            <a:r>
              <a:rPr lang="en-US" dirty="0"/>
              <a:t>: Support safe programming because it uses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37531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E22-49B8-5B2D-B0CF-6445229E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Disadvantages of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76B1-8DB1-DC20-5C65-19203818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Time-consuming</a:t>
            </a:r>
            <a:r>
              <a:rPr lang="en-US" dirty="0"/>
              <a:t>: Modification in the Servlet file is time-consuming due to reloading, recompiling, and restarting the server.</a:t>
            </a:r>
          </a:p>
          <a:p>
            <a:r>
              <a:rPr lang="en-US" dirty="0">
                <a:solidFill>
                  <a:srgbClr val="FF0000"/>
                </a:solidFill>
              </a:rPr>
              <a:t>Bulky</a:t>
            </a:r>
            <a:r>
              <a:rPr lang="en-US" dirty="0"/>
              <a:t>: Writing HTML code in Servlet programming is challenging, and it makes Servlet looks bulky.</a:t>
            </a:r>
          </a:p>
          <a:p>
            <a:r>
              <a:rPr lang="en-US" dirty="0">
                <a:solidFill>
                  <a:srgbClr val="FF0000"/>
                </a:solidFill>
              </a:rPr>
              <a:t>Difficult to understand</a:t>
            </a:r>
            <a:r>
              <a:rPr lang="en-US" dirty="0"/>
              <a:t>: Writing complex business logic makes the application hard to comprehend.</a:t>
            </a:r>
          </a:p>
          <a:p>
            <a:r>
              <a:rPr lang="en-US" dirty="0">
                <a:solidFill>
                  <a:srgbClr val="FF0000"/>
                </a:solidFill>
              </a:rPr>
              <a:t>Difficult to modify</a:t>
            </a:r>
            <a:r>
              <a:rPr lang="en-US" dirty="0"/>
              <a:t>: Because HTML code and Java code are mixed, changes made in one code might alter the other, making modification difficult.</a:t>
            </a:r>
          </a:p>
          <a:p>
            <a:r>
              <a:rPr lang="en-US" dirty="0">
                <a:solidFill>
                  <a:srgbClr val="FF0000"/>
                </a:solidFill>
              </a:rPr>
              <a:t>Requires broader knowledge</a:t>
            </a:r>
            <a:r>
              <a:rPr lang="en-US" dirty="0"/>
              <a:t>: Servlet may not be suitable for non-java developers since it requires a profound knowledge of JSP Servlet.</a:t>
            </a:r>
          </a:p>
          <a:p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: A java runtime environment requires on the server to run Servlet.</a:t>
            </a:r>
          </a:p>
        </p:txBody>
      </p:sp>
    </p:spTree>
    <p:extLst>
      <p:ext uri="{BB962C8B-B14F-4D97-AF65-F5344CB8AC3E}">
        <p14:creationId xmlns:p14="http://schemas.microsoft.com/office/powerpoint/2010/main" val="1860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BBD7-850F-7439-53EC-86FA2CB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is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052F-A836-972F-AC86-26C100E6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or </a:t>
            </a:r>
            <a:r>
              <a:rPr lang="en-US" dirty="0">
                <a:solidFill>
                  <a:srgbClr val="FF0000"/>
                </a:solidFill>
              </a:rPr>
              <a:t>JSP is a server-side technology</a:t>
            </a:r>
            <a:r>
              <a:rPr lang="en-US" dirty="0"/>
              <a:t>. It is an </a:t>
            </a:r>
            <a:r>
              <a:rPr lang="en-US" dirty="0">
                <a:solidFill>
                  <a:srgbClr val="FF0000"/>
                </a:solidFill>
              </a:rPr>
              <a:t>extended version of Servlet technology </a:t>
            </a:r>
            <a:r>
              <a:rPr lang="en-US" dirty="0"/>
              <a:t>developed by Sun Microsystems.</a:t>
            </a:r>
          </a:p>
          <a:p>
            <a:r>
              <a:rPr lang="en-US" dirty="0"/>
              <a:t>In JSP, you </a:t>
            </a:r>
            <a:r>
              <a:rPr lang="en-US" dirty="0">
                <a:solidFill>
                  <a:srgbClr val="FF0000"/>
                </a:solidFill>
              </a:rPr>
              <a:t>write JAVA code inside HTML using JSP tags </a:t>
            </a:r>
            <a:r>
              <a:rPr lang="en-US" dirty="0"/>
              <a:t>to create web pages.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gives more functionality </a:t>
            </a:r>
            <a:r>
              <a:rPr lang="en-US" dirty="0"/>
              <a:t>than Servlet.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compatible web server with a Servlet container is necessary </a:t>
            </a:r>
            <a:r>
              <a:rPr lang="en-US" dirty="0"/>
              <a:t>to execute JSP.</a:t>
            </a:r>
          </a:p>
        </p:txBody>
      </p:sp>
    </p:spTree>
    <p:extLst>
      <p:ext uri="{BB962C8B-B14F-4D97-AF65-F5344CB8AC3E}">
        <p14:creationId xmlns:p14="http://schemas.microsoft.com/office/powerpoint/2010/main" val="9757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44E2-18ED-84FF-D4AC-92C4A94D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Features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4929-04B8-E975-8398-2F09674E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Web-based </a:t>
            </a:r>
            <a:r>
              <a:rPr lang="en-US" dirty="0"/>
              <a:t>technology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create web applications</a:t>
            </a:r>
          </a:p>
          <a:p>
            <a:r>
              <a:rPr lang="en-US" dirty="0"/>
              <a:t>Helps to </a:t>
            </a:r>
            <a:r>
              <a:rPr lang="en-US" dirty="0">
                <a:solidFill>
                  <a:srgbClr val="FF0000"/>
                </a:solidFill>
              </a:rPr>
              <a:t>create dynamic and platform-independent </a:t>
            </a:r>
            <a:r>
              <a:rPr lang="en-US" dirty="0"/>
              <a:t>web pages</a:t>
            </a:r>
          </a:p>
          <a:p>
            <a:r>
              <a:rPr lang="en-US" dirty="0">
                <a:solidFill>
                  <a:srgbClr val="FF0000"/>
                </a:solidFill>
              </a:rPr>
              <a:t>Extended version of Servlet </a:t>
            </a:r>
            <a:r>
              <a:rPr lang="en-US" dirty="0"/>
              <a:t>and allows more functionality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component of Java EE</a:t>
            </a:r>
            <a:r>
              <a:rPr lang="en-US" dirty="0"/>
              <a:t>, and used for the simplest to the most complex 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Interacts smoothly with Java Servlets </a:t>
            </a:r>
            <a:r>
              <a:rPr lang="en-US" dirty="0"/>
              <a:t>in a web container</a:t>
            </a:r>
          </a:p>
          <a:p>
            <a:r>
              <a:rPr lang="en-US" dirty="0">
                <a:solidFill>
                  <a:srgbClr val="FF0000"/>
                </a:solidFill>
              </a:rPr>
              <a:t>Allows you to insert Java inside the HTML</a:t>
            </a:r>
          </a:p>
        </p:txBody>
      </p:sp>
    </p:spTree>
    <p:extLst>
      <p:ext uri="{BB962C8B-B14F-4D97-AF65-F5344CB8AC3E}">
        <p14:creationId xmlns:p14="http://schemas.microsoft.com/office/powerpoint/2010/main" val="2901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D63A-9CE0-AC0F-6738-684BC090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JSP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F0BA-54BC-0244-75BA-367AE20E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Translation of JSP to Servlet</a:t>
            </a:r>
            <a:r>
              <a:rPr lang="en-US" sz="1600" dirty="0"/>
              <a:t>: Here, in the first step, the .</a:t>
            </a:r>
            <a:r>
              <a:rPr lang="en-US" sz="1600" dirty="0" err="1"/>
              <a:t>jsp</a:t>
            </a:r>
            <a:r>
              <a:rPr lang="en-US" sz="1600" dirty="0"/>
              <a:t> file translates to _</a:t>
            </a:r>
            <a:r>
              <a:rPr lang="en-US" sz="1600" dirty="0" err="1"/>
              <a:t>jsp.java</a:t>
            </a:r>
            <a:r>
              <a:rPr lang="en-US" sz="1600" dirty="0"/>
              <a:t>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Compilation of JSP page</a:t>
            </a:r>
            <a:r>
              <a:rPr lang="en-US" sz="1600" dirty="0"/>
              <a:t>: The compilation of the translated Java Servlet file (_</a:t>
            </a:r>
            <a:r>
              <a:rPr lang="en-US" sz="1600" dirty="0" err="1"/>
              <a:t>jsp.java</a:t>
            </a:r>
            <a:r>
              <a:rPr lang="en-US" sz="1600" dirty="0"/>
              <a:t>) occurs in a Servlet class file (_</a:t>
            </a:r>
            <a:r>
              <a:rPr lang="en-US" sz="1600" dirty="0" err="1"/>
              <a:t>jsp.class</a:t>
            </a:r>
            <a:r>
              <a:rPr lang="en-US" sz="1600" dirty="0"/>
              <a:t>).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Classloading</a:t>
            </a:r>
            <a:r>
              <a:rPr lang="en-US" sz="1600" dirty="0"/>
              <a:t>: Now, the compiled Servlet class loads into the container using </a:t>
            </a:r>
            <a:r>
              <a:rPr lang="en-US" sz="1600" dirty="0" err="1"/>
              <a:t>classloader</a:t>
            </a:r>
            <a:r>
              <a:rPr lang="en-US" sz="1600" dirty="0"/>
              <a:t>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Instantiation</a:t>
            </a:r>
            <a:r>
              <a:rPr lang="en-US" sz="1600" dirty="0"/>
              <a:t>: In this step, the web container generates an instance of that Servlet class.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Initialisation</a:t>
            </a:r>
            <a:r>
              <a:rPr lang="en-US" sz="1600" dirty="0"/>
              <a:t>: The container invokes the _</a:t>
            </a:r>
            <a:r>
              <a:rPr lang="en-US" sz="1600" dirty="0" err="1"/>
              <a:t>jspinit</a:t>
            </a:r>
            <a:r>
              <a:rPr lang="en-US" sz="1600" dirty="0"/>
              <a:t>() method. _</a:t>
            </a:r>
            <a:r>
              <a:rPr lang="en-US" sz="1600" dirty="0" err="1"/>
              <a:t>jspinit</a:t>
            </a:r>
            <a:r>
              <a:rPr lang="en-US" sz="1600" dirty="0"/>
              <a:t>() method is invoked only once in a life cycle after Servlet instance generation.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Request Processing</a:t>
            </a:r>
            <a:r>
              <a:rPr lang="en-US" sz="1600" dirty="0"/>
              <a:t>: Now, the container invokes _</a:t>
            </a:r>
            <a:r>
              <a:rPr lang="en-US" sz="1600" dirty="0" err="1"/>
              <a:t>jspservice</a:t>
            </a:r>
            <a:r>
              <a:rPr lang="en-US" sz="1600" dirty="0"/>
              <a:t>() method to process the request. You cannot override this method.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Destroy</a:t>
            </a:r>
            <a:r>
              <a:rPr lang="en-US" sz="1600" dirty="0"/>
              <a:t>: _</a:t>
            </a:r>
            <a:r>
              <a:rPr lang="en-US" sz="1600" dirty="0" err="1"/>
              <a:t>jspdestroy</a:t>
            </a:r>
            <a:r>
              <a:rPr lang="en-US" sz="1600" dirty="0"/>
              <a:t>() method is used to destroy the Servlet instance from use. The container invokes the _</a:t>
            </a:r>
            <a:r>
              <a:rPr lang="en-US" sz="1600" dirty="0" err="1"/>
              <a:t>jspDestroy</a:t>
            </a:r>
            <a:r>
              <a:rPr lang="en-US" sz="1600" dirty="0"/>
              <a:t>() method to perform any required clean up. _</a:t>
            </a:r>
            <a:r>
              <a:rPr lang="en-US" sz="1600" dirty="0" err="1"/>
              <a:t>jspdestroy</a:t>
            </a:r>
            <a:r>
              <a:rPr lang="en-US" sz="1600" dirty="0"/>
              <a:t>() method is invoked only once. You can override this method.</a:t>
            </a:r>
          </a:p>
        </p:txBody>
      </p:sp>
    </p:spTree>
    <p:extLst>
      <p:ext uri="{BB962C8B-B14F-4D97-AF65-F5344CB8AC3E}">
        <p14:creationId xmlns:p14="http://schemas.microsoft.com/office/powerpoint/2010/main" val="30083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{D8B0C8E9-2179-C440-A559-39579201C1FE}tf10001060</Template>
  <TotalTime>3977</TotalTime>
  <Words>1230</Words>
  <Application>Microsoft Macintosh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Servlets and JSP</vt:lpstr>
      <vt:lpstr>Outline</vt:lpstr>
      <vt:lpstr>What is Servlet</vt:lpstr>
      <vt:lpstr>Features of Servlet</vt:lpstr>
      <vt:lpstr>Advantages Of Servlet</vt:lpstr>
      <vt:lpstr>Disadvantages of Servlet</vt:lpstr>
      <vt:lpstr>What is JSP</vt:lpstr>
      <vt:lpstr>Features of JSP</vt:lpstr>
      <vt:lpstr>The Life Cycle Of JSP</vt:lpstr>
      <vt:lpstr>Advantages of JSP</vt:lpstr>
      <vt:lpstr>Disadvantages of JSP</vt:lpstr>
      <vt:lpstr>Difference between Servlets and JSP</vt:lpstr>
      <vt:lpstr>Difference between Servlets and JSP (contd...)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179</cp:revision>
  <dcterms:created xsi:type="dcterms:W3CDTF">2023-04-27T01:38:21Z</dcterms:created>
  <dcterms:modified xsi:type="dcterms:W3CDTF">2024-01-28T02:11:55Z</dcterms:modified>
</cp:coreProperties>
</file>