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7"/>
  </p:notesMasterIdLst>
  <p:sldIdLst>
    <p:sldId id="326" r:id="rId2"/>
    <p:sldId id="327" r:id="rId3"/>
    <p:sldId id="328" r:id="rId4"/>
    <p:sldId id="329" r:id="rId5"/>
    <p:sldId id="330" r:id="rId6"/>
    <p:sldId id="331" r:id="rId7"/>
    <p:sldId id="257" r:id="rId8"/>
    <p:sldId id="262" r:id="rId9"/>
    <p:sldId id="278" r:id="rId10"/>
    <p:sldId id="279" r:id="rId11"/>
    <p:sldId id="285" r:id="rId12"/>
    <p:sldId id="280" r:id="rId13"/>
    <p:sldId id="286" r:id="rId14"/>
    <p:sldId id="281" r:id="rId15"/>
    <p:sldId id="287" r:id="rId16"/>
    <p:sldId id="325" r:id="rId17"/>
    <p:sldId id="282" r:id="rId18"/>
    <p:sldId id="283" r:id="rId19"/>
    <p:sldId id="295" r:id="rId20"/>
    <p:sldId id="322" r:id="rId21"/>
    <p:sldId id="296" r:id="rId22"/>
    <p:sldId id="323" r:id="rId23"/>
    <p:sldId id="297" r:id="rId24"/>
    <p:sldId id="324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26F97-4016-D743-9918-7E0412D178F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5F849-6544-B143-A79C-7839DF1B399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7361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F849-6544-B143-A79C-7839DF1B3994}" type="slidenum">
              <a:rPr lang="en-NP" smtClean="0"/>
              <a:t>7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481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7414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8976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278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4456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969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52235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8249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0381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144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1620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5726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00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0462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0717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901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7325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29CA-B131-8143-9C86-B52FD2B8C3A6}" type="datetimeFigureOut">
              <a:rPr lang="en-NP" smtClean="0"/>
              <a:t>18/01/2024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  <p:pic>
        <p:nvPicPr>
          <p:cNvPr id="1028" name="Picture 4" descr="Java Icon Png #245863 - Free Icons Library">
            <a:extLst>
              <a:ext uri="{FF2B5EF4-FFF2-40B4-BE49-F238E27FC236}">
                <a16:creationId xmlns:a16="http://schemas.microsoft.com/office/drawing/2014/main" id="{1B153F72-AA09-794A-A2D4-CD640D17DF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666" y="30582"/>
            <a:ext cx="1830990" cy="183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24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AF012-9F11-C9D7-49C3-E3BE27C3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30" y="1458333"/>
            <a:ext cx="8270062" cy="39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6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2133-2680-302E-0456-70B9540A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Hibernate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1BCB-79FE-B64D-739A-45D8BEAB2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powerful Java-based ORM framework that simplifies database interactions.</a:t>
            </a:r>
          </a:p>
          <a:p>
            <a:r>
              <a:rPr lang="en-US" dirty="0"/>
              <a:t>Provides an abstraction layer over JDBC, managing database connections and transactions.</a:t>
            </a:r>
          </a:p>
          <a:p>
            <a:r>
              <a:rPr lang="en-US" dirty="0"/>
              <a:t>Reduces the need for manual SQL coding and database-specific handling, making database interactions more intuitive.</a:t>
            </a:r>
          </a:p>
          <a:p>
            <a:r>
              <a:rPr lang="en-US" dirty="0"/>
              <a:t>Without Hibernate: Manually handling JDBC connections, SQL queries, and result sets.</a:t>
            </a:r>
          </a:p>
          <a:p>
            <a:r>
              <a:rPr lang="en-US" dirty="0"/>
              <a:t>With Hibernate: Defining entities, mapping relationships, and relying on Hibernate to handle database interactions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1577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04BA-8AE6-024F-E307-E2827FBE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What is 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0783-DBAC-FF02-76D8-A36AE5ED3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framework is a structure that you can build software on</a:t>
            </a:r>
          </a:p>
          <a:p>
            <a:r>
              <a:rPr lang="en-US" dirty="0"/>
              <a:t>It serves as a foundation, so you’re not starting entirely from scratch</a:t>
            </a:r>
          </a:p>
          <a:p>
            <a:r>
              <a:rPr lang="en-US" dirty="0"/>
              <a:t>Frameworks are typically associated with a specific programming language and are suited to different types of tasks</a:t>
            </a:r>
          </a:p>
          <a:p>
            <a:r>
              <a:rPr lang="en-US" dirty="0"/>
              <a:t>Let’s say you’re building a house.</a:t>
            </a:r>
          </a:p>
          <a:p>
            <a:pPr lvl="1"/>
            <a:r>
              <a:rPr lang="en-US" dirty="0"/>
              <a:t>You could pour the foundation and frame the house yourself. It would take a lot of time, but you could do it.</a:t>
            </a:r>
          </a:p>
          <a:p>
            <a:pPr lvl="1"/>
            <a:r>
              <a:rPr lang="en-US" dirty="0"/>
              <a:t>If all of that were already done for you, though, it would save you quite a bit of effort — especially if it was done by expert home builders.</a:t>
            </a:r>
          </a:p>
          <a:p>
            <a:r>
              <a:rPr lang="en-US" dirty="0"/>
              <a:t>In software development, a framework serves a similar purpose.</a:t>
            </a:r>
          </a:p>
          <a:p>
            <a:r>
              <a:rPr lang="en-US" dirty="0"/>
              <a:t>It’s designed and tested by other Software Developers and Engineers, so you know it’s a solid foundation.</a:t>
            </a:r>
          </a:p>
          <a:p>
            <a:endParaRPr lang="en-US" dirty="0"/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98686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4978-7962-B809-E67B-E26B7750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Framework Introduction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8701-D727-FD2F-7F0B-C59852B3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A web framework, also known as a web application framework, is a software framework designed to assist in developing web applications, including web services, resources, and APIs.</a:t>
            </a:r>
          </a:p>
          <a:p>
            <a:r>
              <a:rPr lang="en-US" sz="1800" dirty="0"/>
              <a:t>The primary goal of web frameworks is to provide a standardized approach for creating and deploying web applications on the World Wide Web.</a:t>
            </a:r>
          </a:p>
          <a:p>
            <a:r>
              <a:rPr lang="en-US" sz="1800" dirty="0"/>
              <a:t>Web frameworks aim to automate common tasks in web development to reduce the associated overhead.</a:t>
            </a:r>
          </a:p>
          <a:p>
            <a:r>
              <a:rPr lang="en-US" sz="1800" dirty="0"/>
              <a:t>Examples of tasks handled by web frameworks include database access, templating, and session management.</a:t>
            </a:r>
          </a:p>
          <a:p>
            <a:r>
              <a:rPr lang="en-US" sz="1800" dirty="0"/>
              <a:t>The use of web frameworks promotes code reuse, making it easier to build and maintain web applications.</a:t>
            </a:r>
          </a:p>
          <a:p>
            <a:r>
              <a:rPr lang="en-US" sz="1800" dirty="0"/>
              <a:t>While web frameworks are commonly associated with dynamic websites, they are also applicable to static websites.</a:t>
            </a:r>
          </a:p>
        </p:txBody>
      </p:sp>
    </p:spTree>
    <p:extLst>
      <p:ext uri="{BB962C8B-B14F-4D97-AF65-F5344CB8AC3E}">
        <p14:creationId xmlns:p14="http://schemas.microsoft.com/office/powerpoint/2010/main" val="172588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2BC6-AAF0-153F-F8FE-485FFE8E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What is Spring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BBEF-6E7D-9324-EA5E-B15F1A67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Spring is a lightweight and popular open-source Java-based framework developed by Rod Johnson in 2003</a:t>
            </a:r>
          </a:p>
          <a:p>
            <a:r>
              <a:rPr lang="en-US" dirty="0"/>
              <a:t>It is used to develop enterprise-level applications</a:t>
            </a:r>
          </a:p>
          <a:p>
            <a:r>
              <a:rPr lang="en-US" dirty="0"/>
              <a:t>It provides support to many other frameworks such as Hibernate</a:t>
            </a:r>
          </a:p>
          <a:p>
            <a:r>
              <a:rPr lang="en-US" dirty="0"/>
              <a:t>Spring framework can be used for several tasks, including:</a:t>
            </a:r>
          </a:p>
          <a:p>
            <a:pPr lvl="1"/>
            <a:r>
              <a:rPr lang="en-US" dirty="0"/>
              <a:t>Developing serverless applications</a:t>
            </a:r>
          </a:p>
          <a:p>
            <a:pPr lvl="1"/>
            <a:r>
              <a:rPr lang="en-US" dirty="0"/>
              <a:t>Building scalable microservices</a:t>
            </a:r>
          </a:p>
          <a:p>
            <a:pPr lvl="1"/>
            <a:r>
              <a:rPr lang="en-US" dirty="0"/>
              <a:t>Securing the server-side of your application</a:t>
            </a:r>
          </a:p>
          <a:p>
            <a:pPr lvl="1"/>
            <a:r>
              <a:rPr lang="en-US" dirty="0"/>
              <a:t>Asynchronous application development</a:t>
            </a:r>
          </a:p>
          <a:p>
            <a:pPr lvl="1"/>
            <a:r>
              <a:rPr lang="en-US" dirty="0"/>
              <a:t>Automating tasks by creating batches</a:t>
            </a:r>
          </a:p>
          <a:p>
            <a:pPr lvl="1"/>
            <a:r>
              <a:rPr lang="en-US" dirty="0"/>
              <a:t>An event-driven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76089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493D-35BE-1068-199E-386C2A3D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Spring Boot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ED93-7605-8804-0C88-89F1A549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simplifies the configuration and development of Spring applications.</a:t>
            </a:r>
          </a:p>
          <a:p>
            <a:r>
              <a:rPr lang="en-US" dirty="0"/>
              <a:t>Promotes convention over configuration, reducing boilerplate code.</a:t>
            </a:r>
          </a:p>
          <a:p>
            <a:r>
              <a:rPr lang="en-US" dirty="0"/>
              <a:t>Minimizes the complexities of setting up a Spring application and allows developers to focus on business logic.</a:t>
            </a:r>
          </a:p>
          <a:p>
            <a:r>
              <a:rPr lang="en-US" dirty="0"/>
              <a:t>Without Spring Boot: Manually configuring various Spring components.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7310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8EBA-2AC6-5295-9CB0-EFBA56B3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Basics of Sprint Boot (contd...)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BFB9-C96C-9311-4C76-A605E5985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 reduces development time, helps avoid unnecessary configuration and many other benefits, like:</a:t>
            </a:r>
          </a:p>
          <a:p>
            <a:pPr lvl="1"/>
            <a:r>
              <a:rPr lang="en-US" dirty="0"/>
              <a:t>You can use it to create standalone applications</a:t>
            </a:r>
          </a:p>
          <a:p>
            <a:pPr lvl="1"/>
            <a:r>
              <a:rPr lang="en-US" dirty="0"/>
              <a:t>There is no need to deploy WAR files while using </a:t>
            </a:r>
            <a:r>
              <a:rPr lang="en-US" dirty="0" err="1"/>
              <a:t>SpringBoot</a:t>
            </a:r>
            <a:endParaRPr lang="en-US" dirty="0"/>
          </a:p>
          <a:p>
            <a:pPr lvl="1"/>
            <a:r>
              <a:rPr lang="en-US" dirty="0"/>
              <a:t>It doesn't require XML configuration</a:t>
            </a:r>
          </a:p>
          <a:p>
            <a:pPr lvl="1"/>
            <a:r>
              <a:rPr lang="en-US" dirty="0"/>
              <a:t>Embeds Tomcat, Jetty and Undertow directly</a:t>
            </a:r>
          </a:p>
          <a:p>
            <a:pPr lvl="1"/>
            <a:r>
              <a:rPr lang="en-US" dirty="0"/>
              <a:t>Offers production-ready features</a:t>
            </a:r>
          </a:p>
          <a:p>
            <a:pPr lvl="1"/>
            <a:r>
              <a:rPr lang="en-US" dirty="0" err="1"/>
              <a:t>SpringBoot</a:t>
            </a:r>
            <a:r>
              <a:rPr lang="en-US" dirty="0"/>
              <a:t> is easier to launch</a:t>
            </a:r>
          </a:p>
          <a:p>
            <a:pPr lvl="1"/>
            <a:r>
              <a:rPr lang="en-US" dirty="0"/>
              <a:t>Easier customization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0804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78AC-52B3-C463-930D-C7CB87D6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Spring v/s Spring Boot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453511-80FA-CBEF-DC46-680EA230D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15468"/>
              </p:ext>
            </p:extLst>
          </p:nvPr>
        </p:nvGraphicFramePr>
        <p:xfrm>
          <a:off x="677334" y="1522115"/>
          <a:ext cx="10048041" cy="495816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28619">
                  <a:extLst>
                    <a:ext uri="{9D8B030D-6E8A-4147-A177-3AD203B41FA5}">
                      <a16:colId xmlns:a16="http://schemas.microsoft.com/office/drawing/2014/main" val="3547841351"/>
                    </a:ext>
                  </a:extLst>
                </a:gridCol>
                <a:gridCol w="3529548">
                  <a:extLst>
                    <a:ext uri="{9D8B030D-6E8A-4147-A177-3AD203B41FA5}">
                      <a16:colId xmlns:a16="http://schemas.microsoft.com/office/drawing/2014/main" val="1181762605"/>
                    </a:ext>
                  </a:extLst>
                </a:gridCol>
                <a:gridCol w="3689874">
                  <a:extLst>
                    <a:ext uri="{9D8B030D-6E8A-4147-A177-3AD203B41FA5}">
                      <a16:colId xmlns:a16="http://schemas.microsoft.com/office/drawing/2014/main" val="4049271402"/>
                    </a:ext>
                  </a:extLst>
                </a:gridCol>
              </a:tblGrid>
              <a:tr h="182589"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Feature</a:t>
                      </a:r>
                    </a:p>
                  </a:txBody>
                  <a:tcPr marL="38430" marR="38430" marT="19215" marB="1921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Spring</a:t>
                      </a:r>
                    </a:p>
                  </a:txBody>
                  <a:tcPr marL="38430" marR="38430" marT="19215" marB="1921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Spring Boot</a:t>
                      </a:r>
                    </a:p>
                  </a:txBody>
                  <a:tcPr marL="38430" marR="38430" marT="19215" marB="19215" anchor="b"/>
                </a:tc>
                <a:extLst>
                  <a:ext uri="{0D108BD9-81ED-4DB2-BD59-A6C34878D82A}">
                    <a16:rowId xmlns:a16="http://schemas.microsoft.com/office/drawing/2014/main" val="1389534127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Configuration</a:t>
                      </a:r>
                      <a:endParaRPr lang="en-US" sz="1600">
                        <a:effectLst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Requires extensive XML configuration.</a:t>
                      </a: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Embraces convention over configuration.</a:t>
                      </a:r>
                    </a:p>
                  </a:txBody>
                  <a:tcPr marL="38430" marR="38430" marT="19215" marB="19215" anchor="ctr"/>
                </a:tc>
                <a:extLst>
                  <a:ext uri="{0D108BD9-81ED-4DB2-BD59-A6C34878D82A}">
                    <a16:rowId xmlns:a16="http://schemas.microsoft.com/office/drawing/2014/main" val="1077183751"/>
                  </a:ext>
                </a:extLst>
              </a:tr>
              <a:tr h="73790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Setup and Development</a:t>
                      </a:r>
                      <a:endParaRPr lang="en-US" sz="1600">
                        <a:effectLst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More manual setup and configuration.</a:t>
                      </a: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Streamlined setup with defaults and auto-configuration.</a:t>
                      </a:r>
                    </a:p>
                  </a:txBody>
                  <a:tcPr marL="38430" marR="38430" marT="19215" marB="19215" anchor="ctr"/>
                </a:tc>
                <a:extLst>
                  <a:ext uri="{0D108BD9-81ED-4DB2-BD59-A6C34878D82A}">
                    <a16:rowId xmlns:a16="http://schemas.microsoft.com/office/drawing/2014/main" val="393700371"/>
                  </a:ext>
                </a:extLst>
              </a:tr>
              <a:tr h="59907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Dependency Management</a:t>
                      </a:r>
                      <a:endParaRPr lang="en-US" sz="1600">
                        <a:effectLst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Manual dependency management in the XML file.</a:t>
                      </a: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Dependency management through Maven or Gradle.</a:t>
                      </a:r>
                    </a:p>
                  </a:txBody>
                  <a:tcPr marL="38430" marR="38430" marT="19215" marB="19215" anchor="ctr"/>
                </a:tc>
                <a:extLst>
                  <a:ext uri="{0D108BD9-81ED-4DB2-BD59-A6C34878D82A}">
                    <a16:rowId xmlns:a16="http://schemas.microsoft.com/office/drawing/2014/main" val="1063918571"/>
                  </a:ext>
                </a:extLst>
              </a:tr>
              <a:tr h="73790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Ease of Development</a:t>
                      </a:r>
                      <a:endParaRPr lang="en-US" sz="1600">
                        <a:effectLst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More explicit configuration and boilerplate code.</a:t>
                      </a: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Reduces boilerplate code and simplifies configuration.</a:t>
                      </a:r>
                    </a:p>
                  </a:txBody>
                  <a:tcPr marL="38430" marR="38430" marT="19215" marB="19215" anchor="ctr"/>
                </a:tc>
                <a:extLst>
                  <a:ext uri="{0D108BD9-81ED-4DB2-BD59-A6C34878D82A}">
                    <a16:rowId xmlns:a16="http://schemas.microsoft.com/office/drawing/2014/main" val="1939143864"/>
                  </a:ext>
                </a:extLst>
              </a:tr>
              <a:tr h="73790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Embedded Servers</a:t>
                      </a:r>
                      <a:endParaRPr lang="en-US" sz="1600">
                        <a:effectLst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Requires manual configuration of servers.</a:t>
                      </a: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Embedded servers (like Tomcat) are included by default.</a:t>
                      </a:r>
                    </a:p>
                  </a:txBody>
                  <a:tcPr marL="38430" marR="38430" marT="19215" marB="19215" anchor="ctr"/>
                </a:tc>
                <a:extLst>
                  <a:ext uri="{0D108BD9-81ED-4DB2-BD59-A6C34878D82A}">
                    <a16:rowId xmlns:a16="http://schemas.microsoft.com/office/drawing/2014/main" val="3322764479"/>
                  </a:ext>
                </a:extLst>
              </a:tr>
              <a:tr h="59907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Microservices Architecture</a:t>
                      </a:r>
                      <a:endParaRPr lang="en-US" sz="1600">
                        <a:effectLst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Supports microservices but with more setup.</a:t>
                      </a: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Well-suited for microservices with built-in features.</a:t>
                      </a:r>
                    </a:p>
                  </a:txBody>
                  <a:tcPr marL="38430" marR="38430" marT="19215" marB="19215" anchor="ctr"/>
                </a:tc>
                <a:extLst>
                  <a:ext uri="{0D108BD9-81ED-4DB2-BD59-A6C34878D82A}">
                    <a16:rowId xmlns:a16="http://schemas.microsoft.com/office/drawing/2014/main" val="827469621"/>
                  </a:ext>
                </a:extLst>
              </a:tr>
              <a:tr h="73790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Use Cases</a:t>
                      </a:r>
                      <a:endParaRPr lang="en-US" sz="1600">
                        <a:effectLst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Ideal for large-scale enterprise applications.</a:t>
                      </a: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Suitable for a wide range of applications, especially microservices.</a:t>
                      </a:r>
                    </a:p>
                  </a:txBody>
                  <a:tcPr marL="38430" marR="38430" marT="19215" marB="19215" anchor="ctr"/>
                </a:tc>
                <a:extLst>
                  <a:ext uri="{0D108BD9-81ED-4DB2-BD59-A6C34878D82A}">
                    <a16:rowId xmlns:a16="http://schemas.microsoft.com/office/drawing/2014/main" val="3136329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571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C56B-DE8C-C6CF-5E33-8E38023B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and Multithreading in JAVA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B6DB-3E37-C8E9-0C7C-A22E5C4E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Enables parallel execution, improving application performance.</a:t>
            </a:r>
          </a:p>
          <a:p>
            <a:r>
              <a:rPr lang="en-US" dirty="0"/>
              <a:t>Essential for developing responsive and efficient applications</a:t>
            </a:r>
            <a:r>
              <a:rPr lang="en-NP" dirty="0"/>
              <a:t>.</a:t>
            </a:r>
          </a:p>
          <a:p>
            <a:r>
              <a:rPr lang="en-US" dirty="0"/>
              <a:t>Addresses the challenges of managing multiple threads, preventing race conditions and ensuring thread safety.</a:t>
            </a:r>
          </a:p>
          <a:p>
            <a:r>
              <a:rPr lang="en-US" dirty="0"/>
              <a:t>Without Concurrency: Single-threaded applications may face performance bottlenecks.</a:t>
            </a:r>
          </a:p>
          <a:p>
            <a:r>
              <a:rPr lang="en-US" dirty="0"/>
              <a:t>With Concurrency: Utilizing multiple threads to perform tasks concurrently.</a:t>
            </a:r>
          </a:p>
        </p:txBody>
      </p:sp>
    </p:spTree>
    <p:extLst>
      <p:ext uri="{BB962C8B-B14F-4D97-AF65-F5344CB8AC3E}">
        <p14:creationId xmlns:p14="http://schemas.microsoft.com/office/powerpoint/2010/main" val="14038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ED25-12DD-0A2A-D8FD-884C3B09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Patterns: Singleton, Factory and Abstract Factory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8422-E30D-15EE-6F62-98A8AE831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patterns are proven solutions to recurring design problems.</a:t>
            </a:r>
          </a:p>
          <a:p>
            <a:r>
              <a:rPr lang="en-US" dirty="0"/>
              <a:t>Improves code readability, maintainability, and scalability.</a:t>
            </a:r>
          </a:p>
          <a:p>
            <a:r>
              <a:rPr lang="en-US" dirty="0"/>
              <a:t>Singleton: Ensures a class has only one instance and provides a global point of access to it.</a:t>
            </a:r>
          </a:p>
          <a:p>
            <a:r>
              <a:rPr lang="en-US" dirty="0"/>
              <a:t>Factory: Defines an interface for creating an object but leaves the choice of its type to the subclasses.</a:t>
            </a:r>
          </a:p>
          <a:p>
            <a:r>
              <a:rPr lang="en-US" dirty="0"/>
              <a:t>Abstract Factory: Provides an interface for creating families of related or dependent objects without specifying their 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17240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A807-258B-CB3A-4E49-298CB86A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Singleton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12D99-EF79-3BB6-A6DD-76AA45D2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Singleton pattern </a:t>
            </a:r>
            <a:r>
              <a:rPr lang="en-US" sz="3200" dirty="0">
                <a:solidFill>
                  <a:srgbClr val="002060"/>
                </a:solidFill>
              </a:rPr>
              <a:t>ensures that only one instance of a class is created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002060"/>
                </a:solidFill>
              </a:rPr>
              <a:t>provides a global point </a:t>
            </a:r>
            <a:r>
              <a:rPr lang="en-US" sz="3200" dirty="0"/>
              <a:t>of access to it.</a:t>
            </a:r>
          </a:p>
          <a:p>
            <a:r>
              <a:rPr lang="en-US" sz="3200" dirty="0"/>
              <a:t>It is </a:t>
            </a:r>
            <a:r>
              <a:rPr lang="en-US" sz="3200" dirty="0">
                <a:solidFill>
                  <a:srgbClr val="002060"/>
                </a:solidFill>
              </a:rPr>
              <a:t>useful in scenarios where you want to restrict the instantiation </a:t>
            </a:r>
            <a:r>
              <a:rPr lang="en-US" sz="3200" dirty="0"/>
              <a:t>of a class to a single object throughout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2826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62CBD-C47D-8B7B-6037-0EF9702C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75" y="1054249"/>
            <a:ext cx="7772400" cy="502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7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A807-258B-CB3A-4E49-298CB86A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Singleton Pattern: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12D99-EF79-3BB6-A6DD-76AA45D2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</a:t>
            </a:r>
            <a:r>
              <a:rPr lang="en-US" dirty="0">
                <a:solidFill>
                  <a:srgbClr val="002060"/>
                </a:solidFill>
              </a:rPr>
              <a:t>you have a database connection class </a:t>
            </a:r>
            <a:r>
              <a:rPr lang="en-US" dirty="0"/>
              <a:t>that needs to be accessed by multiple parts of your application.</a:t>
            </a:r>
          </a:p>
          <a:p>
            <a:r>
              <a:rPr lang="en-US" dirty="0"/>
              <a:t>You can </a:t>
            </a:r>
            <a:r>
              <a:rPr lang="en-US" dirty="0">
                <a:solidFill>
                  <a:srgbClr val="002060"/>
                </a:solidFill>
              </a:rPr>
              <a:t>use the Singleton pattern to ensure that only one instance of the database connection is created </a:t>
            </a:r>
            <a:r>
              <a:rPr lang="en-US" dirty="0"/>
              <a:t>and shared across the application.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</a:rPr>
              <a:t>Singleton class would typically have a static method that returns the single instance</a:t>
            </a:r>
            <a:r>
              <a:rPr lang="en-US" dirty="0"/>
              <a:t>, and the constructor of the class would be made private to prevent direct instantiation.</a:t>
            </a:r>
          </a:p>
          <a:p>
            <a:r>
              <a:rPr lang="en-US" dirty="0"/>
              <a:t>This </a:t>
            </a:r>
            <a:r>
              <a:rPr lang="en-US" dirty="0">
                <a:solidFill>
                  <a:srgbClr val="002060"/>
                </a:solidFill>
              </a:rPr>
              <a:t>ensures that all parts of the application access the same instance of the database connection, promoting efficient resource utilization </a:t>
            </a:r>
            <a:r>
              <a:rPr lang="en-US" dirty="0"/>
              <a:t>and consistency.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3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B5EF-3AD2-CA8F-9162-2D068D68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38A7-8114-020F-59B4-64141418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Factory pattern </a:t>
            </a:r>
            <a:r>
              <a:rPr lang="en-US" sz="2800" dirty="0">
                <a:solidFill>
                  <a:srgbClr val="002060"/>
                </a:solidFill>
              </a:rPr>
              <a:t>provides an interface or base class for creating objects</a:t>
            </a:r>
            <a:r>
              <a:rPr lang="en-US" sz="2800" dirty="0"/>
              <a:t>, but allows subclasses or implementing classes to decide which concrete class to instantiate.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It abstracts the process of object creation and provides a way to create objects </a:t>
            </a:r>
            <a:r>
              <a:rPr lang="en-US" sz="2800" dirty="0"/>
              <a:t>without specifying their exact classes.</a:t>
            </a:r>
            <a:endParaRPr lang="en-NP" sz="2800" dirty="0"/>
          </a:p>
        </p:txBody>
      </p:sp>
    </p:spTree>
    <p:extLst>
      <p:ext uri="{BB962C8B-B14F-4D97-AF65-F5344CB8AC3E}">
        <p14:creationId xmlns:p14="http://schemas.microsoft.com/office/powerpoint/2010/main" val="98713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B5EF-3AD2-CA8F-9162-2D068D68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Factory Pattern: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38A7-8114-020F-59B4-64141418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a </a:t>
            </a:r>
            <a:r>
              <a:rPr lang="en-US" dirty="0">
                <a:solidFill>
                  <a:srgbClr val="002060"/>
                </a:solidFill>
              </a:rPr>
              <a:t>pizza ordering application</a:t>
            </a:r>
            <a:r>
              <a:rPr lang="en-US" dirty="0"/>
              <a:t>.</a:t>
            </a:r>
          </a:p>
          <a:p>
            <a:r>
              <a:rPr lang="en-US" dirty="0"/>
              <a:t>The Factory pattern can be used to define a </a:t>
            </a:r>
            <a:r>
              <a:rPr lang="en-US" dirty="0" err="1">
                <a:solidFill>
                  <a:srgbClr val="002060"/>
                </a:solidFill>
              </a:rPr>
              <a:t>PizzaFactory</a:t>
            </a:r>
            <a:r>
              <a:rPr lang="en-US" dirty="0"/>
              <a:t> class with a method for creating different types of pizzas. The </a:t>
            </a:r>
            <a:r>
              <a:rPr lang="en-US" dirty="0" err="1"/>
              <a:t>PizzaFactory</a:t>
            </a:r>
            <a:r>
              <a:rPr lang="en-US" dirty="0"/>
              <a:t> class would have methods like </a:t>
            </a:r>
            <a:r>
              <a:rPr lang="en-US" dirty="0" err="1">
                <a:solidFill>
                  <a:srgbClr val="002060"/>
                </a:solidFill>
              </a:rPr>
              <a:t>createMargheritaPizza</a:t>
            </a:r>
            <a:r>
              <a:rPr lang="en-US" dirty="0">
                <a:solidFill>
                  <a:srgbClr val="002060"/>
                </a:solidFill>
              </a:rPr>
              <a:t>(), </a:t>
            </a:r>
            <a:r>
              <a:rPr lang="en-US" dirty="0" err="1">
                <a:solidFill>
                  <a:srgbClr val="002060"/>
                </a:solidFill>
              </a:rPr>
              <a:t>createPepperoniPizza</a:t>
            </a:r>
            <a:r>
              <a:rPr lang="en-US" dirty="0">
                <a:solidFill>
                  <a:srgbClr val="002060"/>
                </a:solidFill>
              </a:rPr>
              <a:t>(), and so on</a:t>
            </a:r>
            <a:r>
              <a:rPr lang="en-US" dirty="0"/>
              <a:t>, each returning a specific type of pizza object.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</a:rPr>
              <a:t>client code can then use the </a:t>
            </a:r>
            <a:r>
              <a:rPr lang="en-US" dirty="0" err="1">
                <a:solidFill>
                  <a:srgbClr val="002060"/>
                </a:solidFill>
              </a:rPr>
              <a:t>PizzaFactory</a:t>
            </a:r>
            <a:r>
              <a:rPr lang="en-US" dirty="0">
                <a:solidFill>
                  <a:srgbClr val="002060"/>
                </a:solidFill>
              </a:rPr>
              <a:t> to create pizzas without being concerned about the specific pizza class being instantiated</a:t>
            </a:r>
            <a:r>
              <a:rPr lang="en-US" dirty="0"/>
              <a:t>.</a:t>
            </a:r>
          </a:p>
          <a:p>
            <a:r>
              <a:rPr lang="en-US" dirty="0"/>
              <a:t>This allows for flexibility and easy addition of new pizza types without modifying the client code.</a:t>
            </a:r>
          </a:p>
        </p:txBody>
      </p:sp>
    </p:spTree>
    <p:extLst>
      <p:ext uri="{BB962C8B-B14F-4D97-AF65-F5344CB8AC3E}">
        <p14:creationId xmlns:p14="http://schemas.microsoft.com/office/powerpoint/2010/main" val="286911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7CF8-5E72-062F-6284-423D1E29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Abstract 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EB0B-9EFA-4624-62F8-331042FB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Abstract Factory pattern </a:t>
            </a:r>
            <a:r>
              <a:rPr lang="en-US" sz="3200" dirty="0">
                <a:solidFill>
                  <a:srgbClr val="002060"/>
                </a:solidFill>
              </a:rPr>
              <a:t>provides an interface for creating families of related or dependent objects </a:t>
            </a:r>
            <a:r>
              <a:rPr lang="en-US" sz="3200" dirty="0"/>
              <a:t>without specifying their concrete classes.</a:t>
            </a:r>
          </a:p>
          <a:p>
            <a:r>
              <a:rPr lang="en-US" sz="3200" dirty="0"/>
              <a:t>It </a:t>
            </a:r>
            <a:r>
              <a:rPr lang="en-US" sz="3200" dirty="0">
                <a:solidFill>
                  <a:srgbClr val="002060"/>
                </a:solidFill>
              </a:rPr>
              <a:t>allows the client code to work with abstract interfaces and classes</a:t>
            </a:r>
            <a:r>
              <a:rPr lang="en-US" sz="3200" dirty="0"/>
              <a:t>, making it independent of the specific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24036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7CF8-5E72-062F-6284-423D1E29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Abstract Factory Pattern: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EB0B-9EFA-4624-62F8-331042FB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Suppose </a:t>
            </a:r>
            <a:r>
              <a:rPr lang="en-US" dirty="0">
                <a:solidFill>
                  <a:srgbClr val="002060"/>
                </a:solidFill>
              </a:rPr>
              <a:t>you are developing a GUI framework </a:t>
            </a:r>
            <a:r>
              <a:rPr lang="en-US" dirty="0"/>
              <a:t>that supports multiple operating systems.</a:t>
            </a:r>
          </a:p>
          <a:p>
            <a:pPr>
              <a:lnSpc>
                <a:spcPct val="120000"/>
              </a:lnSpc>
            </a:pPr>
            <a:r>
              <a:rPr lang="en-US" dirty="0"/>
              <a:t>You can use the Abstract Factory pattern to define an abstract </a:t>
            </a:r>
            <a:r>
              <a:rPr lang="en-US" dirty="0" err="1">
                <a:solidFill>
                  <a:srgbClr val="002060"/>
                </a:solidFill>
              </a:rPr>
              <a:t>GUIFactory</a:t>
            </a:r>
            <a:r>
              <a:rPr lang="en-US" dirty="0">
                <a:solidFill>
                  <a:srgbClr val="002060"/>
                </a:solidFill>
              </a:rPr>
              <a:t> interface with methods like </a:t>
            </a:r>
            <a:r>
              <a:rPr lang="en-US" dirty="0" err="1">
                <a:solidFill>
                  <a:srgbClr val="002060"/>
                </a:solidFill>
              </a:rPr>
              <a:t>createButton</a:t>
            </a:r>
            <a:r>
              <a:rPr lang="en-US" dirty="0">
                <a:solidFill>
                  <a:srgbClr val="002060"/>
                </a:solidFill>
              </a:rPr>
              <a:t>() and </a:t>
            </a:r>
            <a:r>
              <a:rPr lang="en-US" dirty="0" err="1">
                <a:solidFill>
                  <a:srgbClr val="002060"/>
                </a:solidFill>
              </a:rPr>
              <a:t>createCheckbox</a:t>
            </a:r>
            <a:r>
              <a:rPr lang="en-US" dirty="0">
                <a:solidFill>
                  <a:srgbClr val="002060"/>
                </a:solidFill>
              </a:rPr>
              <a:t>()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Then, you can create concrete factory classes like </a:t>
            </a:r>
            <a:r>
              <a:rPr lang="en-US" dirty="0" err="1">
                <a:solidFill>
                  <a:srgbClr val="002060"/>
                </a:solidFill>
              </a:rPr>
              <a:t>WindowsGUIFactory</a:t>
            </a:r>
            <a:r>
              <a:rPr lang="en-US" dirty="0">
                <a:solidFill>
                  <a:srgbClr val="002060"/>
                </a:solidFill>
              </a:rPr>
              <a:t> and </a:t>
            </a:r>
            <a:r>
              <a:rPr lang="en-US" dirty="0" err="1">
                <a:solidFill>
                  <a:srgbClr val="002060"/>
                </a:solidFill>
              </a:rPr>
              <a:t>LinuxGUIFactory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that </a:t>
            </a:r>
            <a:r>
              <a:rPr lang="en-US" dirty="0" err="1"/>
              <a:t>im</a:t>
            </a:r>
            <a:r>
              <a:rPr lang="en-US" dirty="0" err="1">
                <a:solidFill>
                  <a:srgbClr val="002060"/>
                </a:solidFill>
              </a:rPr>
              <a:t>platform</a:t>
            </a:r>
            <a:r>
              <a:rPr lang="en-US" dirty="0">
                <a:solidFill>
                  <a:srgbClr val="002060"/>
                </a:solidFill>
              </a:rPr>
              <a:t>-specific implementations of the </a:t>
            </a:r>
            <a:r>
              <a:rPr lang="en-US" dirty="0" err="1">
                <a:solidFill>
                  <a:srgbClr val="002060"/>
                </a:solidFill>
              </a:rPr>
              <a:t>createButton</a:t>
            </a:r>
            <a:r>
              <a:rPr lang="en-US" dirty="0">
                <a:solidFill>
                  <a:srgbClr val="002060"/>
                </a:solidFill>
              </a:rPr>
              <a:t>() and </a:t>
            </a:r>
            <a:r>
              <a:rPr lang="en-US" dirty="0" err="1">
                <a:solidFill>
                  <a:srgbClr val="002060"/>
                </a:solidFill>
              </a:rPr>
              <a:t>createCheckbox</a:t>
            </a:r>
            <a:r>
              <a:rPr lang="en-US" dirty="0">
                <a:solidFill>
                  <a:srgbClr val="002060"/>
                </a:solidFill>
              </a:rPr>
              <a:t>() </a:t>
            </a:r>
            <a:r>
              <a:rPr lang="en-US" dirty="0" err="1"/>
              <a:t>plement</a:t>
            </a:r>
            <a:r>
              <a:rPr lang="en-US" dirty="0"/>
              <a:t> the </a:t>
            </a:r>
            <a:r>
              <a:rPr lang="en-US" dirty="0" err="1">
                <a:solidFill>
                  <a:srgbClr val="002060"/>
                </a:solidFill>
              </a:rPr>
              <a:t>GUIFactory</a:t>
            </a:r>
            <a:r>
              <a:rPr lang="en-US" dirty="0">
                <a:solidFill>
                  <a:srgbClr val="002060"/>
                </a:solidFill>
              </a:rPr>
              <a:t> interface </a:t>
            </a:r>
            <a:r>
              <a:rPr lang="en-US" dirty="0"/>
              <a:t>and provide methods.</a:t>
            </a:r>
          </a:p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</a:rPr>
              <a:t>client code can use the abstract </a:t>
            </a:r>
            <a:r>
              <a:rPr lang="en-US" dirty="0" err="1">
                <a:solidFill>
                  <a:srgbClr val="002060"/>
                </a:solidFill>
              </a:rPr>
              <a:t>GUIFactory</a:t>
            </a:r>
            <a:r>
              <a:rPr lang="en-US" dirty="0">
                <a:solidFill>
                  <a:srgbClr val="002060"/>
                </a:solidFill>
              </a:rPr>
              <a:t> interface to create buttons and checkboxes without knowing the specific platform it is running on.</a:t>
            </a:r>
            <a:r>
              <a:rPr lang="en-US" dirty="0"/>
              <a:t> This promotes code modularity and easy integration with different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06234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635E3-10DD-E558-4393-9EBAE0E0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0D5CC-BED7-DE9D-4B28-15F7EBF70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6284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96F242-97D1-EDF5-835C-7DDEDF78F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48" y="887567"/>
            <a:ext cx="7772400" cy="50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C2617-35AB-5123-726D-23DAF3C6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32" y="1257475"/>
            <a:ext cx="7772400" cy="43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2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130CC6-814F-8DF9-21B2-FF14BBB89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07" y="1649356"/>
            <a:ext cx="7772400" cy="388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4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F71FE-8648-5007-07B3-5FF90EC9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53" y="1183640"/>
            <a:ext cx="7772400" cy="3533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1F1729-8FBC-E2D3-1718-5D00FF7CE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53" y="4717634"/>
            <a:ext cx="53721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6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95730-16D3-A38E-CF84-A09E5B5F1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Topics in JAVA</a:t>
            </a:r>
            <a:endParaRPr lang="en-NP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39DF0B-6520-2513-309F-1AAE5D7FB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4111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DAFF-3229-706B-FD23-6906AD34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61075"/>
            <a:ext cx="8596668" cy="1320800"/>
          </a:xfrm>
        </p:spPr>
        <p:txBody>
          <a:bodyPr>
            <a:normAutofit/>
          </a:bodyPr>
          <a:lstStyle/>
          <a:p>
            <a:r>
              <a:rPr lang="en-NP" sz="48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DF25-DE58-B23D-C97B-A025BF2E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Overview of ORM</a:t>
            </a:r>
          </a:p>
          <a:p>
            <a:r>
              <a:rPr lang="en-US" sz="2800" dirty="0"/>
              <a:t>Hibernate</a:t>
            </a:r>
          </a:p>
          <a:p>
            <a:r>
              <a:rPr lang="en-US" sz="2800" dirty="0"/>
              <a:t>Web Framework Introduction</a:t>
            </a:r>
          </a:p>
          <a:p>
            <a:r>
              <a:rPr lang="en-US" sz="2800" dirty="0"/>
              <a:t>Basics of Spring Boot</a:t>
            </a:r>
          </a:p>
          <a:p>
            <a:r>
              <a:rPr lang="en-US" sz="2800" dirty="0"/>
              <a:t>Concurrency and Multithreading in JAVA</a:t>
            </a:r>
          </a:p>
          <a:p>
            <a:r>
              <a:rPr lang="en-US" sz="2800" dirty="0"/>
              <a:t>Design Patterns: Singleton, Factory and 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125584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C71C-88ED-1A89-3870-7C3EAA3B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ORM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0F4D-850F-7498-A74D-7FD71866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ORM tool is software designed to help OOP developers interact with relational databases.</a:t>
            </a:r>
          </a:p>
          <a:p>
            <a:r>
              <a:rPr lang="en-US" dirty="0"/>
              <a:t>So instead of creating your own ORM software from scratch, you can make use of these tools.</a:t>
            </a:r>
          </a:p>
          <a:p>
            <a:r>
              <a:rPr lang="en-US" dirty="0"/>
              <a:t>Simplifies the interaction between a relational database and the application by mapping database tables to objects.</a:t>
            </a:r>
          </a:p>
          <a:p>
            <a:r>
              <a:rPr lang="en-US" dirty="0"/>
              <a:t>Removes the need for complex SQL queries, allowing developers to work with objects instead.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1830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{D8B0C8E9-2179-C440-A559-39579201C1FE}tf10001060</Template>
  <TotalTime>3498</TotalTime>
  <Words>1347</Words>
  <Application>Microsoft Macintosh PowerPoint</Application>
  <PresentationFormat>Widescreen</PresentationFormat>
  <Paragraphs>123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 Topics in JAVA</vt:lpstr>
      <vt:lpstr>Outline</vt:lpstr>
      <vt:lpstr>Overview of ORM</vt:lpstr>
      <vt:lpstr>Hibernate</vt:lpstr>
      <vt:lpstr>What is a Framework</vt:lpstr>
      <vt:lpstr>Web Framework Introduction</vt:lpstr>
      <vt:lpstr>What is Spring in Java</vt:lpstr>
      <vt:lpstr>Basics of Spring Boot</vt:lpstr>
      <vt:lpstr>Basics of Sprint Boot (contd...)</vt:lpstr>
      <vt:lpstr>Spring v/s Spring Boot</vt:lpstr>
      <vt:lpstr>Concurrency and Multithreading in JAVA</vt:lpstr>
      <vt:lpstr>Design Patterns: Singleton, Factory and Abstract Factory</vt:lpstr>
      <vt:lpstr>Singleton Pattern</vt:lpstr>
      <vt:lpstr>Singleton Pattern: Example</vt:lpstr>
      <vt:lpstr>Factory Pattern</vt:lpstr>
      <vt:lpstr>Factory Pattern: Example</vt:lpstr>
      <vt:lpstr>Abstract Factory Pattern</vt:lpstr>
      <vt:lpstr>Abstract Factory Pattern: 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160</cp:revision>
  <dcterms:created xsi:type="dcterms:W3CDTF">2023-04-27T01:38:21Z</dcterms:created>
  <dcterms:modified xsi:type="dcterms:W3CDTF">2024-01-18T06:43:21Z</dcterms:modified>
</cp:coreProperties>
</file>