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C74C6E-D085-4D4A-82FE-523B8111508C}">
  <a:tblStyle styleId="{50C74C6E-D085-4D4A-82FE-523B811150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aleway-bold.fntdata"/><Relationship Id="rId10" Type="http://schemas.openxmlformats.org/officeDocument/2006/relationships/slide" Target="slides/slide4.xml"/><Relationship Id="rId21" Type="http://schemas.openxmlformats.org/officeDocument/2006/relationships/font" Target="fonts/Raleway-regular.fntdata"/><Relationship Id="rId13" Type="http://schemas.openxmlformats.org/officeDocument/2006/relationships/slide" Target="slides/slide7.xml"/><Relationship Id="rId24" Type="http://schemas.openxmlformats.org/officeDocument/2006/relationships/font" Target="fonts/Raleway-boldItalic.fntdata"/><Relationship Id="rId12" Type="http://schemas.openxmlformats.org/officeDocument/2006/relationships/slide" Target="slides/slide6.xml"/><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3b8a02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3b8a02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3b8a02c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3b8a02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03b8a02c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03b8a02c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03b8a02c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03b8a02c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03b8a02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03b8a02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00b5b154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00b5b154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00b5b154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00b5b154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00b5b154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00b5b154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00b5b154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00b5b154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00b5b154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00b5b154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00b5b154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00b5b154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03b8a02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03b8a02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03b8a02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03b8a02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Advanced Programming with Java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Architecture</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3F3F3F"/>
              </a:buClr>
              <a:buSzPts val="2000"/>
              <a:buFont typeface="Raleway"/>
              <a:buChar char="●"/>
            </a:pPr>
            <a:r>
              <a:rPr lang="en" sz="2000">
                <a:solidFill>
                  <a:srgbClr val="3F3F3F"/>
                </a:solidFill>
                <a:latin typeface="Raleway"/>
                <a:ea typeface="Raleway"/>
                <a:cs typeface="Raleway"/>
                <a:sym typeface="Raleway"/>
              </a:rPr>
              <a:t> Architecture is a collection of components, i.e., JVM, JRE, and JDK. </a:t>
            </a:r>
            <a:endParaRPr sz="2000">
              <a:solidFill>
                <a:srgbClr val="3F3F3F"/>
              </a:solidFill>
              <a:latin typeface="Raleway"/>
              <a:ea typeface="Raleway"/>
              <a:cs typeface="Raleway"/>
              <a:sym typeface="Raleway"/>
            </a:endParaRPr>
          </a:p>
          <a:p>
            <a:pPr indent="-355600" lvl="0" marL="457200" rtl="0" algn="l">
              <a:lnSpc>
                <a:spcPct val="150000"/>
              </a:lnSpc>
              <a:spcBef>
                <a:spcPts val="0"/>
              </a:spcBef>
              <a:spcAft>
                <a:spcPts val="0"/>
              </a:spcAft>
              <a:buClr>
                <a:srgbClr val="3F3F3F"/>
              </a:buClr>
              <a:buSzPts val="2000"/>
              <a:buFont typeface="Raleway"/>
              <a:buChar char="●"/>
            </a:pPr>
            <a:r>
              <a:rPr lang="en" sz="2000">
                <a:solidFill>
                  <a:srgbClr val="3F3F3F"/>
                </a:solidFill>
                <a:latin typeface="Raleway"/>
                <a:ea typeface="Raleway"/>
                <a:cs typeface="Raleway"/>
                <a:sym typeface="Raleway"/>
              </a:rPr>
              <a:t>It integrates the process of interpretation and compilation</a:t>
            </a:r>
            <a:endParaRPr sz="2000">
              <a:solidFill>
                <a:srgbClr val="3F3F3F"/>
              </a:solidFill>
              <a:latin typeface="Raleway"/>
              <a:ea typeface="Raleway"/>
              <a:cs typeface="Raleway"/>
              <a:sym typeface="Raleway"/>
            </a:endParaRPr>
          </a:p>
          <a:p>
            <a:pPr indent="-355600" lvl="0" marL="457200" rtl="0" algn="l">
              <a:lnSpc>
                <a:spcPct val="150000"/>
              </a:lnSpc>
              <a:spcBef>
                <a:spcPts val="0"/>
              </a:spcBef>
              <a:spcAft>
                <a:spcPts val="0"/>
              </a:spcAft>
              <a:buClr>
                <a:srgbClr val="3F3F3F"/>
              </a:buClr>
              <a:buSzPts val="2000"/>
              <a:buFont typeface="Raleway"/>
              <a:buChar char="●"/>
            </a:pPr>
            <a:r>
              <a:rPr lang="en" sz="2000">
                <a:solidFill>
                  <a:srgbClr val="3F3F3F"/>
                </a:solidFill>
                <a:latin typeface="Raleway"/>
                <a:ea typeface="Raleway"/>
                <a:cs typeface="Raleway"/>
                <a:sym typeface="Raleway"/>
              </a:rPr>
              <a:t>It defines all the processes involved in creating a Java program</a:t>
            </a:r>
            <a:endParaRPr sz="2000">
              <a:solidFill>
                <a:srgbClr val="3F3F3F"/>
              </a:solidFill>
              <a:latin typeface="Raleway"/>
              <a:ea typeface="Raleway"/>
              <a:cs typeface="Raleway"/>
              <a:sym typeface="Raleway"/>
            </a:endParaRPr>
          </a:p>
          <a:p>
            <a:pPr indent="-355600" lvl="0" marL="457200" rtl="0" algn="l">
              <a:lnSpc>
                <a:spcPct val="150000"/>
              </a:lnSpc>
              <a:spcBef>
                <a:spcPts val="0"/>
              </a:spcBef>
              <a:spcAft>
                <a:spcPts val="0"/>
              </a:spcAft>
              <a:buClr>
                <a:srgbClr val="3F3F3F"/>
              </a:buClr>
              <a:buSzPts val="2000"/>
              <a:buFont typeface="Raleway"/>
              <a:buChar char="●"/>
            </a:pPr>
            <a:r>
              <a:rPr lang="en" sz="2000">
                <a:solidFill>
                  <a:srgbClr val="3F3F3F"/>
                </a:solidFill>
                <a:latin typeface="Raleway"/>
                <a:ea typeface="Raleway"/>
                <a:cs typeface="Raleway"/>
                <a:sym typeface="Raleway"/>
              </a:rPr>
              <a:t>Java Architecture explains each and every step of how a program is compiled and executed.</a:t>
            </a:r>
            <a:endParaRPr sz="14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Architecture(contd…)</a:t>
            </a:r>
            <a:endParaRPr/>
          </a:p>
        </p:txBody>
      </p:sp>
      <p:pic>
        <p:nvPicPr>
          <p:cNvPr id="113" name="Google Shape;113;p23"/>
          <p:cNvPicPr preferRelativeResize="0"/>
          <p:nvPr/>
        </p:nvPicPr>
        <p:blipFill>
          <a:blip r:embed="rId3">
            <a:alphaModFix/>
          </a:blip>
          <a:stretch>
            <a:fillRect/>
          </a:stretch>
        </p:blipFill>
        <p:spPr>
          <a:xfrm>
            <a:off x="413700" y="1017725"/>
            <a:ext cx="5191125" cy="37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28571"/>
              <a:buFont typeface="Trebuchet MS"/>
              <a:buNone/>
            </a:pPr>
            <a:r>
              <a:rPr lang="en"/>
              <a:t>Java Virtual Machine(JVM)</a:t>
            </a:r>
            <a:endParaRPr/>
          </a:p>
          <a:p>
            <a:pPr indent="0" lvl="0" marL="0" rtl="0" algn="l">
              <a:spcBef>
                <a:spcPts val="0"/>
              </a:spcBef>
              <a:spcAft>
                <a:spcPts val="0"/>
              </a:spcAft>
              <a:buNone/>
            </a:pPr>
            <a:r>
              <a:t/>
            </a:r>
            <a:endParaRPr/>
          </a:p>
        </p:txBody>
      </p:sp>
      <p:sp>
        <p:nvSpPr>
          <p:cNvPr id="119" name="Google Shape;119;p24"/>
          <p:cNvSpPr txBox="1"/>
          <p:nvPr>
            <p:ph idx="1" type="body"/>
          </p:nvPr>
        </p:nvSpPr>
        <p:spPr>
          <a:xfrm>
            <a:off x="403100" y="1179500"/>
            <a:ext cx="4009500" cy="23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JVM is an abstract machine that </a:t>
            </a:r>
            <a:endParaRPr/>
          </a:p>
          <a:p>
            <a:pPr indent="0" lvl="0" marL="0" rtl="0" algn="l">
              <a:spcBef>
                <a:spcPts val="0"/>
              </a:spcBef>
              <a:spcAft>
                <a:spcPts val="0"/>
              </a:spcAft>
              <a:buNone/>
            </a:pPr>
            <a:r>
              <a:rPr lang="en"/>
              <a:t>provides the environment in which Java bytecode is executed.</a:t>
            </a:r>
            <a:endParaRPr/>
          </a:p>
          <a:p>
            <a:pPr indent="0" lvl="0" marL="0" rtl="0" algn="l">
              <a:spcBef>
                <a:spcPts val="0"/>
              </a:spcBef>
              <a:spcAft>
                <a:spcPts val="1200"/>
              </a:spcAft>
              <a:buNone/>
            </a:pPr>
            <a:r>
              <a:t/>
            </a:r>
            <a:endParaRPr/>
          </a:p>
        </p:txBody>
      </p:sp>
      <p:pic>
        <p:nvPicPr>
          <p:cNvPr id="120" name="Google Shape;120;p24"/>
          <p:cNvPicPr preferRelativeResize="0"/>
          <p:nvPr/>
        </p:nvPicPr>
        <p:blipFill>
          <a:blip r:embed="rId3">
            <a:alphaModFix/>
          </a:blip>
          <a:stretch>
            <a:fillRect/>
          </a:stretch>
        </p:blipFill>
        <p:spPr>
          <a:xfrm>
            <a:off x="4285000" y="432212"/>
            <a:ext cx="4633550" cy="427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Runtime Environment(JRE)</a:t>
            </a:r>
            <a:endParaRPr/>
          </a:p>
        </p:txBody>
      </p:sp>
      <p:sp>
        <p:nvSpPr>
          <p:cNvPr id="126" name="Google Shape;126;p25"/>
          <p:cNvSpPr txBox="1"/>
          <p:nvPr>
            <p:ph idx="1" type="body"/>
          </p:nvPr>
        </p:nvSpPr>
        <p:spPr>
          <a:xfrm>
            <a:off x="311700" y="1152475"/>
            <a:ext cx="3876300" cy="3416400"/>
          </a:xfrm>
          <a:prstGeom prst="rect">
            <a:avLst/>
          </a:prstGeom>
        </p:spPr>
        <p:txBody>
          <a:bodyPr anchorCtr="0" anchor="t" bIns="91425" lIns="91425" spcFirstLastPara="1" rIns="91425" wrap="square" tIns="91425">
            <a:normAutofit/>
          </a:bodyPr>
          <a:lstStyle/>
          <a:p>
            <a:pPr indent="0" lvl="0" marL="0" marR="101600" rtl="0" algn="l">
              <a:spcBef>
                <a:spcPts val="0"/>
              </a:spcBef>
              <a:spcAft>
                <a:spcPts val="0"/>
              </a:spcAft>
              <a:buNone/>
            </a:pPr>
            <a:r>
              <a:rPr lang="en" sz="1300">
                <a:solidFill>
                  <a:srgbClr val="222222"/>
                </a:solidFill>
              </a:rPr>
              <a:t>The JRE creates the JVM and ensures dependencies are available to your Java programs.</a:t>
            </a:r>
            <a:endParaRPr sz="1300">
              <a:solidFill>
                <a:srgbClr val="222222"/>
              </a:solidFill>
            </a:endParaRPr>
          </a:p>
          <a:p>
            <a:pPr indent="-311150" lvl="0" marL="457200" marR="101600" rtl="0" algn="l">
              <a:spcBef>
                <a:spcPts val="0"/>
              </a:spcBef>
              <a:spcAft>
                <a:spcPts val="0"/>
              </a:spcAft>
              <a:buClr>
                <a:srgbClr val="222222"/>
              </a:buClr>
              <a:buSzPts val="1300"/>
              <a:buChar char="●"/>
            </a:pPr>
            <a:r>
              <a:rPr lang="en" sz="1300">
                <a:solidFill>
                  <a:srgbClr val="222222"/>
                </a:solidFill>
              </a:rPr>
              <a:t>It provides an environment in which Java programs are executed</a:t>
            </a:r>
            <a:endParaRPr sz="1300">
              <a:solidFill>
                <a:srgbClr val="222222"/>
              </a:solidFill>
            </a:endParaRPr>
          </a:p>
          <a:p>
            <a:pPr indent="-311150" lvl="0" marL="457200" marR="101600" rtl="0" algn="l">
              <a:spcBef>
                <a:spcPts val="0"/>
              </a:spcBef>
              <a:spcAft>
                <a:spcPts val="0"/>
              </a:spcAft>
              <a:buClr>
                <a:srgbClr val="222222"/>
              </a:buClr>
              <a:buSzPts val="1300"/>
              <a:buChar char="●"/>
            </a:pPr>
            <a:r>
              <a:rPr lang="en" sz="1300">
                <a:solidFill>
                  <a:srgbClr val="222222"/>
                </a:solidFill>
              </a:rPr>
              <a:t>JRE takes our Java code, integrates it with the required libraries, and then starts the JVM to execute it</a:t>
            </a:r>
            <a:endParaRPr sz="1300">
              <a:solidFill>
                <a:srgbClr val="222222"/>
              </a:solidFill>
            </a:endParaRPr>
          </a:p>
          <a:p>
            <a:pPr indent="0" lvl="0" marL="0" rtl="0" algn="l">
              <a:spcBef>
                <a:spcPts val="0"/>
              </a:spcBef>
              <a:spcAft>
                <a:spcPts val="1200"/>
              </a:spcAft>
              <a:buNone/>
            </a:pPr>
            <a:r>
              <a:t/>
            </a:r>
            <a:endParaRPr/>
          </a:p>
        </p:txBody>
      </p:sp>
      <p:pic>
        <p:nvPicPr>
          <p:cNvPr id="127" name="Google Shape;127;p25"/>
          <p:cNvPicPr preferRelativeResize="0"/>
          <p:nvPr/>
        </p:nvPicPr>
        <p:blipFill>
          <a:blip r:embed="rId3">
            <a:alphaModFix/>
          </a:blip>
          <a:stretch>
            <a:fillRect/>
          </a:stretch>
        </p:blipFill>
        <p:spPr>
          <a:xfrm>
            <a:off x="4340400" y="1170125"/>
            <a:ext cx="4585170"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Development Kit</a:t>
            </a:r>
            <a:endParaRPr/>
          </a:p>
        </p:txBody>
      </p:sp>
      <p:sp>
        <p:nvSpPr>
          <p:cNvPr id="133" name="Google Shape;133;p26"/>
          <p:cNvSpPr txBox="1"/>
          <p:nvPr>
            <p:ph idx="1" type="body"/>
          </p:nvPr>
        </p:nvSpPr>
        <p:spPr>
          <a:xfrm>
            <a:off x="311700" y="1152475"/>
            <a:ext cx="3913500" cy="3416400"/>
          </a:xfrm>
          <a:prstGeom prst="rect">
            <a:avLst/>
          </a:prstGeom>
        </p:spPr>
        <p:txBody>
          <a:bodyPr anchorCtr="0" anchor="t" bIns="91425" lIns="91425" spcFirstLastPara="1" rIns="91425" wrap="square" tIns="91425">
            <a:normAutofit/>
          </a:bodyPr>
          <a:lstStyle/>
          <a:p>
            <a:pPr indent="-342900" lvl="0" marL="342900" rtl="0" algn="l">
              <a:spcBef>
                <a:spcPts val="0"/>
              </a:spcBef>
              <a:spcAft>
                <a:spcPts val="0"/>
              </a:spcAft>
              <a:buSzPts val="1920"/>
              <a:buChar char="●"/>
            </a:pPr>
            <a:r>
              <a:rPr lang="en"/>
              <a:t>It is a software development environment used in the development of Java applications</a:t>
            </a:r>
            <a:endParaRPr/>
          </a:p>
          <a:p>
            <a:pPr indent="-342900" lvl="0" marL="342900" rtl="0" algn="l">
              <a:spcBef>
                <a:spcPts val="1000"/>
              </a:spcBef>
              <a:spcAft>
                <a:spcPts val="0"/>
              </a:spcAft>
              <a:buSzPts val="1920"/>
              <a:buChar char="●"/>
            </a:pPr>
            <a:r>
              <a:rPr lang="en"/>
              <a:t>Java Development Kit holds JRE, a compiler, an interpreter or loader, and several development tools in it</a:t>
            </a:r>
            <a:endParaRPr/>
          </a:p>
          <a:p>
            <a:pPr indent="0" lvl="0" marL="457200" rtl="0" algn="l">
              <a:spcBef>
                <a:spcPts val="0"/>
              </a:spcBef>
              <a:spcAft>
                <a:spcPts val="0"/>
              </a:spcAft>
              <a:buNone/>
            </a:pPr>
            <a:r>
              <a:t/>
            </a:r>
            <a:endParaRPr b="1" sz="1350">
              <a:solidFill>
                <a:srgbClr val="3A3A3A"/>
              </a:solidFill>
              <a:latin typeface="Raleway"/>
              <a:ea typeface="Raleway"/>
              <a:cs typeface="Raleway"/>
              <a:sym typeface="Raleway"/>
            </a:endParaRPr>
          </a:p>
          <a:p>
            <a:pPr indent="0" lvl="0" marL="457200" rtl="0" algn="l">
              <a:spcBef>
                <a:spcPts val="0"/>
              </a:spcBef>
              <a:spcAft>
                <a:spcPts val="0"/>
              </a:spcAft>
              <a:buNone/>
            </a:pPr>
            <a:r>
              <a:rPr b="1" lang="en" sz="1350">
                <a:solidFill>
                  <a:srgbClr val="3A3A3A"/>
                </a:solidFill>
                <a:latin typeface="Raleway"/>
                <a:ea typeface="Raleway"/>
                <a:cs typeface="Raleway"/>
                <a:sym typeface="Raleway"/>
              </a:rPr>
              <a:t>JRE = JVM + library classes.</a:t>
            </a:r>
            <a:endParaRPr b="1" sz="1350">
              <a:solidFill>
                <a:srgbClr val="3A3A3A"/>
              </a:solidFill>
              <a:latin typeface="Raleway"/>
              <a:ea typeface="Raleway"/>
              <a:cs typeface="Raleway"/>
              <a:sym typeface="Raleway"/>
            </a:endParaRPr>
          </a:p>
          <a:p>
            <a:pPr indent="0" lvl="0" marL="457200" rtl="0" algn="l">
              <a:spcBef>
                <a:spcPts val="1000"/>
              </a:spcBef>
              <a:spcAft>
                <a:spcPts val="0"/>
              </a:spcAft>
              <a:buNone/>
            </a:pPr>
            <a:r>
              <a:rPr b="1" lang="en" sz="1350">
                <a:solidFill>
                  <a:srgbClr val="3A3A3A"/>
                </a:solidFill>
                <a:latin typeface="Raleway"/>
                <a:ea typeface="Raleway"/>
                <a:cs typeface="Raleway"/>
                <a:sym typeface="Raleway"/>
              </a:rPr>
              <a:t>JDK = JRE + Developer tools.</a:t>
            </a:r>
            <a:endParaRPr>
              <a:latin typeface="Raleway"/>
              <a:ea typeface="Raleway"/>
              <a:cs typeface="Raleway"/>
              <a:sym typeface="Raleway"/>
            </a:endParaRPr>
          </a:p>
        </p:txBody>
      </p:sp>
      <p:pic>
        <p:nvPicPr>
          <p:cNvPr id="134" name="Google Shape;134;p26"/>
          <p:cNvPicPr preferRelativeResize="0"/>
          <p:nvPr/>
        </p:nvPicPr>
        <p:blipFill>
          <a:blip r:embed="rId3">
            <a:alphaModFix/>
          </a:blip>
          <a:stretch>
            <a:fillRect/>
          </a:stretch>
        </p:blipFill>
        <p:spPr>
          <a:xfrm>
            <a:off x="4377600" y="1170125"/>
            <a:ext cx="4410075" cy="287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gain from this course?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Gain in-depth understanding of advanced Java programming</a:t>
            </a:r>
            <a:endParaRPr/>
          </a:p>
          <a:p>
            <a:pPr indent="-342900" lvl="0" marL="457200" rtl="0" algn="l">
              <a:spcBef>
                <a:spcPts val="0"/>
              </a:spcBef>
              <a:spcAft>
                <a:spcPts val="0"/>
              </a:spcAft>
              <a:buSzPts val="1800"/>
              <a:buChar char="-"/>
            </a:pPr>
            <a:r>
              <a:rPr lang="en"/>
              <a:t>Gain insights into the object-oriented principles</a:t>
            </a:r>
            <a:endParaRPr/>
          </a:p>
          <a:p>
            <a:pPr indent="-342900" lvl="0" marL="457200" rtl="0" algn="l">
              <a:spcBef>
                <a:spcPts val="0"/>
              </a:spcBef>
              <a:spcAft>
                <a:spcPts val="0"/>
              </a:spcAft>
              <a:buSzPts val="1800"/>
              <a:buChar char="-"/>
            </a:pPr>
            <a:r>
              <a:rPr lang="en"/>
              <a:t>Develop expertise in creating graphical user interfaces </a:t>
            </a:r>
            <a:endParaRPr/>
          </a:p>
          <a:p>
            <a:pPr indent="-342900" lvl="0" marL="457200" rtl="0" algn="l">
              <a:spcBef>
                <a:spcPts val="0"/>
              </a:spcBef>
              <a:spcAft>
                <a:spcPts val="0"/>
              </a:spcAft>
              <a:buSzPts val="1800"/>
              <a:buChar char="-"/>
            </a:pPr>
            <a:r>
              <a:rPr lang="en"/>
              <a:t>Gain concepts of networking and distributed programming concepts</a:t>
            </a:r>
            <a:endParaRPr/>
          </a:p>
          <a:p>
            <a:pPr indent="-342900" lvl="0" marL="457200" rtl="0" algn="l">
              <a:spcBef>
                <a:spcPts val="0"/>
              </a:spcBef>
              <a:spcAft>
                <a:spcPts val="0"/>
              </a:spcAft>
              <a:buSzPts val="1800"/>
              <a:buChar char="-"/>
            </a:pPr>
            <a:r>
              <a:rPr lang="en"/>
              <a:t>Gain </a:t>
            </a:r>
            <a:r>
              <a:rPr lang="en"/>
              <a:t>comprehensive</a:t>
            </a:r>
            <a:r>
              <a:rPr lang="en"/>
              <a:t> knowledge of database connectivity with Java</a:t>
            </a:r>
            <a:endParaRPr/>
          </a:p>
          <a:p>
            <a:pPr indent="-342900" lvl="0" marL="457200" rtl="0" algn="l">
              <a:spcBef>
                <a:spcPts val="0"/>
              </a:spcBef>
              <a:spcAft>
                <a:spcPts val="0"/>
              </a:spcAft>
              <a:buSzPts val="1800"/>
              <a:buChar char="-"/>
            </a:pPr>
            <a:r>
              <a:rPr lang="en"/>
              <a:t>Gain insights into web development with servlets and JSP</a:t>
            </a:r>
            <a:endParaRPr/>
          </a:p>
          <a:p>
            <a:pPr indent="-342900" lvl="0" marL="457200" rtl="0" algn="l">
              <a:spcBef>
                <a:spcPts val="0"/>
              </a:spcBef>
              <a:spcAft>
                <a:spcPts val="0"/>
              </a:spcAft>
              <a:buSzPts val="1800"/>
              <a:buChar char="-"/>
            </a:pPr>
            <a:r>
              <a:rPr lang="en"/>
              <a:t>Gain exposure to more advanced Java topics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built using Java</a:t>
            </a:r>
            <a:endParaRPr/>
          </a:p>
        </p:txBody>
      </p:sp>
      <p:graphicFrame>
        <p:nvGraphicFramePr>
          <p:cNvPr id="67" name="Google Shape;67;p15"/>
          <p:cNvGraphicFramePr/>
          <p:nvPr/>
        </p:nvGraphicFramePr>
        <p:xfrm>
          <a:off x="448125" y="1186425"/>
          <a:ext cx="3000000" cy="3000000"/>
        </p:xfrm>
        <a:graphic>
          <a:graphicData uri="http://schemas.openxmlformats.org/drawingml/2006/table">
            <a:tbl>
              <a:tblPr>
                <a:noFill/>
                <a:tableStyleId>{50C74C6E-D085-4D4A-82FE-523B8111508C}</a:tableStyleId>
              </a:tblPr>
              <a:tblGrid>
                <a:gridCol w="1670075"/>
                <a:gridCol w="1670075"/>
                <a:gridCol w="1670075"/>
                <a:gridCol w="1670075"/>
                <a:gridCol w="1670075"/>
              </a:tblGrid>
              <a:tr h="1396625">
                <a:tc>
                  <a:txBody>
                    <a:bodyPr/>
                    <a:lstStyle/>
                    <a:p>
                      <a:pPr indent="0" lvl="0" marL="0" rtl="0" algn="ctr">
                        <a:spcBef>
                          <a:spcPts val="0"/>
                        </a:spcBef>
                        <a:spcAft>
                          <a:spcPts val="0"/>
                        </a:spcAft>
                        <a:buNone/>
                      </a:pPr>
                      <a:r>
                        <a:rPr lang="en"/>
                        <a:t>Android Apps</a:t>
                      </a:r>
                      <a:endParaRPr/>
                    </a:p>
                  </a:txBody>
                  <a:tcPr marT="91425" marB="91425" marR="91425" marL="91425"/>
                </a:tc>
                <a:tc>
                  <a:txBody>
                    <a:bodyPr/>
                    <a:lstStyle/>
                    <a:p>
                      <a:pPr indent="0" lvl="0" marL="0" rtl="0" algn="ctr">
                        <a:spcBef>
                          <a:spcPts val="0"/>
                        </a:spcBef>
                        <a:spcAft>
                          <a:spcPts val="0"/>
                        </a:spcAft>
                        <a:buNone/>
                      </a:pPr>
                      <a:r>
                        <a:rPr lang="en"/>
                        <a:t>Financial Applications</a:t>
                      </a:r>
                      <a:endParaRPr/>
                    </a:p>
                  </a:txBody>
                  <a:tcPr marT="91425" marB="91425" marR="91425" marL="91425"/>
                </a:tc>
                <a:tc>
                  <a:txBody>
                    <a:bodyPr/>
                    <a:lstStyle/>
                    <a:p>
                      <a:pPr indent="0" lvl="0" marL="0" rtl="0" algn="ctr">
                        <a:spcBef>
                          <a:spcPts val="0"/>
                        </a:spcBef>
                        <a:spcAft>
                          <a:spcPts val="0"/>
                        </a:spcAft>
                        <a:buNone/>
                      </a:pPr>
                      <a:r>
                        <a:rPr lang="en"/>
                        <a:t>Big Data Technologies</a:t>
                      </a:r>
                      <a:endParaRPr/>
                    </a:p>
                  </a:txBody>
                  <a:tcPr marT="91425" marB="91425" marR="91425" marL="91425"/>
                </a:tc>
                <a:tc>
                  <a:txBody>
                    <a:bodyPr/>
                    <a:lstStyle/>
                    <a:p>
                      <a:pPr indent="0" lvl="0" marL="0" rtl="0" algn="ctr">
                        <a:spcBef>
                          <a:spcPts val="0"/>
                        </a:spcBef>
                        <a:spcAft>
                          <a:spcPts val="0"/>
                        </a:spcAft>
                        <a:buNone/>
                      </a:pPr>
                      <a:r>
                        <a:rPr lang="en"/>
                        <a:t>IDEs</a:t>
                      </a:r>
                      <a:endParaRPr/>
                    </a:p>
                  </a:txBody>
                  <a:tcPr marT="91425" marB="91425" marR="91425" marL="91425"/>
                </a:tc>
                <a:tc>
                  <a:txBody>
                    <a:bodyPr/>
                    <a:lstStyle/>
                    <a:p>
                      <a:pPr indent="0" lvl="0" marL="0" rtl="0" algn="ctr">
                        <a:spcBef>
                          <a:spcPts val="0"/>
                        </a:spcBef>
                        <a:spcAft>
                          <a:spcPts val="0"/>
                        </a:spcAft>
                        <a:buNone/>
                      </a:pPr>
                      <a:r>
                        <a:rPr lang="en"/>
                        <a:t>Games</a:t>
                      </a:r>
                      <a:endParaRPr/>
                    </a:p>
                  </a:txBody>
                  <a:tcPr marT="91425" marB="91425" marR="91425" marL="91425"/>
                </a:tc>
              </a:tr>
              <a:tr h="1034500">
                <a:tc>
                  <a:txBody>
                    <a:bodyPr/>
                    <a:lstStyle/>
                    <a:p>
                      <a:pPr indent="0" lvl="0" marL="0" rtl="0" algn="ctr">
                        <a:spcBef>
                          <a:spcPts val="0"/>
                        </a:spcBef>
                        <a:spcAft>
                          <a:spcPts val="0"/>
                        </a:spcAft>
                        <a:buNone/>
                      </a:pPr>
                      <a:r>
                        <a:rPr lang="en"/>
                        <a:t>Instagram</a:t>
                      </a:r>
                      <a:endParaRPr/>
                    </a:p>
                  </a:txBody>
                  <a:tcPr marT="91425" marB="91425" marR="91425" marL="91425"/>
                </a:tc>
                <a:tc>
                  <a:txBody>
                    <a:bodyPr/>
                    <a:lstStyle/>
                    <a:p>
                      <a:pPr indent="0" lvl="0" marL="0" rtl="0" algn="ctr">
                        <a:spcBef>
                          <a:spcPts val="0"/>
                        </a:spcBef>
                        <a:spcAft>
                          <a:spcPts val="0"/>
                        </a:spcAft>
                        <a:buNone/>
                      </a:pPr>
                      <a:r>
                        <a:rPr lang="en"/>
                        <a:t>PayPal</a:t>
                      </a:r>
                      <a:endParaRPr/>
                    </a:p>
                  </a:txBody>
                  <a:tcPr marT="91425" marB="91425" marR="91425" marL="91425"/>
                </a:tc>
                <a:tc>
                  <a:txBody>
                    <a:bodyPr/>
                    <a:lstStyle/>
                    <a:p>
                      <a:pPr indent="0" lvl="0" marL="0" rtl="0" algn="ctr">
                        <a:spcBef>
                          <a:spcPts val="0"/>
                        </a:spcBef>
                        <a:spcAft>
                          <a:spcPts val="0"/>
                        </a:spcAft>
                        <a:buNone/>
                      </a:pPr>
                      <a:r>
                        <a:rPr lang="en"/>
                        <a:t>Apache Hadoop</a:t>
                      </a:r>
                      <a:endParaRPr/>
                    </a:p>
                  </a:txBody>
                  <a:tcPr marT="91425" marB="91425" marR="91425" marL="91425"/>
                </a:tc>
                <a:tc>
                  <a:txBody>
                    <a:bodyPr/>
                    <a:lstStyle/>
                    <a:p>
                      <a:pPr indent="0" lvl="0" marL="0" rtl="0" algn="ctr">
                        <a:spcBef>
                          <a:spcPts val="0"/>
                        </a:spcBef>
                        <a:spcAft>
                          <a:spcPts val="0"/>
                        </a:spcAft>
                        <a:buNone/>
                      </a:pPr>
                      <a:r>
                        <a:rPr lang="en"/>
                        <a:t>Eclipse</a:t>
                      </a:r>
                      <a:endParaRPr/>
                    </a:p>
                  </a:txBody>
                  <a:tcPr marT="91425" marB="91425" marR="91425" marL="91425"/>
                </a:tc>
                <a:tc>
                  <a:txBody>
                    <a:bodyPr/>
                    <a:lstStyle/>
                    <a:p>
                      <a:pPr indent="0" lvl="0" marL="0" rtl="0" algn="ctr">
                        <a:spcBef>
                          <a:spcPts val="0"/>
                        </a:spcBef>
                        <a:spcAft>
                          <a:spcPts val="0"/>
                        </a:spcAft>
                        <a:buNone/>
                      </a:pPr>
                      <a:r>
                        <a:rPr lang="en"/>
                        <a:t>Minecraft(Java Edition)</a:t>
                      </a:r>
                      <a:endParaRPr/>
                    </a:p>
                  </a:txBody>
                  <a:tcPr marT="91425" marB="91425" marR="91425" marL="91425"/>
                </a:tc>
              </a:tr>
              <a:tr h="1034500">
                <a:tc>
                  <a:txBody>
                    <a:bodyPr/>
                    <a:lstStyle/>
                    <a:p>
                      <a:pPr indent="0" lvl="0" marL="0" rtl="0" algn="ctr">
                        <a:spcBef>
                          <a:spcPts val="0"/>
                        </a:spcBef>
                        <a:spcAft>
                          <a:spcPts val="0"/>
                        </a:spcAft>
                        <a:buNone/>
                      </a:pPr>
                      <a:r>
                        <a:rPr lang="en"/>
                        <a:t>WhatsApp</a:t>
                      </a:r>
                      <a:endParaRPr/>
                    </a:p>
                  </a:txBody>
                  <a:tcPr marT="91425" marB="91425" marR="91425" marL="91425"/>
                </a:tc>
                <a:tc>
                  <a:txBody>
                    <a:bodyPr/>
                    <a:lstStyle/>
                    <a:p>
                      <a:pPr indent="0" lvl="0" marL="0" rtl="0" algn="ctr">
                        <a:spcBef>
                          <a:spcPts val="0"/>
                        </a:spcBef>
                        <a:spcAft>
                          <a:spcPts val="0"/>
                        </a:spcAft>
                        <a:buNone/>
                      </a:pPr>
                      <a:r>
                        <a:rPr lang="en"/>
                        <a:t>Visa Online</a:t>
                      </a:r>
                      <a:endParaRPr/>
                    </a:p>
                  </a:txBody>
                  <a:tcPr marT="91425" marB="91425" marR="91425" marL="91425"/>
                </a:tc>
                <a:tc>
                  <a:txBody>
                    <a:bodyPr/>
                    <a:lstStyle/>
                    <a:p>
                      <a:pPr indent="0" lvl="0" marL="0" rtl="0" algn="ctr">
                        <a:spcBef>
                          <a:spcPts val="0"/>
                        </a:spcBef>
                        <a:spcAft>
                          <a:spcPts val="0"/>
                        </a:spcAft>
                        <a:buNone/>
                      </a:pPr>
                      <a:r>
                        <a:rPr lang="en"/>
                        <a:t>Apache Spark</a:t>
                      </a:r>
                      <a:endParaRPr/>
                    </a:p>
                  </a:txBody>
                  <a:tcPr marT="91425" marB="91425" marR="91425" marL="91425"/>
                </a:tc>
                <a:tc>
                  <a:txBody>
                    <a:bodyPr/>
                    <a:lstStyle/>
                    <a:p>
                      <a:pPr indent="0" lvl="0" marL="0" rtl="0" algn="ctr">
                        <a:spcBef>
                          <a:spcPts val="0"/>
                        </a:spcBef>
                        <a:spcAft>
                          <a:spcPts val="0"/>
                        </a:spcAft>
                        <a:buNone/>
                      </a:pPr>
                      <a:r>
                        <a:rPr lang="en"/>
                        <a:t>IntelliJ</a:t>
                      </a:r>
                      <a:endParaRPr/>
                    </a:p>
                  </a:txBody>
                  <a:tcPr marT="91425" marB="91425" marR="91425" marL="91425"/>
                </a:tc>
                <a:tc>
                  <a:txBody>
                    <a:bodyPr/>
                    <a:lstStyle/>
                    <a:p>
                      <a:pPr indent="0" lvl="0" marL="0" rtl="0" algn="ctr">
                        <a:spcBef>
                          <a:spcPts val="0"/>
                        </a:spcBef>
                        <a:spcAft>
                          <a:spcPts val="0"/>
                        </a:spcAft>
                        <a:buNone/>
                      </a:pPr>
                      <a:r>
                        <a:rPr lang="en"/>
                        <a:t>Puzzle Pirates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was Java developed?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was developed by Sun microsystems(subsidiary of oracle) in the year 1995. James Gosling is known as the father of java. It was initially as oak.</a:t>
            </a:r>
            <a:endParaRPr/>
          </a:p>
          <a:p>
            <a:pPr indent="0" lvl="0" marL="0" rtl="0" algn="l">
              <a:spcBef>
                <a:spcPts val="1200"/>
              </a:spcBef>
              <a:spcAft>
                <a:spcPts val="0"/>
              </a:spcAft>
              <a:buNone/>
            </a:pPr>
            <a:r>
              <a:rPr lang="en"/>
              <a:t>Before Java, developers faced several challenges in software development, esp in the context of networked environments and platform independence.</a:t>
            </a:r>
            <a:endParaRPr/>
          </a:p>
          <a:p>
            <a:pPr indent="0" lvl="0" marL="0" rtl="0" algn="l">
              <a:spcBef>
                <a:spcPts val="1200"/>
              </a:spcBef>
              <a:spcAft>
                <a:spcPts val="0"/>
              </a:spcAft>
              <a:buNone/>
            </a:pPr>
            <a:r>
              <a:rPr lang="en"/>
              <a:t>Some of the key challenges include: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74" name="Google Shape;74;p16"/>
          <p:cNvGraphicFramePr/>
          <p:nvPr/>
        </p:nvGraphicFramePr>
        <p:xfrm>
          <a:off x="466075" y="3256650"/>
          <a:ext cx="3000000" cy="3000000"/>
        </p:xfrm>
        <a:graphic>
          <a:graphicData uri="http://schemas.openxmlformats.org/drawingml/2006/table">
            <a:tbl>
              <a:tblPr>
                <a:noFill/>
                <a:tableStyleId>{50C74C6E-D085-4D4A-82FE-523B8111508C}</a:tableStyleId>
              </a:tblPr>
              <a:tblGrid>
                <a:gridCol w="2693175"/>
                <a:gridCol w="2693175"/>
                <a:gridCol w="2693175"/>
              </a:tblGrid>
              <a:tr h="541325">
                <a:tc>
                  <a:txBody>
                    <a:bodyPr/>
                    <a:lstStyle/>
                    <a:p>
                      <a:pPr indent="-228600" lvl="0" marL="228600" rtl="0" algn="l">
                        <a:spcBef>
                          <a:spcPts val="0"/>
                        </a:spcBef>
                        <a:spcAft>
                          <a:spcPts val="0"/>
                        </a:spcAft>
                        <a:buNone/>
                      </a:pPr>
                      <a:r>
                        <a:rPr lang="en"/>
                        <a:t>1. </a:t>
                      </a:r>
                      <a:r>
                        <a:rPr lang="en"/>
                        <a:t>Platform Dependence</a:t>
                      </a:r>
                      <a:endParaRPr/>
                    </a:p>
                  </a:txBody>
                  <a:tcPr marT="91425" marB="91425" marR="91425" marL="91425"/>
                </a:tc>
                <a:tc>
                  <a:txBody>
                    <a:bodyPr/>
                    <a:lstStyle/>
                    <a:p>
                      <a:pPr indent="-228600" lvl="0" marL="228600" rtl="0" algn="l">
                        <a:spcBef>
                          <a:spcPts val="0"/>
                        </a:spcBef>
                        <a:spcAft>
                          <a:spcPts val="0"/>
                        </a:spcAft>
                        <a:buNone/>
                      </a:pPr>
                      <a:r>
                        <a:rPr lang="en"/>
                        <a:t>2. Memory management</a:t>
                      </a:r>
                      <a:endParaRPr/>
                    </a:p>
                  </a:txBody>
                  <a:tcPr marT="91425" marB="91425" marR="91425" marL="91425"/>
                </a:tc>
                <a:tc>
                  <a:txBody>
                    <a:bodyPr/>
                    <a:lstStyle/>
                    <a:p>
                      <a:pPr indent="-228600" lvl="0" marL="228600" rtl="0" algn="l">
                        <a:spcBef>
                          <a:spcPts val="0"/>
                        </a:spcBef>
                        <a:spcAft>
                          <a:spcPts val="0"/>
                        </a:spcAft>
                        <a:buNone/>
                      </a:pPr>
                      <a:r>
                        <a:rPr lang="en"/>
                        <a:t>3. Security Concerns</a:t>
                      </a:r>
                      <a:endParaRPr/>
                    </a:p>
                  </a:txBody>
                  <a:tcPr marT="91425" marB="91425" marR="91425" marL="91425"/>
                </a:tc>
              </a:tr>
              <a:tr h="832825">
                <a:tc>
                  <a:txBody>
                    <a:bodyPr/>
                    <a:lstStyle/>
                    <a:p>
                      <a:pPr indent="-228600" lvl="0" marL="228600" rtl="0" algn="l">
                        <a:spcBef>
                          <a:spcPts val="0"/>
                        </a:spcBef>
                        <a:spcAft>
                          <a:spcPts val="0"/>
                        </a:spcAft>
                        <a:buNone/>
                      </a:pPr>
                      <a:r>
                        <a:rPr lang="en"/>
                        <a:t>4. Distribution and Deployment</a:t>
                      </a:r>
                      <a:endParaRPr/>
                    </a:p>
                  </a:txBody>
                  <a:tcPr marT="91425" marB="91425" marR="91425" marL="91425"/>
                </a:tc>
                <a:tc>
                  <a:txBody>
                    <a:bodyPr/>
                    <a:lstStyle/>
                    <a:p>
                      <a:pPr indent="-228600" lvl="0" marL="228600" rtl="0" algn="l">
                        <a:spcBef>
                          <a:spcPts val="0"/>
                        </a:spcBef>
                        <a:spcAft>
                          <a:spcPts val="0"/>
                        </a:spcAft>
                        <a:buNone/>
                      </a:pPr>
                      <a:r>
                        <a:rPr lang="en"/>
                        <a:t>5. Networked Computing Challenges</a:t>
                      </a:r>
                      <a:endParaRPr/>
                    </a:p>
                  </a:txBody>
                  <a:tcPr marT="91425" marB="91425" marR="91425" marL="91425"/>
                </a:tc>
                <a:tc>
                  <a:txBody>
                    <a:bodyPr/>
                    <a:lstStyle/>
                    <a:p>
                      <a:pPr indent="-228600" lvl="0" marL="228600" rtl="0" algn="l">
                        <a:spcBef>
                          <a:spcPts val="0"/>
                        </a:spcBef>
                        <a:spcAft>
                          <a:spcPts val="0"/>
                        </a:spcAft>
                        <a:buNone/>
                      </a:pPr>
                      <a:r>
                        <a:rPr lang="en"/>
                        <a:t>6. Versioning and Compatibility</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java resolves this problem?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challenges before Java were primarily related to platform dependence, memory management, security, distribution and deployment, networked computing and versioning and compatibility.</a:t>
            </a:r>
            <a:endParaRPr/>
          </a:p>
          <a:p>
            <a:pPr indent="0" lvl="0" marL="0" rtl="0" algn="l">
              <a:spcBef>
                <a:spcPts val="1200"/>
              </a:spcBef>
              <a:spcAft>
                <a:spcPts val="0"/>
              </a:spcAft>
              <a:buNone/>
            </a:pPr>
            <a:r>
              <a:rPr lang="en"/>
              <a:t>Java was developed to address these challenges by providing a platform-independent programming language and runtime environment with built-in support for networking, security, memory management and other key features.</a:t>
            </a:r>
            <a:endParaRPr/>
          </a:p>
          <a:p>
            <a:pPr indent="0" lvl="0" marL="0" rtl="0" algn="l">
              <a:spcBef>
                <a:spcPts val="1200"/>
              </a:spcBef>
              <a:spcAft>
                <a:spcPts val="1200"/>
              </a:spcAft>
              <a:buNone/>
            </a:pPr>
            <a:r>
              <a:rPr lang="en"/>
              <a:t>It is simple, object-oriented nature, robustness, security and large community supports.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414925"/>
            <a:ext cx="8520600" cy="41541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 u="sng"/>
              <a:t>Platform Independence:</a:t>
            </a:r>
            <a:br>
              <a:rPr lang="en"/>
            </a:br>
            <a:r>
              <a:rPr lang="en"/>
              <a:t>Java achieves platform independence through its compilation process and the Java Runtime Environment(JRE). </a:t>
            </a:r>
            <a:endParaRPr/>
          </a:p>
          <a:p>
            <a:pPr indent="0" lvl="0" marL="0" rtl="0" algn="l">
              <a:spcBef>
                <a:spcPts val="1200"/>
              </a:spcBef>
              <a:spcAft>
                <a:spcPts val="0"/>
              </a:spcAft>
              <a:buNone/>
            </a:pPr>
            <a:r>
              <a:rPr lang="en"/>
              <a:t>1. </a:t>
            </a:r>
            <a:r>
              <a:rPr lang="en"/>
              <a:t>Compilation to bytecode - Compilation is the process of translating </a:t>
            </a:r>
            <a:r>
              <a:rPr lang="en"/>
              <a:t>sources</a:t>
            </a:r>
            <a:r>
              <a:rPr lang="en"/>
              <a:t> codes into machine-readable instructions or bytecode. Java source code is compiled into platform-independent bytecode, </a:t>
            </a:r>
            <a:r>
              <a:rPr lang="en"/>
              <a:t>rather</a:t>
            </a:r>
            <a:r>
              <a:rPr lang="en"/>
              <a:t> than machine code.</a:t>
            </a:r>
            <a:endParaRPr/>
          </a:p>
          <a:p>
            <a:pPr indent="0" lvl="0" marL="0" rtl="0" algn="l">
              <a:spcBef>
                <a:spcPts val="1200"/>
              </a:spcBef>
              <a:spcAft>
                <a:spcPts val="0"/>
              </a:spcAft>
              <a:buNone/>
            </a:pPr>
            <a:r>
              <a:rPr lang="en"/>
              <a:t>2. Java Virtual Machine - The bytecode is executed by the JVM, which is part of the JRE. JVM translates bytecode into native machine code at runtime. So, if JVM is installed in any </a:t>
            </a:r>
            <a:r>
              <a:rPr lang="en"/>
              <a:t>system</a:t>
            </a:r>
            <a:r>
              <a:rPr lang="en"/>
              <a:t>, then java programs can easily run.</a:t>
            </a:r>
            <a:endParaRPr/>
          </a:p>
          <a:p>
            <a:pPr indent="0" lvl="0" marL="0" rtl="0" algn="l">
              <a:spcBef>
                <a:spcPts val="1200"/>
              </a:spcBef>
              <a:spcAft>
                <a:spcPts val="0"/>
              </a:spcAft>
              <a:buNone/>
            </a:pPr>
            <a:r>
              <a:rPr b="1" lang="en" u="sng"/>
              <a:t>Object-Oriented Programming(OOP):</a:t>
            </a:r>
            <a:endParaRPr b="1" u="sng"/>
          </a:p>
          <a:p>
            <a:pPr indent="0" lvl="0" marL="0" rtl="0" algn="l">
              <a:spcBef>
                <a:spcPts val="1200"/>
              </a:spcBef>
              <a:spcAft>
                <a:spcPts val="0"/>
              </a:spcAft>
              <a:buNone/>
            </a:pPr>
            <a:r>
              <a:rPr lang="en"/>
              <a:t>OOP is a programming paradigm, where entities, which can represent real-world objects, such as cars or animals are represented using attributes(properties) and behaviors(actions or functions).</a:t>
            </a:r>
            <a:endParaRPr/>
          </a:p>
          <a:p>
            <a:pPr indent="-282892" lvl="0" marL="457200" rtl="0" algn="l">
              <a:spcBef>
                <a:spcPts val="1200"/>
              </a:spcBef>
              <a:spcAft>
                <a:spcPts val="0"/>
              </a:spcAft>
              <a:buSzPct val="100000"/>
              <a:buAutoNum type="arabicPeriod"/>
            </a:pPr>
            <a:r>
              <a:rPr lang="en"/>
              <a:t>Create modular and reusable code so that it can be easily managed and maintained in large-scale applications.</a:t>
            </a:r>
            <a:endParaRPr/>
          </a:p>
          <a:p>
            <a:pPr indent="-282892" lvl="0" marL="457200" rtl="0" algn="l">
              <a:spcBef>
                <a:spcPts val="0"/>
              </a:spcBef>
              <a:spcAft>
                <a:spcPts val="0"/>
              </a:spcAft>
              <a:buSzPct val="100000"/>
              <a:buAutoNum type="arabicPeriod"/>
            </a:pPr>
            <a:r>
              <a:rPr lang="en"/>
              <a:t>Implement OOP concepts, such as, encapsulation, inheritance and polymorphism.</a:t>
            </a:r>
            <a:endParaRPr/>
          </a:p>
          <a:p>
            <a:pPr indent="0" lvl="0" marL="0" rtl="0" algn="l">
              <a:spcBef>
                <a:spcPts val="1200"/>
              </a:spcBef>
              <a:spcAft>
                <a:spcPts val="0"/>
              </a:spcAft>
              <a:buNone/>
            </a:pPr>
            <a:r>
              <a:rPr b="1" lang="en" u="sng"/>
              <a:t>Robust and Secure:</a:t>
            </a:r>
            <a:endParaRPr b="1" u="sng"/>
          </a:p>
          <a:p>
            <a:pPr indent="0" lvl="0" marL="0" rtl="0" algn="l">
              <a:spcBef>
                <a:spcPts val="1200"/>
              </a:spcBef>
              <a:spcAft>
                <a:spcPts val="0"/>
              </a:spcAft>
              <a:buNone/>
            </a:pPr>
            <a:r>
              <a:rPr lang="en"/>
              <a:t>Robustness refers to its ability to handle errors and exceptions gracefully, preventing crashes and ensure stability event in unexpected conditions. Security refers to the protection for various security threats, such as unauthorized access, code injection and malicious attacks.</a:t>
            </a:r>
            <a:endParaRPr/>
          </a:p>
          <a:p>
            <a:pPr indent="-282892" lvl="0" marL="457200" rtl="0" algn="l">
              <a:spcBef>
                <a:spcPts val="1200"/>
              </a:spcBef>
              <a:spcAft>
                <a:spcPts val="0"/>
              </a:spcAft>
              <a:buSzPct val="100000"/>
              <a:buAutoNum type="arabicPeriod"/>
            </a:pPr>
            <a:r>
              <a:rPr lang="en"/>
              <a:t>Robustness is achieved through strong type checking, automatic memory management(garbage collection) and exception handling mechanisms.</a:t>
            </a:r>
            <a:endParaRPr/>
          </a:p>
          <a:p>
            <a:pPr indent="-282892" lvl="0" marL="457200" rtl="0" algn="l">
              <a:spcBef>
                <a:spcPts val="0"/>
              </a:spcBef>
              <a:spcAft>
                <a:spcPts val="0"/>
              </a:spcAft>
              <a:buSzPct val="100000"/>
              <a:buAutoNum type="arabicPeriod"/>
            </a:pPr>
            <a:r>
              <a:rPr lang="en"/>
              <a:t>Security is achieved through bytecode verification, access control mechanism and sandbox environment that restricts the actions of untrusted code.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443525"/>
            <a:ext cx="8520600" cy="4125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u="sng"/>
              <a:t>Rich API and Large Community Support:</a:t>
            </a:r>
            <a:endParaRPr b="1" u="sng"/>
          </a:p>
          <a:p>
            <a:pPr indent="0" lvl="0" marL="0" rtl="0" algn="l">
              <a:spcBef>
                <a:spcPts val="1200"/>
              </a:spcBef>
              <a:spcAft>
                <a:spcPts val="0"/>
              </a:spcAft>
              <a:buNone/>
            </a:pPr>
            <a:r>
              <a:rPr lang="en"/>
              <a:t>It is a key </a:t>
            </a:r>
            <a:r>
              <a:rPr lang="en"/>
              <a:t>property</a:t>
            </a:r>
            <a:r>
              <a:rPr lang="en"/>
              <a:t> due to which Java is successful and is adopted worldwide. API provides developers with a vast collection of pre-built libraries and frameworks for a wide range of functionalities, including networking, database access, GUI development and more. </a:t>
            </a:r>
            <a:endParaRPr/>
          </a:p>
          <a:p>
            <a:pPr indent="0" lvl="0" marL="0" rtl="0" algn="l">
              <a:spcBef>
                <a:spcPts val="1200"/>
              </a:spcBef>
              <a:spcAft>
                <a:spcPts val="0"/>
              </a:spcAft>
              <a:buNone/>
            </a:pPr>
            <a:r>
              <a:rPr lang="en"/>
              <a:t>Ready-to-use tools accelerates development and simplifies complex tasks.</a:t>
            </a:r>
            <a:endParaRPr/>
          </a:p>
          <a:p>
            <a:pPr indent="0" lvl="0" marL="0" rtl="0" algn="l">
              <a:spcBef>
                <a:spcPts val="1200"/>
              </a:spcBef>
              <a:spcAft>
                <a:spcPts val="0"/>
              </a:spcAft>
              <a:buNone/>
            </a:pPr>
            <a:r>
              <a:rPr lang="en"/>
              <a:t>Large amount of community support provides Java with large and active community of developers, enthusiasts and experts who contribute to its ecosystem through forums, online communities, open-source projects and collaborative development efforts.</a:t>
            </a:r>
            <a:endParaRPr/>
          </a:p>
          <a:p>
            <a:pPr indent="0" lvl="0" marL="0" rtl="0" algn="l">
              <a:spcBef>
                <a:spcPts val="1200"/>
              </a:spcBef>
              <a:spcAft>
                <a:spcPts val="0"/>
              </a:spcAft>
              <a:buNone/>
            </a:pPr>
            <a:r>
              <a:rPr b="1" lang="en" u="sng"/>
              <a:t>Multithreading and Concurrency:</a:t>
            </a:r>
            <a:br>
              <a:rPr lang="en"/>
            </a:br>
            <a:r>
              <a:rPr lang="en"/>
              <a:t>Multithreading is the process of doing multiple tasks at same time by a program within the same process. . Each task is a thread. Multiple things are </a:t>
            </a:r>
            <a:r>
              <a:rPr lang="en"/>
              <a:t>happening</a:t>
            </a:r>
            <a:r>
              <a:rPr lang="en"/>
              <a:t> at </a:t>
            </a:r>
            <a:r>
              <a:rPr lang="en"/>
              <a:t>once</a:t>
            </a:r>
            <a:r>
              <a:rPr lang="en"/>
              <a:t> the same program.</a:t>
            </a:r>
            <a:endParaRPr/>
          </a:p>
          <a:p>
            <a:pPr indent="0" lvl="0" marL="0" rtl="0" algn="l">
              <a:spcBef>
                <a:spcPts val="1200"/>
              </a:spcBef>
              <a:spcAft>
                <a:spcPts val="0"/>
              </a:spcAft>
              <a:buNone/>
            </a:pPr>
            <a:r>
              <a:rPr lang="en"/>
              <a:t>Concurrency</a:t>
            </a:r>
            <a:r>
              <a:rPr lang="en"/>
              <a:t> is a broader concept. In this process, Java manages multiple tasks </a:t>
            </a:r>
            <a:r>
              <a:rPr lang="en"/>
              <a:t>and</a:t>
            </a:r>
            <a:r>
              <a:rPr lang="en"/>
              <a:t> make sure they progress smoothly together, even if they are not </a:t>
            </a:r>
            <a:r>
              <a:rPr lang="en"/>
              <a:t>happening</a:t>
            </a:r>
            <a:r>
              <a:rPr lang="en"/>
              <a:t> at the same time. </a:t>
            </a:r>
            <a:endParaRPr/>
          </a:p>
          <a:p>
            <a:pPr indent="0" lvl="0" marL="0" rtl="0" algn="l">
              <a:spcBef>
                <a:spcPts val="1200"/>
              </a:spcBef>
              <a:spcAft>
                <a:spcPts val="0"/>
              </a:spcAft>
              <a:buNone/>
            </a:pPr>
            <a:r>
              <a:rPr lang="en"/>
              <a:t>In GUI - multithreading allows the interface to remain responsive while performing tasks in the background.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485225"/>
            <a:ext cx="8520600" cy="40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u="sng"/>
              <a:t>Performance and Efficiency:</a:t>
            </a:r>
            <a:br>
              <a:rPr lang="en"/>
            </a:br>
            <a:r>
              <a:rPr lang="en"/>
              <a:t>Java has a Just-In-Time(JIT) compiler that dynamically compiles Java bytecode into native machine code at runtime. This compilation process optimizes the performance of Java applications, making them faster and more efficient. Additionally, Java's garbage collector manages memory efficiently, automatically deallocating memory that is no longer in use.</a:t>
            </a:r>
            <a:endParaRPr>
              <a:solidFill>
                <a:srgbClr val="FF0000"/>
              </a:solidFill>
            </a:endParaRPr>
          </a:p>
          <a:p>
            <a:pPr indent="0" lvl="0" marL="0" rtl="0" algn="l">
              <a:lnSpc>
                <a:spcPct val="120000"/>
              </a:lnSpc>
              <a:spcBef>
                <a:spcPts val="1200"/>
              </a:spcBef>
              <a:spcAft>
                <a:spcPts val="0"/>
              </a:spcAft>
              <a:buNone/>
            </a:pPr>
            <a:r>
              <a:rPr lang="en" u="sng">
                <a:highlight>
                  <a:schemeClr val="lt1"/>
                </a:highlight>
              </a:rPr>
              <a:t>Wide Range of Applications: </a:t>
            </a:r>
            <a:endParaRPr u="sng">
              <a:highlight>
                <a:schemeClr val="lt1"/>
              </a:highlight>
            </a:endParaRPr>
          </a:p>
          <a:p>
            <a:pPr indent="0" lvl="0" marL="0" rtl="0" algn="l">
              <a:lnSpc>
                <a:spcPct val="120000"/>
              </a:lnSpc>
              <a:spcBef>
                <a:spcPts val="1000"/>
              </a:spcBef>
              <a:spcAft>
                <a:spcPts val="0"/>
              </a:spcAft>
              <a:buNone/>
            </a:pPr>
            <a:r>
              <a:rPr lang="en"/>
              <a:t>Java is a versatile language used for developing a wide range of applications, from web and enterprise applications to mobile apps, desktop software, scientific applications, and embedded systems. It is the language behind popular frameworks like Spring and technologies like Android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Simple Java Program</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50">
                <a:solidFill>
                  <a:srgbClr val="2E95D3"/>
                </a:solidFill>
                <a:highlight>
                  <a:schemeClr val="lt1"/>
                </a:highlight>
                <a:latin typeface="Raleway"/>
                <a:ea typeface="Raleway"/>
                <a:cs typeface="Raleway"/>
                <a:sym typeface="Raleway"/>
              </a:rPr>
              <a:t>public</a:t>
            </a:r>
            <a:r>
              <a:rPr lang="en" sz="1550">
                <a:solidFill>
                  <a:srgbClr val="FFFFFF"/>
                </a:solidFill>
                <a:highlight>
                  <a:schemeClr val="lt1"/>
                </a:highlight>
                <a:latin typeface="Raleway"/>
                <a:ea typeface="Raleway"/>
                <a:cs typeface="Raleway"/>
                <a:sym typeface="Raleway"/>
              </a:rPr>
              <a:t> </a:t>
            </a:r>
            <a:r>
              <a:rPr lang="en" sz="1550">
                <a:solidFill>
                  <a:srgbClr val="2E95D3"/>
                </a:solidFill>
                <a:highlight>
                  <a:schemeClr val="lt1"/>
                </a:highlight>
                <a:latin typeface="Raleway"/>
                <a:ea typeface="Raleway"/>
                <a:cs typeface="Raleway"/>
                <a:sym typeface="Raleway"/>
              </a:rPr>
              <a:t>class</a:t>
            </a:r>
            <a:r>
              <a:rPr lang="en" sz="1550">
                <a:solidFill>
                  <a:srgbClr val="FFFFFF"/>
                </a:solidFill>
                <a:highlight>
                  <a:schemeClr val="lt1"/>
                </a:highlight>
                <a:latin typeface="Raleway"/>
                <a:ea typeface="Raleway"/>
                <a:cs typeface="Raleway"/>
                <a:sym typeface="Raleway"/>
              </a:rPr>
              <a:t> </a:t>
            </a:r>
            <a:r>
              <a:rPr lang="en" sz="1550">
                <a:solidFill>
                  <a:srgbClr val="F22C3D"/>
                </a:solidFill>
                <a:highlight>
                  <a:schemeClr val="lt1"/>
                </a:highlight>
                <a:latin typeface="Raleway"/>
                <a:ea typeface="Raleway"/>
                <a:cs typeface="Raleway"/>
                <a:sym typeface="Raleway"/>
              </a:rPr>
              <a:t>HelloWorld</a:t>
            </a:r>
            <a:r>
              <a:rPr lang="en" sz="1550">
                <a:solidFill>
                  <a:schemeClr val="dk1"/>
                </a:solidFill>
                <a:highlight>
                  <a:schemeClr val="lt1"/>
                </a:highlight>
                <a:latin typeface="Raleway"/>
                <a:ea typeface="Raleway"/>
                <a:cs typeface="Raleway"/>
                <a:sym typeface="Raleway"/>
              </a:rPr>
              <a:t> {</a:t>
            </a:r>
            <a:endParaRPr sz="1550">
              <a:solidFill>
                <a:schemeClr val="dk1"/>
              </a:solidFill>
              <a:highlight>
                <a:schemeClr val="lt1"/>
              </a:highlight>
              <a:latin typeface="Raleway"/>
              <a:ea typeface="Raleway"/>
              <a:cs typeface="Raleway"/>
              <a:sym typeface="Raleway"/>
            </a:endParaRPr>
          </a:p>
          <a:p>
            <a:pPr indent="0" lvl="0" marL="0" rtl="0" algn="l">
              <a:spcBef>
                <a:spcPts val="1200"/>
              </a:spcBef>
              <a:spcAft>
                <a:spcPts val="0"/>
              </a:spcAft>
              <a:buNone/>
            </a:pPr>
            <a:r>
              <a:rPr lang="en" sz="1550">
                <a:solidFill>
                  <a:srgbClr val="FFFFFF"/>
                </a:solidFill>
                <a:highlight>
                  <a:schemeClr val="lt1"/>
                </a:highlight>
                <a:latin typeface="Raleway"/>
                <a:ea typeface="Raleway"/>
                <a:cs typeface="Raleway"/>
                <a:sym typeface="Raleway"/>
              </a:rPr>
              <a:t>    </a:t>
            </a:r>
            <a:r>
              <a:rPr lang="en" sz="1550">
                <a:solidFill>
                  <a:srgbClr val="2E95D3"/>
                </a:solidFill>
                <a:highlight>
                  <a:schemeClr val="lt1"/>
                </a:highlight>
                <a:latin typeface="Raleway"/>
                <a:ea typeface="Raleway"/>
                <a:cs typeface="Raleway"/>
                <a:sym typeface="Raleway"/>
              </a:rPr>
              <a:t>public</a:t>
            </a:r>
            <a:r>
              <a:rPr lang="en" sz="1550">
                <a:solidFill>
                  <a:srgbClr val="FFFFFF"/>
                </a:solidFill>
                <a:highlight>
                  <a:schemeClr val="lt1"/>
                </a:highlight>
                <a:latin typeface="Raleway"/>
                <a:ea typeface="Raleway"/>
                <a:cs typeface="Raleway"/>
                <a:sym typeface="Raleway"/>
              </a:rPr>
              <a:t> </a:t>
            </a:r>
            <a:r>
              <a:rPr lang="en" sz="1550">
                <a:solidFill>
                  <a:srgbClr val="2E95D3"/>
                </a:solidFill>
                <a:highlight>
                  <a:schemeClr val="lt1"/>
                </a:highlight>
                <a:latin typeface="Raleway"/>
                <a:ea typeface="Raleway"/>
                <a:cs typeface="Raleway"/>
                <a:sym typeface="Raleway"/>
              </a:rPr>
              <a:t>static</a:t>
            </a:r>
            <a:r>
              <a:rPr lang="en" sz="1550">
                <a:solidFill>
                  <a:srgbClr val="FFFFFF"/>
                </a:solidFill>
                <a:highlight>
                  <a:schemeClr val="lt1"/>
                </a:highlight>
                <a:latin typeface="Raleway"/>
                <a:ea typeface="Raleway"/>
                <a:cs typeface="Raleway"/>
                <a:sym typeface="Raleway"/>
              </a:rPr>
              <a:t> </a:t>
            </a:r>
            <a:r>
              <a:rPr lang="en" sz="1550">
                <a:solidFill>
                  <a:srgbClr val="2E95D3"/>
                </a:solidFill>
                <a:highlight>
                  <a:schemeClr val="lt1"/>
                </a:highlight>
                <a:latin typeface="Raleway"/>
                <a:ea typeface="Raleway"/>
                <a:cs typeface="Raleway"/>
                <a:sym typeface="Raleway"/>
              </a:rPr>
              <a:t>void</a:t>
            </a:r>
            <a:r>
              <a:rPr lang="en" sz="1550">
                <a:solidFill>
                  <a:srgbClr val="FFFFFF"/>
                </a:solidFill>
                <a:highlight>
                  <a:schemeClr val="lt1"/>
                </a:highlight>
                <a:latin typeface="Raleway"/>
                <a:ea typeface="Raleway"/>
                <a:cs typeface="Raleway"/>
                <a:sym typeface="Raleway"/>
              </a:rPr>
              <a:t> </a:t>
            </a:r>
            <a:r>
              <a:rPr lang="en" sz="1550">
                <a:solidFill>
                  <a:srgbClr val="F22C3D"/>
                </a:solidFill>
                <a:highlight>
                  <a:schemeClr val="lt1"/>
                </a:highlight>
                <a:latin typeface="Raleway"/>
                <a:ea typeface="Raleway"/>
                <a:cs typeface="Raleway"/>
                <a:sym typeface="Raleway"/>
              </a:rPr>
              <a:t>main</a:t>
            </a:r>
            <a:r>
              <a:rPr lang="en" sz="1550">
                <a:solidFill>
                  <a:schemeClr val="dk1"/>
                </a:solidFill>
                <a:highlight>
                  <a:schemeClr val="lt1"/>
                </a:highlight>
                <a:latin typeface="Raleway"/>
                <a:ea typeface="Raleway"/>
                <a:cs typeface="Raleway"/>
                <a:sym typeface="Raleway"/>
              </a:rPr>
              <a:t>(String[] args) {</a:t>
            </a:r>
            <a:endParaRPr sz="1550">
              <a:solidFill>
                <a:schemeClr val="dk1"/>
              </a:solidFill>
              <a:highlight>
                <a:schemeClr val="lt1"/>
              </a:highlight>
              <a:latin typeface="Raleway"/>
              <a:ea typeface="Raleway"/>
              <a:cs typeface="Raleway"/>
              <a:sym typeface="Raleway"/>
            </a:endParaRPr>
          </a:p>
          <a:p>
            <a:pPr indent="0" lvl="0" marL="0" rtl="0" algn="l">
              <a:spcBef>
                <a:spcPts val="1200"/>
              </a:spcBef>
              <a:spcAft>
                <a:spcPts val="0"/>
              </a:spcAft>
              <a:buNone/>
            </a:pPr>
            <a:r>
              <a:rPr lang="en" sz="1550">
                <a:solidFill>
                  <a:srgbClr val="FFFFFF"/>
                </a:solidFill>
                <a:highlight>
                  <a:schemeClr val="lt1"/>
                </a:highlight>
                <a:latin typeface="Raleway"/>
                <a:ea typeface="Raleway"/>
                <a:cs typeface="Raleway"/>
                <a:sym typeface="Raleway"/>
              </a:rPr>
              <a:t> </a:t>
            </a:r>
            <a:r>
              <a:rPr lang="en" sz="1550">
                <a:solidFill>
                  <a:schemeClr val="dk1"/>
                </a:solidFill>
                <a:highlight>
                  <a:schemeClr val="lt1"/>
                </a:highlight>
                <a:latin typeface="Raleway"/>
                <a:ea typeface="Raleway"/>
                <a:cs typeface="Raleway"/>
                <a:sym typeface="Raleway"/>
              </a:rPr>
              <a:t>       System.out.println(</a:t>
            </a:r>
            <a:r>
              <a:rPr lang="en" sz="1550">
                <a:solidFill>
                  <a:srgbClr val="00A67D"/>
                </a:solidFill>
                <a:highlight>
                  <a:schemeClr val="lt1"/>
                </a:highlight>
                <a:latin typeface="Raleway"/>
                <a:ea typeface="Raleway"/>
                <a:cs typeface="Raleway"/>
                <a:sym typeface="Raleway"/>
              </a:rPr>
              <a:t>"Hello, World!"</a:t>
            </a:r>
            <a:r>
              <a:rPr lang="en" sz="1550">
                <a:solidFill>
                  <a:schemeClr val="dk1"/>
                </a:solidFill>
                <a:highlight>
                  <a:schemeClr val="lt1"/>
                </a:highlight>
                <a:latin typeface="Raleway"/>
                <a:ea typeface="Raleway"/>
                <a:cs typeface="Raleway"/>
                <a:sym typeface="Raleway"/>
              </a:rPr>
              <a:t>);</a:t>
            </a:r>
            <a:endParaRPr sz="1550">
              <a:solidFill>
                <a:schemeClr val="dk1"/>
              </a:solidFill>
              <a:highlight>
                <a:schemeClr val="lt1"/>
              </a:highlight>
              <a:latin typeface="Raleway"/>
              <a:ea typeface="Raleway"/>
              <a:cs typeface="Raleway"/>
              <a:sym typeface="Raleway"/>
            </a:endParaRPr>
          </a:p>
          <a:p>
            <a:pPr indent="0" lvl="0" marL="0" rtl="0" algn="l">
              <a:spcBef>
                <a:spcPts val="1200"/>
              </a:spcBef>
              <a:spcAft>
                <a:spcPts val="0"/>
              </a:spcAft>
              <a:buNone/>
            </a:pPr>
            <a:r>
              <a:rPr lang="en" sz="1550">
                <a:solidFill>
                  <a:schemeClr val="dk1"/>
                </a:solidFill>
                <a:highlight>
                  <a:schemeClr val="lt1"/>
                </a:highlight>
                <a:latin typeface="Raleway"/>
                <a:ea typeface="Raleway"/>
                <a:cs typeface="Raleway"/>
                <a:sym typeface="Raleway"/>
              </a:rPr>
              <a:t>    }</a:t>
            </a:r>
            <a:endParaRPr sz="1550">
              <a:solidFill>
                <a:schemeClr val="dk1"/>
              </a:solidFill>
              <a:highlight>
                <a:schemeClr val="lt1"/>
              </a:highlight>
              <a:latin typeface="Raleway"/>
              <a:ea typeface="Raleway"/>
              <a:cs typeface="Raleway"/>
              <a:sym typeface="Raleway"/>
            </a:endParaRPr>
          </a:p>
          <a:p>
            <a:pPr indent="0" lvl="0" marL="0" rtl="0" algn="l">
              <a:spcBef>
                <a:spcPts val="1200"/>
              </a:spcBef>
              <a:spcAft>
                <a:spcPts val="0"/>
              </a:spcAft>
              <a:buNone/>
            </a:pPr>
            <a:r>
              <a:rPr lang="en" sz="1550">
                <a:solidFill>
                  <a:schemeClr val="dk1"/>
                </a:solidFill>
                <a:highlight>
                  <a:schemeClr val="lt1"/>
                </a:highlight>
                <a:latin typeface="Raleway"/>
                <a:ea typeface="Raleway"/>
                <a:cs typeface="Raleway"/>
                <a:sym typeface="Raleway"/>
              </a:rPr>
              <a:t>}</a:t>
            </a:r>
            <a:endParaRPr sz="1550">
              <a:solidFill>
                <a:schemeClr val="dk1"/>
              </a:solidFill>
              <a:highlight>
                <a:schemeClr val="lt1"/>
              </a:highlight>
              <a:latin typeface="Raleway"/>
              <a:ea typeface="Raleway"/>
              <a:cs typeface="Raleway"/>
              <a:sym typeface="Raleway"/>
            </a:endParaRPr>
          </a:p>
          <a:p>
            <a:pPr indent="0" lvl="0" marL="0" rtl="0" algn="l">
              <a:spcBef>
                <a:spcPts val="1500"/>
              </a:spcBef>
              <a:spcAft>
                <a:spcPts val="0"/>
              </a:spcAft>
              <a:buClr>
                <a:schemeClr val="dk1"/>
              </a:buClr>
              <a:buSzPct val="84615"/>
              <a:buFont typeface="Arial"/>
              <a:buNone/>
            </a:pPr>
            <a:r>
              <a:rPr lang="en" sz="1300">
                <a:solidFill>
                  <a:schemeClr val="dk1"/>
                </a:solidFill>
                <a:latin typeface="Raleway"/>
                <a:ea typeface="Raleway"/>
                <a:cs typeface="Raleway"/>
                <a:sym typeface="Raleway"/>
              </a:rPr>
              <a:t>In this code:</a:t>
            </a:r>
            <a:endParaRPr sz="1300">
              <a:solidFill>
                <a:schemeClr val="dk1"/>
              </a:solidFill>
              <a:latin typeface="Raleway"/>
              <a:ea typeface="Raleway"/>
              <a:cs typeface="Raleway"/>
              <a:sym typeface="Raleway"/>
            </a:endParaRPr>
          </a:p>
          <a:p>
            <a:pPr indent="-299085" lvl="0" marL="457200" rtl="0" algn="l">
              <a:spcBef>
                <a:spcPts val="1500"/>
              </a:spcBef>
              <a:spcAft>
                <a:spcPts val="0"/>
              </a:spcAft>
              <a:buClr>
                <a:schemeClr val="dk1"/>
              </a:buClr>
              <a:buSzPct val="92307"/>
              <a:buFont typeface="Roboto"/>
              <a:buChar char="●"/>
            </a:pPr>
            <a:r>
              <a:rPr lang="en" sz="1300">
                <a:solidFill>
                  <a:schemeClr val="dk1"/>
                </a:solidFill>
                <a:latin typeface="Raleway"/>
                <a:ea typeface="Raleway"/>
                <a:cs typeface="Raleway"/>
                <a:sym typeface="Raleway"/>
              </a:rPr>
              <a:t>We define a class named </a:t>
            </a:r>
            <a:r>
              <a:rPr b="1" lang="en" sz="1150">
                <a:solidFill>
                  <a:schemeClr val="dk1"/>
                </a:solidFill>
                <a:latin typeface="Raleway"/>
                <a:ea typeface="Raleway"/>
                <a:cs typeface="Raleway"/>
                <a:sym typeface="Raleway"/>
              </a:rPr>
              <a:t>HelloWorld</a:t>
            </a:r>
            <a:r>
              <a:rPr lang="en" sz="1300">
                <a:solidFill>
                  <a:schemeClr val="dk1"/>
                </a:solidFill>
                <a:latin typeface="Raleway"/>
                <a:ea typeface="Raleway"/>
                <a:cs typeface="Raleway"/>
                <a:sym typeface="Raleway"/>
              </a:rPr>
              <a:t>.</a:t>
            </a:r>
            <a:endParaRPr sz="1300">
              <a:solidFill>
                <a:schemeClr val="dk1"/>
              </a:solidFill>
              <a:latin typeface="Raleway"/>
              <a:ea typeface="Raleway"/>
              <a:cs typeface="Raleway"/>
              <a:sym typeface="Raleway"/>
            </a:endParaRPr>
          </a:p>
          <a:p>
            <a:pPr indent="-299085" lvl="0" marL="457200" rtl="0" algn="l">
              <a:spcBef>
                <a:spcPts val="0"/>
              </a:spcBef>
              <a:spcAft>
                <a:spcPts val="0"/>
              </a:spcAft>
              <a:buClr>
                <a:schemeClr val="dk1"/>
              </a:buClr>
              <a:buSzPct val="92307"/>
              <a:buFont typeface="Roboto"/>
              <a:buChar char="●"/>
            </a:pPr>
            <a:r>
              <a:rPr lang="en" sz="1300">
                <a:solidFill>
                  <a:schemeClr val="dk1"/>
                </a:solidFill>
                <a:latin typeface="Raleway"/>
                <a:ea typeface="Raleway"/>
                <a:cs typeface="Raleway"/>
                <a:sym typeface="Raleway"/>
              </a:rPr>
              <a:t>Inside the class, we have a </a:t>
            </a:r>
            <a:r>
              <a:rPr b="1" lang="en" sz="1150">
                <a:solidFill>
                  <a:schemeClr val="dk1"/>
                </a:solidFill>
                <a:latin typeface="Raleway"/>
                <a:ea typeface="Raleway"/>
                <a:cs typeface="Raleway"/>
                <a:sym typeface="Raleway"/>
              </a:rPr>
              <a:t>main</a:t>
            </a:r>
            <a:r>
              <a:rPr lang="en" sz="1300">
                <a:solidFill>
                  <a:schemeClr val="dk1"/>
                </a:solidFill>
                <a:latin typeface="Raleway"/>
                <a:ea typeface="Raleway"/>
                <a:cs typeface="Raleway"/>
                <a:sym typeface="Raleway"/>
              </a:rPr>
              <a:t> method, which is the entry point of the program in Java.</a:t>
            </a:r>
            <a:endParaRPr sz="1300">
              <a:solidFill>
                <a:schemeClr val="dk1"/>
              </a:solidFill>
              <a:latin typeface="Raleway"/>
              <a:ea typeface="Raleway"/>
              <a:cs typeface="Raleway"/>
              <a:sym typeface="Raleway"/>
            </a:endParaRPr>
          </a:p>
          <a:p>
            <a:pPr indent="-299085" lvl="0" marL="457200" rtl="0" algn="l">
              <a:spcBef>
                <a:spcPts val="0"/>
              </a:spcBef>
              <a:spcAft>
                <a:spcPts val="0"/>
              </a:spcAft>
              <a:buClr>
                <a:schemeClr val="dk1"/>
              </a:buClr>
              <a:buSzPct val="92307"/>
              <a:buFont typeface="Roboto"/>
              <a:buChar char="●"/>
            </a:pPr>
            <a:r>
              <a:rPr lang="en" sz="1300">
                <a:solidFill>
                  <a:schemeClr val="dk1"/>
                </a:solidFill>
                <a:latin typeface="Raleway"/>
                <a:ea typeface="Raleway"/>
                <a:cs typeface="Raleway"/>
                <a:sym typeface="Raleway"/>
              </a:rPr>
              <a:t>Within the </a:t>
            </a:r>
            <a:r>
              <a:rPr lang="en" sz="1150">
                <a:solidFill>
                  <a:schemeClr val="dk1"/>
                </a:solidFill>
                <a:latin typeface="Raleway"/>
                <a:ea typeface="Raleway"/>
                <a:cs typeface="Raleway"/>
                <a:sym typeface="Raleway"/>
              </a:rPr>
              <a:t>main</a:t>
            </a:r>
            <a:r>
              <a:rPr lang="en" sz="1300">
                <a:solidFill>
                  <a:schemeClr val="dk1"/>
                </a:solidFill>
                <a:latin typeface="Raleway"/>
                <a:ea typeface="Raleway"/>
                <a:cs typeface="Raleway"/>
                <a:sym typeface="Raleway"/>
              </a:rPr>
              <a:t> method, we use </a:t>
            </a:r>
            <a:r>
              <a:rPr b="1" lang="en" sz="1150">
                <a:solidFill>
                  <a:schemeClr val="dk1"/>
                </a:solidFill>
                <a:latin typeface="Raleway"/>
                <a:ea typeface="Raleway"/>
                <a:cs typeface="Raleway"/>
                <a:sym typeface="Raleway"/>
              </a:rPr>
              <a:t>System.out.println()</a:t>
            </a:r>
            <a:r>
              <a:rPr b="1" lang="en" sz="1300">
                <a:solidFill>
                  <a:schemeClr val="dk1"/>
                </a:solidFill>
                <a:latin typeface="Raleway"/>
                <a:ea typeface="Raleway"/>
                <a:cs typeface="Raleway"/>
                <a:sym typeface="Raleway"/>
              </a:rPr>
              <a:t> </a:t>
            </a:r>
            <a:r>
              <a:rPr lang="en" sz="1300">
                <a:solidFill>
                  <a:schemeClr val="dk1"/>
                </a:solidFill>
                <a:latin typeface="Raleway"/>
                <a:ea typeface="Raleway"/>
                <a:cs typeface="Raleway"/>
                <a:sym typeface="Raleway"/>
              </a:rPr>
              <a:t>to print the string</a:t>
            </a:r>
            <a:r>
              <a:rPr b="1" lang="en" sz="1300">
                <a:solidFill>
                  <a:schemeClr val="dk1"/>
                </a:solidFill>
                <a:latin typeface="Raleway"/>
                <a:ea typeface="Raleway"/>
                <a:cs typeface="Raleway"/>
                <a:sym typeface="Raleway"/>
              </a:rPr>
              <a:t> "Hello, World!"</a:t>
            </a:r>
            <a:r>
              <a:rPr lang="en" sz="1300">
                <a:solidFill>
                  <a:schemeClr val="dk1"/>
                </a:solidFill>
                <a:latin typeface="Raleway"/>
                <a:ea typeface="Raleway"/>
                <a:cs typeface="Raleway"/>
                <a:sym typeface="Raleway"/>
              </a:rPr>
              <a:t> to the console.</a:t>
            </a:r>
            <a:endParaRPr sz="1300">
              <a:solidFill>
                <a:schemeClr val="dk1"/>
              </a:solidFill>
              <a:latin typeface="Raleway"/>
              <a:ea typeface="Raleway"/>
              <a:cs typeface="Raleway"/>
              <a:sym typeface="Raleway"/>
            </a:endParaRPr>
          </a:p>
          <a:p>
            <a:pPr indent="0" lvl="0" marL="0" rtl="0" algn="l">
              <a:spcBef>
                <a:spcPts val="1200"/>
              </a:spcBef>
              <a:spcAft>
                <a:spcPts val="1200"/>
              </a:spcAft>
              <a:buNone/>
            </a:pPr>
            <a:r>
              <a:t/>
            </a:r>
            <a:endParaRPr sz="1550">
              <a:solidFill>
                <a:schemeClr val="dk1"/>
              </a:solidFill>
              <a:highlight>
                <a:schemeClr val="lt1"/>
              </a:highlight>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