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PT Sans Narrow"/>
      <p:regular r:id="rId32"/>
      <p:bold r:id="rId33"/>
    </p:embeddedFont>
    <p:embeddedFont>
      <p:font typeface="Roboto Mon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E9C4B0-842A-4A33-98B3-4DB46D136D25}">
  <a:tblStyle styleId="{A6E9C4B0-842A-4A33-98B3-4DB46D136D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PTSansNarrow-bold.fntdata"/><Relationship Id="rId10" Type="http://schemas.openxmlformats.org/officeDocument/2006/relationships/slide" Target="slides/slide4.xml"/><Relationship Id="rId32" Type="http://schemas.openxmlformats.org/officeDocument/2006/relationships/font" Target="fonts/PTSansNarrow-regular.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fb7cce51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fb7cce51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fb7cce51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fb7cce51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fb7cce51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fb7cce51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fb7cce51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fb7cce51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fb7cce51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fb7cce51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fb7cce51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fb7cce51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fb7cce51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fb7cce51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fb7cce51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fb7cce51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fb7cce51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fb7cce51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fb7cce51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fb7cce51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fb7cce51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fb7cce51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fb7cce51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fb7cce51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fb7cce51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fb7cce51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fb79e96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fb79e96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fb7cce51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fb7cce51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fb7cce51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fb7cce51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fb7cce51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fb7cce51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fb7cce51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fb7cce51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fb7cce51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fb7cce51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fb7cce51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fb7cce51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Advanced Programming with Java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Conditional Statements controls the flow of the execution of the program.</a:t>
            </a:r>
            <a:endParaRPr/>
          </a:p>
          <a:p>
            <a:pPr indent="0" lvl="0" marL="0" rtl="0" algn="l">
              <a:spcBef>
                <a:spcPts val="1200"/>
              </a:spcBef>
              <a:spcAft>
                <a:spcPts val="0"/>
              </a:spcAft>
              <a:buNone/>
            </a:pPr>
            <a:r>
              <a:rPr lang="en"/>
              <a:t>Java compiler executes the code from top to bottom.</a:t>
            </a:r>
            <a:endParaRPr/>
          </a:p>
          <a:p>
            <a:pPr indent="0" lvl="0" marL="0" rtl="0" algn="l">
              <a:spcBef>
                <a:spcPts val="1200"/>
              </a:spcBef>
              <a:spcAft>
                <a:spcPts val="0"/>
              </a:spcAft>
              <a:buNone/>
            </a:pPr>
            <a:r>
              <a:rPr lang="en"/>
              <a:t>The statements in the code are executed according to the order in which they appear. However, Java provides statements that can be used to control the flow of the Java code.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Conditional Statements:</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10000"/>
          </a:bodyPr>
          <a:lstStyle/>
          <a:p>
            <a:pPr indent="-315912" lvl="0" marL="457200" marR="25400" rtl="0" algn="l">
              <a:lnSpc>
                <a:spcPct val="156250"/>
              </a:lnSpc>
              <a:spcBef>
                <a:spcPts val="1500"/>
              </a:spcBef>
              <a:spcAft>
                <a:spcPts val="0"/>
              </a:spcAft>
              <a:buClr>
                <a:srgbClr val="000000"/>
              </a:buClr>
              <a:buSzPct val="100000"/>
              <a:buFont typeface="Open Sans"/>
              <a:buAutoNum type="arabicPeriod"/>
            </a:pPr>
            <a:r>
              <a:rPr lang="en" sz="2500">
                <a:solidFill>
                  <a:srgbClr val="000000"/>
                </a:solidFill>
              </a:rPr>
              <a:t>Decision Making statements</a:t>
            </a:r>
            <a:endParaRPr sz="2500">
              <a:solidFill>
                <a:srgbClr val="000000"/>
              </a:solidFill>
            </a:endParaRPr>
          </a:p>
          <a:p>
            <a:pPr indent="-315912" lvl="1" marL="914400" marR="50800" rtl="0" algn="l">
              <a:lnSpc>
                <a:spcPct val="156250"/>
              </a:lnSpc>
              <a:spcBef>
                <a:spcPts val="0"/>
              </a:spcBef>
              <a:spcAft>
                <a:spcPts val="0"/>
              </a:spcAft>
              <a:buClr>
                <a:srgbClr val="000000"/>
              </a:buClr>
              <a:buSzPct val="100000"/>
              <a:buFont typeface="Open Sans"/>
              <a:buChar char="○"/>
            </a:pPr>
            <a:r>
              <a:rPr lang="en" sz="2500">
                <a:solidFill>
                  <a:srgbClr val="000000"/>
                </a:solidFill>
              </a:rPr>
              <a:t>if statements</a:t>
            </a:r>
            <a:endParaRPr sz="2500">
              <a:solidFill>
                <a:srgbClr val="000000"/>
              </a:solidFill>
            </a:endParaRPr>
          </a:p>
          <a:p>
            <a:pPr indent="-315912" lvl="1" marL="914400" marR="50800" rtl="0" algn="l">
              <a:lnSpc>
                <a:spcPct val="156250"/>
              </a:lnSpc>
              <a:spcBef>
                <a:spcPts val="0"/>
              </a:spcBef>
              <a:spcAft>
                <a:spcPts val="0"/>
              </a:spcAft>
              <a:buClr>
                <a:srgbClr val="000000"/>
              </a:buClr>
              <a:buSzPct val="100000"/>
              <a:buFont typeface="Open Sans"/>
              <a:buChar char="○"/>
            </a:pPr>
            <a:r>
              <a:rPr lang="en" sz="2500">
                <a:solidFill>
                  <a:srgbClr val="000000"/>
                </a:solidFill>
              </a:rPr>
              <a:t>switch statement</a:t>
            </a:r>
            <a:endParaRPr sz="2500">
              <a:solidFill>
                <a:srgbClr val="000000"/>
              </a:solidFill>
            </a:endParaRPr>
          </a:p>
          <a:p>
            <a:pPr indent="-315912" lvl="0" marL="457200" marR="25400" rtl="0" algn="l">
              <a:lnSpc>
                <a:spcPct val="156250"/>
              </a:lnSpc>
              <a:spcBef>
                <a:spcPts val="0"/>
              </a:spcBef>
              <a:spcAft>
                <a:spcPts val="0"/>
              </a:spcAft>
              <a:buClr>
                <a:srgbClr val="000000"/>
              </a:buClr>
              <a:buSzPct val="100000"/>
              <a:buFont typeface="Open Sans"/>
              <a:buAutoNum type="arabicPeriod"/>
            </a:pPr>
            <a:r>
              <a:rPr lang="en" sz="2500">
                <a:solidFill>
                  <a:srgbClr val="000000"/>
                </a:solidFill>
              </a:rPr>
              <a:t>Loop statements</a:t>
            </a:r>
            <a:endParaRPr sz="2500">
              <a:solidFill>
                <a:srgbClr val="000000"/>
              </a:solidFill>
            </a:endParaRPr>
          </a:p>
          <a:p>
            <a:pPr indent="-315912" lvl="1" marL="914400" marR="50800" rtl="0" algn="l">
              <a:lnSpc>
                <a:spcPct val="156250"/>
              </a:lnSpc>
              <a:spcBef>
                <a:spcPts val="0"/>
              </a:spcBef>
              <a:spcAft>
                <a:spcPts val="0"/>
              </a:spcAft>
              <a:buClr>
                <a:srgbClr val="000000"/>
              </a:buClr>
              <a:buSzPct val="100000"/>
              <a:buFont typeface="Open Sans"/>
              <a:buChar char="○"/>
            </a:pPr>
            <a:r>
              <a:rPr lang="en" sz="2500">
                <a:solidFill>
                  <a:srgbClr val="000000"/>
                </a:solidFill>
              </a:rPr>
              <a:t>for loop</a:t>
            </a:r>
            <a:endParaRPr sz="2500">
              <a:solidFill>
                <a:srgbClr val="000000"/>
              </a:solidFill>
            </a:endParaRPr>
          </a:p>
          <a:p>
            <a:pPr indent="-315912" lvl="1" marL="914400" marR="50800" rtl="0" algn="l">
              <a:lnSpc>
                <a:spcPct val="156250"/>
              </a:lnSpc>
              <a:spcBef>
                <a:spcPts val="0"/>
              </a:spcBef>
              <a:spcAft>
                <a:spcPts val="0"/>
              </a:spcAft>
              <a:buClr>
                <a:srgbClr val="000000"/>
              </a:buClr>
              <a:buSzPct val="100000"/>
              <a:buFont typeface="Open Sans"/>
              <a:buChar char="○"/>
            </a:pPr>
            <a:r>
              <a:rPr lang="en" sz="2500">
                <a:solidFill>
                  <a:srgbClr val="000000"/>
                </a:solidFill>
              </a:rPr>
              <a:t>for-each loop</a:t>
            </a:r>
            <a:endParaRPr sz="2500">
              <a:solidFill>
                <a:srgbClr val="000000"/>
              </a:solidFill>
            </a:endParaRPr>
          </a:p>
          <a:p>
            <a:pPr indent="-315912" lvl="0" marL="457200" marR="25400" rtl="0" algn="l">
              <a:lnSpc>
                <a:spcPct val="156250"/>
              </a:lnSpc>
              <a:spcBef>
                <a:spcPts val="0"/>
              </a:spcBef>
              <a:spcAft>
                <a:spcPts val="0"/>
              </a:spcAft>
              <a:buClr>
                <a:srgbClr val="000000"/>
              </a:buClr>
              <a:buSzPct val="100000"/>
              <a:buFont typeface="Open Sans"/>
              <a:buAutoNum type="arabicPeriod"/>
            </a:pPr>
            <a:r>
              <a:rPr lang="en" sz="2500">
                <a:solidFill>
                  <a:srgbClr val="000000"/>
                </a:solidFill>
              </a:rPr>
              <a:t>Jump statements</a:t>
            </a:r>
            <a:endParaRPr sz="2500">
              <a:solidFill>
                <a:srgbClr val="000000"/>
              </a:solidFill>
            </a:endParaRPr>
          </a:p>
          <a:p>
            <a:pPr indent="-315912" lvl="1" marL="914400" marR="50800" rtl="0" algn="l">
              <a:lnSpc>
                <a:spcPct val="156250"/>
              </a:lnSpc>
              <a:spcBef>
                <a:spcPts val="0"/>
              </a:spcBef>
              <a:spcAft>
                <a:spcPts val="0"/>
              </a:spcAft>
              <a:buClr>
                <a:srgbClr val="000000"/>
              </a:buClr>
              <a:buSzPct val="100000"/>
              <a:buFont typeface="Open Sans"/>
              <a:buChar char="○"/>
            </a:pPr>
            <a:r>
              <a:rPr lang="en" sz="2500">
                <a:solidFill>
                  <a:srgbClr val="000000"/>
                </a:solidFill>
              </a:rPr>
              <a:t>break statement</a:t>
            </a:r>
            <a:endParaRPr sz="2500">
              <a:solidFill>
                <a:srgbClr val="000000"/>
              </a:solidFill>
            </a:endParaRPr>
          </a:p>
          <a:p>
            <a:pPr indent="-315912" lvl="1" marL="914400" marR="50800" rtl="0" algn="l">
              <a:lnSpc>
                <a:spcPct val="156250"/>
              </a:lnSpc>
              <a:spcBef>
                <a:spcPts val="0"/>
              </a:spcBef>
              <a:spcAft>
                <a:spcPts val="0"/>
              </a:spcAft>
              <a:buClr>
                <a:srgbClr val="000000"/>
              </a:buClr>
              <a:buSzPct val="100000"/>
              <a:buFont typeface="Open Sans"/>
              <a:buChar char="○"/>
            </a:pPr>
            <a:r>
              <a:rPr lang="en" sz="2500">
                <a:solidFill>
                  <a:srgbClr val="000000"/>
                </a:solidFill>
              </a:rPr>
              <a:t>continue statement</a:t>
            </a:r>
            <a:endParaRPr sz="2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Making Statements</a:t>
            </a:r>
            <a:endParaRPr/>
          </a:p>
        </p:txBody>
      </p:sp>
      <p:sp>
        <p:nvSpPr>
          <p:cNvPr id="134" name="Google Shape;134;p24"/>
          <p:cNvSpPr txBox="1"/>
          <p:nvPr>
            <p:ph idx="1" type="body"/>
          </p:nvPr>
        </p:nvSpPr>
        <p:spPr>
          <a:xfrm>
            <a:off x="311700" y="1216125"/>
            <a:ext cx="4260300" cy="383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300">
                <a:solidFill>
                  <a:srgbClr val="0033B3"/>
                </a:solidFill>
                <a:highlight>
                  <a:srgbClr val="FFFFFF"/>
                </a:highlight>
                <a:latin typeface="Courier New"/>
                <a:ea typeface="Courier New"/>
                <a:cs typeface="Courier New"/>
                <a:sym typeface="Courier New"/>
              </a:rPr>
              <a:t>public class </a:t>
            </a:r>
            <a:r>
              <a:rPr lang="en" sz="1300">
                <a:solidFill>
                  <a:srgbClr val="000000"/>
                </a:solidFill>
                <a:highlight>
                  <a:srgbClr val="FFFFFF"/>
                </a:highlight>
                <a:latin typeface="Courier New"/>
                <a:ea typeface="Courier New"/>
                <a:cs typeface="Courier New"/>
                <a:sym typeface="Courier New"/>
              </a:rPr>
              <a:t>Grade </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public static int </a:t>
            </a:r>
            <a:r>
              <a:rPr i="1" lang="en" sz="1300">
                <a:solidFill>
                  <a:srgbClr val="871094"/>
                </a:solidFill>
                <a:highlight>
                  <a:srgbClr val="FFFFFF"/>
                </a:highlight>
                <a:latin typeface="Courier New"/>
                <a:ea typeface="Courier New"/>
                <a:cs typeface="Courier New"/>
                <a:sym typeface="Courier New"/>
              </a:rPr>
              <a:t>passMarks </a:t>
            </a:r>
            <a:r>
              <a:rPr lang="en" sz="1300">
                <a:solidFill>
                  <a:srgbClr val="080808"/>
                </a:solidFill>
                <a:highlight>
                  <a:srgbClr val="FFFFFF"/>
                </a:highlight>
                <a:latin typeface="Courier New"/>
                <a:ea typeface="Courier New"/>
                <a:cs typeface="Courier New"/>
                <a:sym typeface="Courier New"/>
              </a:rPr>
              <a:t>= </a:t>
            </a:r>
            <a:r>
              <a:rPr lang="en" sz="1300">
                <a:solidFill>
                  <a:srgbClr val="1750EB"/>
                </a:solidFill>
                <a:highlight>
                  <a:srgbClr val="FFFFFF"/>
                </a:highlight>
                <a:latin typeface="Courier New"/>
                <a:ea typeface="Courier New"/>
                <a:cs typeface="Courier New"/>
                <a:sym typeface="Courier New"/>
              </a:rPr>
              <a:t>50</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int </a:t>
            </a:r>
            <a:r>
              <a:rPr lang="en" sz="1300">
                <a:solidFill>
                  <a:srgbClr val="871094"/>
                </a:solidFill>
                <a:highlight>
                  <a:srgbClr val="FFFFFF"/>
                </a:highlight>
                <a:latin typeface="Courier New"/>
                <a:ea typeface="Courier New"/>
                <a:cs typeface="Courier New"/>
                <a:sym typeface="Courier New"/>
              </a:rPr>
              <a:t>marksObtained</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public </a:t>
            </a:r>
            <a:r>
              <a:rPr lang="en" sz="1300">
                <a:solidFill>
                  <a:srgbClr val="00627A"/>
                </a:solidFill>
                <a:highlight>
                  <a:srgbClr val="FFFFFF"/>
                </a:highlight>
                <a:latin typeface="Courier New"/>
                <a:ea typeface="Courier New"/>
                <a:cs typeface="Courier New"/>
                <a:sym typeface="Courier New"/>
              </a:rPr>
              <a:t>Grade</a:t>
            </a:r>
            <a:r>
              <a:rPr lang="en" sz="1300">
                <a:solidFill>
                  <a:srgbClr val="080808"/>
                </a:solidFill>
                <a:highlight>
                  <a:srgbClr val="FFFFFF"/>
                </a:highlight>
                <a:latin typeface="Courier New"/>
                <a:ea typeface="Courier New"/>
                <a:cs typeface="Courier New"/>
                <a:sym typeface="Courier New"/>
              </a:rPr>
              <a:t>(</a:t>
            </a:r>
            <a:r>
              <a:rPr lang="en" sz="1300">
                <a:solidFill>
                  <a:srgbClr val="0033B3"/>
                </a:solidFill>
                <a:highlight>
                  <a:srgbClr val="FFFFFF"/>
                </a:highlight>
                <a:latin typeface="Courier New"/>
                <a:ea typeface="Courier New"/>
                <a:cs typeface="Courier New"/>
                <a:sym typeface="Courier New"/>
              </a:rPr>
              <a:t>int </a:t>
            </a:r>
            <a:r>
              <a:rPr lang="en" sz="1300">
                <a:solidFill>
                  <a:srgbClr val="000000"/>
                </a:solidFill>
                <a:highlight>
                  <a:srgbClr val="FFFFFF"/>
                </a:highlight>
                <a:latin typeface="Courier New"/>
                <a:ea typeface="Courier New"/>
                <a:cs typeface="Courier New"/>
                <a:sym typeface="Courier New"/>
              </a:rPr>
              <a:t>marksObtained</a:t>
            </a:r>
            <a:r>
              <a:rPr lang="en" sz="1300">
                <a:solidFill>
                  <a:srgbClr val="080808"/>
                </a:solidFill>
                <a:highlight>
                  <a:srgbClr val="FFFFFF"/>
                </a:highlight>
                <a:latin typeface="Courier New"/>
                <a:ea typeface="Courier New"/>
                <a:cs typeface="Courier New"/>
                <a:sym typeface="Courier New"/>
              </a:rPr>
              <a:t>)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this</a:t>
            </a:r>
            <a:r>
              <a:rPr lang="en" sz="1300">
                <a:solidFill>
                  <a:srgbClr val="080808"/>
                </a:solidFill>
                <a:highlight>
                  <a:srgbClr val="FFFFFF"/>
                </a:highlight>
                <a:latin typeface="Courier New"/>
                <a:ea typeface="Courier New"/>
                <a:cs typeface="Courier New"/>
                <a:sym typeface="Courier New"/>
              </a:rPr>
              <a:t>.</a:t>
            </a:r>
            <a:r>
              <a:rPr lang="en" sz="1300">
                <a:solidFill>
                  <a:srgbClr val="871094"/>
                </a:solidFill>
                <a:highlight>
                  <a:srgbClr val="FFFFFF"/>
                </a:highlight>
                <a:latin typeface="Courier New"/>
                <a:ea typeface="Courier New"/>
                <a:cs typeface="Courier New"/>
                <a:sym typeface="Courier New"/>
              </a:rPr>
              <a:t>marksObtained </a:t>
            </a:r>
            <a:r>
              <a:rPr lang="en" sz="1300">
                <a:solidFill>
                  <a:srgbClr val="080808"/>
                </a:solidFill>
                <a:highlight>
                  <a:srgbClr val="FFFFFF"/>
                </a:highlight>
                <a:latin typeface="Courier New"/>
                <a:ea typeface="Courier New"/>
                <a:cs typeface="Courier New"/>
                <a:sym typeface="Courier New"/>
              </a:rPr>
              <a:t>= </a:t>
            </a:r>
            <a:r>
              <a:rPr lang="en" sz="1300">
                <a:solidFill>
                  <a:srgbClr val="000000"/>
                </a:solidFill>
                <a:highlight>
                  <a:srgbClr val="FFFFFF"/>
                </a:highlight>
                <a:latin typeface="Courier New"/>
                <a:ea typeface="Courier New"/>
                <a:cs typeface="Courier New"/>
                <a:sym typeface="Courier New"/>
              </a:rPr>
              <a:t>marksObtained</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if </a:t>
            </a:r>
            <a:r>
              <a:rPr lang="en" sz="1300">
                <a:solidFill>
                  <a:srgbClr val="080808"/>
                </a:solidFill>
                <a:highlight>
                  <a:srgbClr val="FFFFFF"/>
                </a:highlight>
                <a:latin typeface="Courier New"/>
                <a:ea typeface="Courier New"/>
                <a:cs typeface="Courier New"/>
                <a:sym typeface="Courier New"/>
              </a:rPr>
              <a:t>(</a:t>
            </a:r>
            <a:r>
              <a:rPr lang="en" sz="1300">
                <a:solidFill>
                  <a:srgbClr val="000000"/>
                </a:solidFill>
                <a:highlight>
                  <a:srgbClr val="FFFFFF"/>
                </a:highlight>
                <a:latin typeface="Courier New"/>
                <a:ea typeface="Courier New"/>
                <a:cs typeface="Courier New"/>
                <a:sym typeface="Courier New"/>
              </a:rPr>
              <a:t>marksObtained </a:t>
            </a:r>
            <a:r>
              <a:rPr lang="en" sz="1300">
                <a:solidFill>
                  <a:srgbClr val="080808"/>
                </a:solidFill>
                <a:highlight>
                  <a:srgbClr val="FFFFFF"/>
                </a:highlight>
                <a:latin typeface="Courier New"/>
                <a:ea typeface="Courier New"/>
                <a:cs typeface="Courier New"/>
                <a:sym typeface="Courier New"/>
              </a:rPr>
              <a:t>&gt;= </a:t>
            </a:r>
            <a:r>
              <a:rPr i="1" lang="en" sz="1300">
                <a:solidFill>
                  <a:srgbClr val="871094"/>
                </a:solidFill>
                <a:highlight>
                  <a:srgbClr val="FFFFFF"/>
                </a:highlight>
                <a:latin typeface="Courier New"/>
                <a:ea typeface="Courier New"/>
                <a:cs typeface="Courier New"/>
                <a:sym typeface="Courier New"/>
              </a:rPr>
              <a:t>passMarks</a:t>
            </a:r>
            <a:r>
              <a:rPr lang="en" sz="1300">
                <a:solidFill>
                  <a:srgbClr val="080808"/>
                </a:solidFill>
                <a:highlight>
                  <a:srgbClr val="FFFFFF"/>
                </a:highlight>
                <a:latin typeface="Courier New"/>
                <a:ea typeface="Courier New"/>
                <a:cs typeface="Courier New"/>
                <a:sym typeface="Courier New"/>
              </a:rPr>
              <a:t>)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handlePass(</a:t>
            </a:r>
            <a:r>
              <a:rPr lang="en" sz="1300">
                <a:solidFill>
                  <a:srgbClr val="000000"/>
                </a:solidFill>
                <a:highlight>
                  <a:srgbClr val="FFFFFF"/>
                </a:highlight>
                <a:latin typeface="Courier New"/>
                <a:ea typeface="Courier New"/>
                <a:cs typeface="Courier New"/>
                <a:sym typeface="Courier New"/>
              </a:rPr>
              <a:t>marksObtained</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 </a:t>
            </a:r>
            <a:r>
              <a:rPr lang="en" sz="1300">
                <a:solidFill>
                  <a:srgbClr val="0033B3"/>
                </a:solidFill>
                <a:highlight>
                  <a:srgbClr val="FFFFFF"/>
                </a:highlight>
                <a:latin typeface="Courier New"/>
                <a:ea typeface="Courier New"/>
                <a:cs typeface="Courier New"/>
                <a:sym typeface="Courier New"/>
              </a:rPr>
              <a:t>else </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handleFail();</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033B3"/>
                </a:solidFill>
                <a:highlight>
                  <a:srgbClr val="FFFFFF"/>
                </a:highlight>
                <a:latin typeface="Courier New"/>
                <a:ea typeface="Courier New"/>
                <a:cs typeface="Courier New"/>
                <a:sym typeface="Courier New"/>
              </a:rPr>
              <a:t>public void </a:t>
            </a:r>
            <a:r>
              <a:rPr lang="en" sz="1300">
                <a:solidFill>
                  <a:srgbClr val="00627A"/>
                </a:solidFill>
                <a:highlight>
                  <a:srgbClr val="FFFFFF"/>
                </a:highlight>
                <a:latin typeface="Courier New"/>
                <a:ea typeface="Courier New"/>
                <a:cs typeface="Courier New"/>
                <a:sym typeface="Courier New"/>
              </a:rPr>
              <a:t>handlePass</a:t>
            </a:r>
            <a:r>
              <a:rPr lang="en" sz="1300">
                <a:solidFill>
                  <a:srgbClr val="080808"/>
                </a:solidFill>
                <a:highlight>
                  <a:srgbClr val="FFFFFF"/>
                </a:highlight>
                <a:latin typeface="Courier New"/>
                <a:ea typeface="Courier New"/>
                <a:cs typeface="Courier New"/>
                <a:sym typeface="Courier New"/>
              </a:rPr>
              <a:t>(</a:t>
            </a:r>
            <a:r>
              <a:rPr lang="en" sz="1300">
                <a:solidFill>
                  <a:srgbClr val="0033B3"/>
                </a:solidFill>
                <a:highlight>
                  <a:srgbClr val="FFFFFF"/>
                </a:highlight>
                <a:latin typeface="Courier New"/>
                <a:ea typeface="Courier New"/>
                <a:cs typeface="Courier New"/>
                <a:sym typeface="Courier New"/>
              </a:rPr>
              <a:t>int </a:t>
            </a:r>
            <a:r>
              <a:rPr lang="en" sz="1300">
                <a:solidFill>
                  <a:srgbClr val="000000"/>
                </a:solidFill>
                <a:highlight>
                  <a:srgbClr val="FFFFFF"/>
                </a:highlight>
                <a:latin typeface="Courier New"/>
                <a:ea typeface="Courier New"/>
                <a:cs typeface="Courier New"/>
                <a:sym typeface="Courier New"/>
              </a:rPr>
              <a:t>marksObtained</a:t>
            </a:r>
            <a:r>
              <a:rPr lang="en" sz="1300">
                <a:solidFill>
                  <a:srgbClr val="080808"/>
                </a:solidFill>
                <a:highlight>
                  <a:srgbClr val="FFFFFF"/>
                </a:highlight>
                <a:latin typeface="Courier New"/>
                <a:ea typeface="Courier New"/>
                <a:cs typeface="Courier New"/>
                <a:sym typeface="Courier New"/>
              </a:rPr>
              <a:t>)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int </a:t>
            </a:r>
            <a:r>
              <a:rPr lang="en" sz="1300">
                <a:solidFill>
                  <a:srgbClr val="000000"/>
                </a:solidFill>
                <a:highlight>
                  <a:srgbClr val="FFFFFF"/>
                </a:highlight>
                <a:latin typeface="Courier New"/>
                <a:ea typeface="Courier New"/>
                <a:cs typeface="Courier New"/>
                <a:sym typeface="Courier New"/>
              </a:rPr>
              <a:t>grade </a:t>
            </a:r>
            <a:r>
              <a:rPr lang="en" sz="1300">
                <a:solidFill>
                  <a:srgbClr val="080808"/>
                </a:solidFill>
                <a:highlight>
                  <a:srgbClr val="FFFFFF"/>
                </a:highlight>
                <a:latin typeface="Courier New"/>
                <a:ea typeface="Courier New"/>
                <a:cs typeface="Courier New"/>
                <a:sym typeface="Courier New"/>
              </a:rPr>
              <a:t>= </a:t>
            </a:r>
            <a:r>
              <a:rPr lang="en" sz="1300">
                <a:solidFill>
                  <a:srgbClr val="000000"/>
                </a:solidFill>
                <a:highlight>
                  <a:srgbClr val="FFFFFF"/>
                </a:highlight>
                <a:latin typeface="Courier New"/>
                <a:ea typeface="Courier New"/>
                <a:cs typeface="Courier New"/>
                <a:sym typeface="Courier New"/>
              </a:rPr>
              <a:t>marksObtained </a:t>
            </a:r>
            <a:r>
              <a:rPr lang="en" sz="1300">
                <a:solidFill>
                  <a:srgbClr val="080808"/>
                </a:solidFill>
                <a:highlight>
                  <a:srgbClr val="FFFFFF"/>
                </a:highlight>
                <a:latin typeface="Courier New"/>
                <a:ea typeface="Courier New"/>
                <a:cs typeface="Courier New"/>
                <a:sym typeface="Courier New"/>
              </a:rPr>
              <a:t>/ </a:t>
            </a:r>
            <a:r>
              <a:rPr lang="en" sz="1300">
                <a:solidFill>
                  <a:srgbClr val="1750EB"/>
                </a:solidFill>
                <a:highlight>
                  <a:srgbClr val="FFFFFF"/>
                </a:highlight>
                <a:latin typeface="Courier New"/>
                <a:ea typeface="Courier New"/>
                <a:cs typeface="Courier New"/>
                <a:sym typeface="Courier New"/>
              </a:rPr>
              <a:t>10</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switch </a:t>
            </a:r>
            <a:r>
              <a:rPr lang="en" sz="1300">
                <a:solidFill>
                  <a:srgbClr val="080808"/>
                </a:solidFill>
                <a:highlight>
                  <a:srgbClr val="FFFFFF"/>
                </a:highlight>
                <a:latin typeface="Courier New"/>
                <a:ea typeface="Courier New"/>
                <a:cs typeface="Courier New"/>
                <a:sym typeface="Courier New"/>
              </a:rPr>
              <a:t>(</a:t>
            </a:r>
            <a:r>
              <a:rPr lang="en" sz="1300">
                <a:solidFill>
                  <a:srgbClr val="000000"/>
                </a:solidFill>
                <a:highlight>
                  <a:srgbClr val="FFFFFF"/>
                </a:highlight>
                <a:latin typeface="Courier New"/>
                <a:ea typeface="Courier New"/>
                <a:cs typeface="Courier New"/>
                <a:sym typeface="Courier New"/>
              </a:rPr>
              <a:t>marksObtained</a:t>
            </a:r>
            <a:r>
              <a:rPr lang="en" sz="1300">
                <a:solidFill>
                  <a:srgbClr val="080808"/>
                </a:solidFill>
                <a:highlight>
                  <a:srgbClr val="FFFFFF"/>
                </a:highlight>
                <a:latin typeface="Courier New"/>
                <a:ea typeface="Courier New"/>
                <a:cs typeface="Courier New"/>
                <a:sym typeface="Courier New"/>
              </a:rPr>
              <a:t>)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case </a:t>
            </a:r>
            <a:r>
              <a:rPr lang="en" sz="1300">
                <a:solidFill>
                  <a:srgbClr val="1750EB"/>
                </a:solidFill>
                <a:highlight>
                  <a:srgbClr val="FFFFFF"/>
                </a:highlight>
                <a:latin typeface="Courier New"/>
                <a:ea typeface="Courier New"/>
                <a:cs typeface="Courier New"/>
                <a:sym typeface="Courier New"/>
              </a:rPr>
              <a:t>10</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080808"/>
                </a:solidFill>
                <a:highlight>
                  <a:srgbClr val="FFFFFF"/>
                </a:highlight>
                <a:latin typeface="Courier New"/>
                <a:ea typeface="Courier New"/>
                <a:cs typeface="Courier New"/>
                <a:sym typeface="Courier New"/>
              </a:rPr>
              <a:t>           </a:t>
            </a:r>
            <a:r>
              <a:rPr lang="en" sz="1300">
                <a:solidFill>
                  <a:srgbClr val="000000"/>
                </a:solidFill>
                <a:highlight>
                  <a:srgbClr val="FFFFFF"/>
                </a:highlight>
                <a:latin typeface="Courier New"/>
                <a:ea typeface="Courier New"/>
                <a:cs typeface="Courier New"/>
                <a:sym typeface="Courier New"/>
              </a:rPr>
              <a:t>System</a:t>
            </a:r>
            <a:r>
              <a:rPr lang="en" sz="1300">
                <a:solidFill>
                  <a:srgbClr val="080808"/>
                </a:solidFill>
                <a:highlight>
                  <a:srgbClr val="FFFFFF"/>
                </a:highlight>
                <a:latin typeface="Courier New"/>
                <a:ea typeface="Courier New"/>
                <a:cs typeface="Courier New"/>
                <a:sym typeface="Courier New"/>
              </a:rPr>
              <a:t>.</a:t>
            </a:r>
            <a:r>
              <a:rPr i="1" lang="en" sz="1300">
                <a:solidFill>
                  <a:srgbClr val="871094"/>
                </a:solidFill>
                <a:highlight>
                  <a:srgbClr val="FFFFFF"/>
                </a:highlight>
                <a:latin typeface="Courier New"/>
                <a:ea typeface="Courier New"/>
                <a:cs typeface="Courier New"/>
                <a:sym typeface="Courier New"/>
              </a:rPr>
              <a:t>out</a:t>
            </a:r>
            <a:r>
              <a:rPr lang="en" sz="1300">
                <a:solidFill>
                  <a:srgbClr val="080808"/>
                </a:solidFill>
                <a:highlight>
                  <a:srgbClr val="FFFFFF"/>
                </a:highlight>
                <a:latin typeface="Courier New"/>
                <a:ea typeface="Courier New"/>
                <a:cs typeface="Courier New"/>
                <a:sym typeface="Courier New"/>
              </a:rPr>
              <a:t>.println(</a:t>
            </a:r>
            <a:r>
              <a:rPr lang="en" sz="1300">
                <a:solidFill>
                  <a:srgbClr val="067D17"/>
                </a:solidFill>
                <a:highlight>
                  <a:srgbClr val="FFFFFF"/>
                </a:highlight>
                <a:latin typeface="Courier New"/>
                <a:ea typeface="Courier New"/>
                <a:cs typeface="Courier New"/>
                <a:sym typeface="Courier New"/>
              </a:rPr>
              <a:t>"Grade A"</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35" name="Google Shape;135;p24"/>
          <p:cNvSpPr txBox="1"/>
          <p:nvPr/>
        </p:nvSpPr>
        <p:spPr>
          <a:xfrm>
            <a:off x="4807275" y="1194675"/>
            <a:ext cx="4084800" cy="383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33B3"/>
                </a:solidFill>
                <a:highlight>
                  <a:srgbClr val="FFFFFF"/>
                </a:highlight>
                <a:latin typeface="Courier New"/>
                <a:ea typeface="Courier New"/>
                <a:cs typeface="Courier New"/>
                <a:sym typeface="Courier New"/>
              </a:rPr>
              <a:t>break</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case </a:t>
            </a:r>
            <a:r>
              <a:rPr lang="en" sz="1100">
                <a:solidFill>
                  <a:srgbClr val="1750EB"/>
                </a:solidFill>
                <a:highlight>
                  <a:srgbClr val="FFFFFF"/>
                </a:highlight>
                <a:latin typeface="Courier New"/>
                <a:ea typeface="Courier New"/>
                <a:cs typeface="Courier New"/>
                <a:sym typeface="Courier New"/>
              </a:rPr>
              <a:t>9</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System</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out</a:t>
            </a:r>
            <a:r>
              <a:rPr lang="en" sz="1100">
                <a:solidFill>
                  <a:srgbClr val="080808"/>
                </a:solidFill>
                <a:highlight>
                  <a:srgbClr val="FFFFFF"/>
                </a:highlight>
                <a:latin typeface="Courier New"/>
                <a:ea typeface="Courier New"/>
                <a:cs typeface="Courier New"/>
                <a:sym typeface="Courier New"/>
              </a:rPr>
              <a:t>.println(</a:t>
            </a:r>
            <a:r>
              <a:rPr lang="en" sz="1100">
                <a:solidFill>
                  <a:srgbClr val="067D17"/>
                </a:solidFill>
                <a:highlight>
                  <a:srgbClr val="FFFFFF"/>
                </a:highlight>
                <a:latin typeface="Courier New"/>
                <a:ea typeface="Courier New"/>
                <a:cs typeface="Courier New"/>
                <a:sym typeface="Courier New"/>
              </a:rPr>
              <a:t>"Grade A"</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break</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case </a:t>
            </a:r>
            <a:r>
              <a:rPr lang="en" sz="1100">
                <a:solidFill>
                  <a:srgbClr val="1750EB"/>
                </a:solidFill>
                <a:highlight>
                  <a:srgbClr val="FFFFFF"/>
                </a:highlight>
                <a:latin typeface="Courier New"/>
                <a:ea typeface="Courier New"/>
                <a:cs typeface="Courier New"/>
                <a:sym typeface="Courier New"/>
              </a:rPr>
              <a:t>8</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System</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out</a:t>
            </a:r>
            <a:r>
              <a:rPr lang="en" sz="1100">
                <a:solidFill>
                  <a:srgbClr val="080808"/>
                </a:solidFill>
                <a:highlight>
                  <a:srgbClr val="FFFFFF"/>
                </a:highlight>
                <a:latin typeface="Courier New"/>
                <a:ea typeface="Courier New"/>
                <a:cs typeface="Courier New"/>
                <a:sym typeface="Courier New"/>
              </a:rPr>
              <a:t>.println(</a:t>
            </a:r>
            <a:r>
              <a:rPr lang="en" sz="1100">
                <a:solidFill>
                  <a:srgbClr val="067D17"/>
                </a:solidFill>
                <a:highlight>
                  <a:srgbClr val="FFFFFF"/>
                </a:highlight>
                <a:latin typeface="Courier New"/>
                <a:ea typeface="Courier New"/>
                <a:cs typeface="Courier New"/>
                <a:sym typeface="Courier New"/>
              </a:rPr>
              <a:t>"Grade B"</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break</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case </a:t>
            </a:r>
            <a:r>
              <a:rPr lang="en" sz="1100">
                <a:solidFill>
                  <a:srgbClr val="1750EB"/>
                </a:solidFill>
                <a:highlight>
                  <a:srgbClr val="FFFFFF"/>
                </a:highlight>
                <a:latin typeface="Courier New"/>
                <a:ea typeface="Courier New"/>
                <a:cs typeface="Courier New"/>
                <a:sym typeface="Courier New"/>
              </a:rPr>
              <a:t>7</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System</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out</a:t>
            </a:r>
            <a:r>
              <a:rPr lang="en" sz="1100">
                <a:solidFill>
                  <a:srgbClr val="080808"/>
                </a:solidFill>
                <a:highlight>
                  <a:srgbClr val="FFFFFF"/>
                </a:highlight>
                <a:latin typeface="Courier New"/>
                <a:ea typeface="Courier New"/>
                <a:cs typeface="Courier New"/>
                <a:sym typeface="Courier New"/>
              </a:rPr>
              <a:t>.println(</a:t>
            </a:r>
            <a:r>
              <a:rPr lang="en" sz="1100">
                <a:solidFill>
                  <a:srgbClr val="067D17"/>
                </a:solidFill>
                <a:highlight>
                  <a:srgbClr val="FFFFFF"/>
                </a:highlight>
                <a:latin typeface="Courier New"/>
                <a:ea typeface="Courier New"/>
                <a:cs typeface="Courier New"/>
                <a:sym typeface="Courier New"/>
              </a:rPr>
              <a:t>"Grade C"</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break</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default</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System</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out</a:t>
            </a:r>
            <a:r>
              <a:rPr lang="en" sz="1100">
                <a:solidFill>
                  <a:srgbClr val="080808"/>
                </a:solidFill>
                <a:highlight>
                  <a:srgbClr val="FFFFFF"/>
                </a:highlight>
                <a:latin typeface="Courier New"/>
                <a:ea typeface="Courier New"/>
                <a:cs typeface="Courier New"/>
                <a:sym typeface="Courier New"/>
              </a:rPr>
              <a:t>.println(</a:t>
            </a:r>
            <a:r>
              <a:rPr lang="en" sz="1100">
                <a:solidFill>
                  <a:srgbClr val="067D17"/>
                </a:solidFill>
                <a:highlight>
                  <a:srgbClr val="FFFFFF"/>
                </a:highlight>
                <a:latin typeface="Courier New"/>
                <a:ea typeface="Courier New"/>
                <a:cs typeface="Courier New"/>
                <a:sym typeface="Courier New"/>
              </a:rPr>
              <a:t>"Grade F"</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0627A"/>
                </a:solidFill>
                <a:highlight>
                  <a:srgbClr val="FFFFFF"/>
                </a:highlight>
                <a:latin typeface="Courier New"/>
                <a:ea typeface="Courier New"/>
                <a:cs typeface="Courier New"/>
                <a:sym typeface="Courier New"/>
              </a:rPr>
              <a:t>handleFail</a:t>
            </a: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System</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out</a:t>
            </a:r>
            <a:r>
              <a:rPr lang="en" sz="1100">
                <a:solidFill>
                  <a:srgbClr val="080808"/>
                </a:solidFill>
                <a:highlight>
                  <a:srgbClr val="FFFFFF"/>
                </a:highlight>
                <a:latin typeface="Courier New"/>
                <a:ea typeface="Courier New"/>
                <a:cs typeface="Courier New"/>
                <a:sym typeface="Courier New"/>
              </a:rPr>
              <a:t>.println(</a:t>
            </a:r>
            <a:r>
              <a:rPr lang="en" sz="1100">
                <a:solidFill>
                  <a:srgbClr val="067D17"/>
                </a:solidFill>
                <a:highlight>
                  <a:srgbClr val="FFFFFF"/>
                </a:highlight>
                <a:latin typeface="Courier New"/>
                <a:ea typeface="Courier New"/>
                <a:cs typeface="Courier New"/>
                <a:sym typeface="Courier New"/>
              </a:rPr>
              <a:t>"Student Failed"</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Statements</a:t>
            </a:r>
            <a:endParaRPr/>
          </a:p>
        </p:txBody>
      </p:sp>
      <p:sp>
        <p:nvSpPr>
          <p:cNvPr id="141" name="Google Shape;141;p25"/>
          <p:cNvSpPr txBox="1"/>
          <p:nvPr>
            <p:ph idx="1" type="body"/>
          </p:nvPr>
        </p:nvSpPr>
        <p:spPr>
          <a:xfrm>
            <a:off x="311700" y="1266325"/>
            <a:ext cx="3787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sum of numbers from 1 to 10 using for loop</a:t>
            </a:r>
            <a:endParaRPr/>
          </a:p>
          <a:p>
            <a:pPr indent="0" lvl="0" marL="0" rtl="0" algn="l">
              <a:spcBef>
                <a:spcPts val="1200"/>
              </a:spcBef>
              <a:spcAft>
                <a:spcPts val="0"/>
              </a:spcAft>
              <a:buNone/>
            </a:pPr>
            <a:r>
              <a:rPr lang="en" sz="1200">
                <a:solidFill>
                  <a:srgbClr val="0033B3"/>
                </a:solidFill>
                <a:highlight>
                  <a:srgbClr val="FFFFFF"/>
                </a:highlight>
                <a:latin typeface="Courier New"/>
                <a:ea typeface="Courier New"/>
                <a:cs typeface="Courier New"/>
                <a:sym typeface="Courier New"/>
              </a:rPr>
              <a:t>public void </a:t>
            </a:r>
            <a:r>
              <a:rPr lang="en" sz="1200">
                <a:solidFill>
                  <a:srgbClr val="00627A"/>
                </a:solidFill>
                <a:highlight>
                  <a:srgbClr val="FFFFFF"/>
                </a:highlight>
                <a:latin typeface="Courier New"/>
                <a:ea typeface="Courier New"/>
                <a:cs typeface="Courier New"/>
                <a:sym typeface="Courier New"/>
              </a:rPr>
              <a:t>findSumOfNumbers</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int </a:t>
            </a:r>
            <a:r>
              <a:rPr lang="en" sz="1200">
                <a:solidFill>
                  <a:srgbClr val="000000"/>
                </a:solidFill>
                <a:highlight>
                  <a:srgbClr val="FFFFFF"/>
                </a:highlight>
                <a:latin typeface="Courier New"/>
                <a:ea typeface="Courier New"/>
                <a:cs typeface="Courier New"/>
                <a:sym typeface="Courier New"/>
              </a:rPr>
              <a:t>sum </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0</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for</a:t>
            </a:r>
            <a:r>
              <a:rPr lang="en" sz="1200">
                <a:solidFill>
                  <a:srgbClr val="080808"/>
                </a:solidFill>
                <a:highlight>
                  <a:srgbClr val="FFFFFF"/>
                </a:highlight>
                <a:latin typeface="Courier New"/>
                <a:ea typeface="Courier New"/>
                <a:cs typeface="Courier New"/>
                <a:sym typeface="Courier New"/>
              </a:rPr>
              <a:t>(</a:t>
            </a:r>
            <a:r>
              <a:rPr lang="en" sz="1200">
                <a:solidFill>
                  <a:srgbClr val="0033B3"/>
                </a:solidFill>
                <a:highlight>
                  <a:srgbClr val="FFFFFF"/>
                </a:highlight>
                <a:latin typeface="Courier New"/>
                <a:ea typeface="Courier New"/>
                <a:cs typeface="Courier New"/>
                <a:sym typeface="Courier New"/>
              </a:rPr>
              <a:t>int </a:t>
            </a:r>
            <a:r>
              <a:rPr lang="en" sz="1200">
                <a:solidFill>
                  <a:srgbClr val="000000"/>
                </a:solidFill>
                <a:highlight>
                  <a:srgbClr val="FFFFFF"/>
                </a:highlight>
                <a:latin typeface="Courier New"/>
                <a:ea typeface="Courier New"/>
                <a:cs typeface="Courier New"/>
                <a:sym typeface="Courier New"/>
              </a:rPr>
              <a:t>i </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1</a:t>
            </a:r>
            <a:r>
              <a:rPr lang="en" sz="1200">
                <a:solidFill>
                  <a:srgbClr val="080808"/>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i </a:t>
            </a:r>
            <a:r>
              <a:rPr lang="en" sz="1200">
                <a:solidFill>
                  <a:srgbClr val="080808"/>
                </a:solidFill>
                <a:highlight>
                  <a:srgbClr val="FFFFFF"/>
                </a:highlight>
                <a:latin typeface="Courier New"/>
                <a:ea typeface="Courier New"/>
                <a:cs typeface="Courier New"/>
                <a:sym typeface="Courier New"/>
              </a:rPr>
              <a:t>&lt;=</a:t>
            </a:r>
            <a:r>
              <a:rPr lang="en" sz="1200">
                <a:solidFill>
                  <a:srgbClr val="1750EB"/>
                </a:solidFill>
                <a:highlight>
                  <a:srgbClr val="FFFFFF"/>
                </a:highlight>
                <a:latin typeface="Courier New"/>
                <a:ea typeface="Courier New"/>
                <a:cs typeface="Courier New"/>
                <a:sym typeface="Courier New"/>
              </a:rPr>
              <a:t>10</a:t>
            </a:r>
            <a:r>
              <a:rPr lang="en" sz="1200">
                <a:solidFill>
                  <a:srgbClr val="080808"/>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i</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sum </a:t>
            </a:r>
            <a:r>
              <a:rPr lang="en" sz="1200">
                <a:solidFill>
                  <a:srgbClr val="080808"/>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sum </a:t>
            </a:r>
            <a:r>
              <a:rPr lang="en" sz="1200">
                <a:solidFill>
                  <a:srgbClr val="080808"/>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i</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42" name="Google Shape;142;p25"/>
          <p:cNvSpPr txBox="1"/>
          <p:nvPr/>
        </p:nvSpPr>
        <p:spPr>
          <a:xfrm>
            <a:off x="4449600" y="1259050"/>
            <a:ext cx="4464000" cy="3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Find sum of numbers from 1 to 10 using for-each loop</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0033B3"/>
                </a:solidFill>
                <a:highlight>
                  <a:srgbClr val="FFFFFF"/>
                </a:highlight>
                <a:latin typeface="Courier New"/>
                <a:ea typeface="Courier New"/>
                <a:cs typeface="Courier New"/>
                <a:sym typeface="Courier New"/>
              </a:rPr>
              <a:t>public void </a:t>
            </a:r>
            <a:r>
              <a:rPr lang="en" sz="1200">
                <a:solidFill>
                  <a:srgbClr val="00627A"/>
                </a:solidFill>
                <a:highlight>
                  <a:srgbClr val="FFFFFF"/>
                </a:highlight>
                <a:latin typeface="Courier New"/>
                <a:ea typeface="Courier New"/>
                <a:cs typeface="Courier New"/>
                <a:sym typeface="Courier New"/>
              </a:rPr>
              <a:t>findSumOfNumbersUsingForEach</a:t>
            </a: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int</a:t>
            </a:r>
            <a:r>
              <a:rPr lang="en" sz="1200">
                <a:solidFill>
                  <a:srgbClr val="080808"/>
                </a:solidFill>
                <a:highlight>
                  <a:srgbClr val="FFFFFF"/>
                </a:highlight>
                <a:latin typeface="Courier New"/>
                <a:ea typeface="Courier New"/>
                <a:cs typeface="Courier New"/>
                <a:sym typeface="Courier New"/>
              </a:rPr>
              <a:t>[] </a:t>
            </a:r>
            <a:r>
              <a:rPr lang="en" sz="1200">
                <a:highlight>
                  <a:srgbClr val="FFFFFF"/>
                </a:highlight>
                <a:latin typeface="Courier New"/>
                <a:ea typeface="Courier New"/>
                <a:cs typeface="Courier New"/>
                <a:sym typeface="Courier New"/>
              </a:rPr>
              <a:t>numbersToSum </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1</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2</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3</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4</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5</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6</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7</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8</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9</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10</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int </a:t>
            </a:r>
            <a:r>
              <a:rPr lang="en" sz="1200">
                <a:highlight>
                  <a:srgbClr val="FFFFFF"/>
                </a:highlight>
                <a:latin typeface="Courier New"/>
                <a:ea typeface="Courier New"/>
                <a:cs typeface="Courier New"/>
                <a:sym typeface="Courier New"/>
              </a:rPr>
              <a:t>sum </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0</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for</a:t>
            </a:r>
            <a:r>
              <a:rPr lang="en" sz="1200">
                <a:solidFill>
                  <a:srgbClr val="080808"/>
                </a:solidFill>
                <a:highlight>
                  <a:srgbClr val="FFFFFF"/>
                </a:highlight>
                <a:latin typeface="Courier New"/>
                <a:ea typeface="Courier New"/>
                <a:cs typeface="Courier New"/>
                <a:sym typeface="Courier New"/>
              </a:rPr>
              <a:t>(</a:t>
            </a:r>
            <a:r>
              <a:rPr lang="en" sz="1200">
                <a:solidFill>
                  <a:srgbClr val="0033B3"/>
                </a:solidFill>
                <a:highlight>
                  <a:srgbClr val="FFFFFF"/>
                </a:highlight>
                <a:latin typeface="Courier New"/>
                <a:ea typeface="Courier New"/>
                <a:cs typeface="Courier New"/>
                <a:sym typeface="Courier New"/>
              </a:rPr>
              <a:t>int </a:t>
            </a:r>
            <a:r>
              <a:rPr lang="en" sz="1200">
                <a:highlight>
                  <a:srgbClr val="FFFFFF"/>
                </a:highlight>
                <a:latin typeface="Courier New"/>
                <a:ea typeface="Courier New"/>
                <a:cs typeface="Courier New"/>
                <a:sym typeface="Courier New"/>
              </a:rPr>
              <a:t>number </a:t>
            </a:r>
            <a:r>
              <a:rPr lang="en" sz="1200">
                <a:solidFill>
                  <a:srgbClr val="080808"/>
                </a:solidFill>
                <a:highlight>
                  <a:srgbClr val="FFFFFF"/>
                </a:highlight>
                <a:latin typeface="Courier New"/>
                <a:ea typeface="Courier New"/>
                <a:cs typeface="Courier New"/>
                <a:sym typeface="Courier New"/>
              </a:rPr>
              <a:t>: </a:t>
            </a:r>
            <a:r>
              <a:rPr lang="en" sz="1200">
                <a:highlight>
                  <a:srgbClr val="FFFFFF"/>
                </a:highlight>
                <a:latin typeface="Courier New"/>
                <a:ea typeface="Courier New"/>
                <a:cs typeface="Courier New"/>
                <a:sym typeface="Courier New"/>
              </a:rPr>
              <a:t>numbersToSum</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highlight>
                  <a:srgbClr val="FFFFFF"/>
                </a:highlight>
                <a:latin typeface="Courier New"/>
                <a:ea typeface="Courier New"/>
                <a:cs typeface="Courier New"/>
                <a:sym typeface="Courier New"/>
              </a:rPr>
              <a:t>sum </a:t>
            </a:r>
            <a:r>
              <a:rPr lang="en" sz="1200">
                <a:solidFill>
                  <a:srgbClr val="080808"/>
                </a:solidFill>
                <a:highlight>
                  <a:srgbClr val="FFFFFF"/>
                </a:highlight>
                <a:latin typeface="Courier New"/>
                <a:ea typeface="Courier New"/>
                <a:cs typeface="Courier New"/>
                <a:sym typeface="Courier New"/>
              </a:rPr>
              <a:t>= </a:t>
            </a:r>
            <a:r>
              <a:rPr lang="en" sz="1200">
                <a:highlight>
                  <a:srgbClr val="FFFFFF"/>
                </a:highlight>
                <a:latin typeface="Courier New"/>
                <a:ea typeface="Courier New"/>
                <a:cs typeface="Courier New"/>
                <a:sym typeface="Courier New"/>
              </a:rPr>
              <a:t>sum </a:t>
            </a:r>
            <a:r>
              <a:rPr lang="en" sz="1200">
                <a:solidFill>
                  <a:srgbClr val="080808"/>
                </a:solidFill>
                <a:highlight>
                  <a:srgbClr val="FFFFFF"/>
                </a:highlight>
                <a:latin typeface="Courier New"/>
                <a:ea typeface="Courier New"/>
                <a:cs typeface="Courier New"/>
                <a:sym typeface="Courier New"/>
              </a:rPr>
              <a:t>+ </a:t>
            </a:r>
            <a:r>
              <a:rPr lang="en" sz="1200">
                <a:highlight>
                  <a:srgbClr val="FFFFFF"/>
                </a:highlight>
                <a:latin typeface="Courier New"/>
                <a:ea typeface="Courier New"/>
                <a:cs typeface="Courier New"/>
                <a:sym typeface="Courier New"/>
              </a:rPr>
              <a:t>number</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Modifiers</a:t>
            </a:r>
            <a:endParaRPr/>
          </a:p>
        </p:txBody>
      </p:sp>
      <p:sp>
        <p:nvSpPr>
          <p:cNvPr id="148" name="Google Shape;14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20000"/>
          </a:bodyPr>
          <a:lstStyle/>
          <a:p>
            <a:pPr indent="-335280" lvl="0" marL="457200" rtl="0" algn="l">
              <a:lnSpc>
                <a:spcPct val="150000"/>
              </a:lnSpc>
              <a:spcBef>
                <a:spcPts val="0"/>
              </a:spcBef>
              <a:spcAft>
                <a:spcPts val="0"/>
              </a:spcAft>
              <a:buClr>
                <a:srgbClr val="3F3F3F"/>
              </a:buClr>
              <a:buSzPct val="100000"/>
              <a:buChar char="●"/>
            </a:pPr>
            <a:r>
              <a:rPr lang="en" sz="2400">
                <a:solidFill>
                  <a:srgbClr val="3F3F3F"/>
                </a:solidFill>
              </a:rPr>
              <a:t>Java provides access modifiers to control the visibility and accessibility of classes, variables, and methods.</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rgbClr val="3F3F3F"/>
                </a:solidFill>
              </a:rPr>
              <a:t>The access modifiers are "public", "protected", "private", and the default (no modifier).</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rgbClr val="3F3F3F"/>
                </a:solidFill>
              </a:rPr>
              <a:t>"Public" allows access from anywhere, "protected" allows access within the same package or subclasses, "private" restricts access to within the class itself, and the default restricts access to the same package.</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rgbClr val="3F3F3F"/>
                </a:solidFill>
              </a:rPr>
              <a:t>Access protection mechanisms ensure encapsulation, data hiding, and proper separation of concerns in an object-oriented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p:txBody>
      </p:sp>
      <p:sp>
        <p:nvSpPr>
          <p:cNvPr id="154" name="Google Shape;154;p27"/>
          <p:cNvSpPr txBox="1"/>
          <p:nvPr>
            <p:ph idx="1" type="body"/>
          </p:nvPr>
        </p:nvSpPr>
        <p:spPr>
          <a:xfrm>
            <a:off x="311700" y="1266325"/>
            <a:ext cx="8520600" cy="3812700"/>
          </a:xfrm>
          <a:prstGeom prst="rect">
            <a:avLst/>
          </a:prstGeom>
        </p:spPr>
        <p:txBody>
          <a:bodyPr anchorCtr="0" anchor="t" bIns="91425" lIns="91425" spcFirstLastPara="1" rIns="91425" wrap="square" tIns="91425">
            <a:normAutofit lnSpcReduction="20000"/>
          </a:bodyPr>
          <a:lstStyle/>
          <a:p>
            <a:pPr indent="-330327" lvl="0" marL="457200" rtl="0" algn="l">
              <a:lnSpc>
                <a:spcPct val="130000"/>
              </a:lnSpc>
              <a:spcBef>
                <a:spcPts val="0"/>
              </a:spcBef>
              <a:spcAft>
                <a:spcPts val="0"/>
              </a:spcAft>
              <a:buClr>
                <a:srgbClr val="3F3F3F"/>
              </a:buClr>
              <a:buSzPts val="1602"/>
              <a:buChar char="●"/>
            </a:pPr>
            <a:r>
              <a:rPr lang="en" sz="1602">
                <a:solidFill>
                  <a:srgbClr val="3F3F3F"/>
                </a:solidFill>
              </a:rPr>
              <a:t>The Exception Handling in Java is one of the powerful mechanism to handle the runtime errors so that the normal flow of the application can be maintained.</a:t>
            </a:r>
            <a:endParaRPr sz="1602">
              <a:solidFill>
                <a:srgbClr val="3F3F3F"/>
              </a:solidFill>
            </a:endParaRPr>
          </a:p>
          <a:p>
            <a:pPr indent="-330327" lvl="0" marL="457200" rtl="0" algn="l">
              <a:lnSpc>
                <a:spcPct val="130000"/>
              </a:lnSpc>
              <a:spcBef>
                <a:spcPts val="0"/>
              </a:spcBef>
              <a:spcAft>
                <a:spcPts val="0"/>
              </a:spcAft>
              <a:buClr>
                <a:srgbClr val="3F3F3F"/>
              </a:buClr>
              <a:buSzPts val="1602"/>
              <a:buChar char="●"/>
            </a:pPr>
            <a:r>
              <a:rPr lang="en" sz="1602">
                <a:solidFill>
                  <a:srgbClr val="3F3F3F"/>
                </a:solidFill>
              </a:rPr>
              <a:t>In Java, an exception is an event that disrupts the normal flow of the program.</a:t>
            </a:r>
            <a:endParaRPr sz="1602">
              <a:solidFill>
                <a:srgbClr val="3F3F3F"/>
              </a:solidFill>
            </a:endParaRPr>
          </a:p>
          <a:p>
            <a:pPr indent="-330327" lvl="0" marL="457200" rtl="0" algn="l">
              <a:spcBef>
                <a:spcPts val="0"/>
              </a:spcBef>
              <a:spcAft>
                <a:spcPts val="0"/>
              </a:spcAft>
              <a:buClr>
                <a:srgbClr val="3F3F3F"/>
              </a:buClr>
              <a:buSzPts val="1602"/>
              <a:buChar char="●"/>
            </a:pPr>
            <a:r>
              <a:rPr lang="en" sz="1602">
                <a:solidFill>
                  <a:srgbClr val="3F3F3F"/>
                </a:solidFill>
              </a:rPr>
              <a:t>It is an object which is thrown at runtime.</a:t>
            </a:r>
            <a:endParaRPr sz="1602">
              <a:solidFill>
                <a:srgbClr val="3F3F3F"/>
              </a:solidFill>
            </a:endParaRPr>
          </a:p>
          <a:p>
            <a:pPr indent="0" lvl="0" marL="0" rtl="0" algn="l">
              <a:spcBef>
                <a:spcPts val="0"/>
              </a:spcBef>
              <a:spcAft>
                <a:spcPts val="0"/>
              </a:spcAft>
              <a:buNone/>
            </a:pPr>
            <a:r>
              <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71">
                <a:solidFill>
                  <a:srgbClr val="0033B3"/>
                </a:solidFill>
                <a:highlight>
                  <a:srgbClr val="FFFFFF"/>
                </a:highlight>
                <a:latin typeface="Courier New"/>
                <a:ea typeface="Courier New"/>
                <a:cs typeface="Courier New"/>
                <a:sym typeface="Courier New"/>
              </a:rPr>
              <a:t>public class </a:t>
            </a:r>
            <a:r>
              <a:rPr lang="en" sz="1271">
                <a:solidFill>
                  <a:srgbClr val="000000"/>
                </a:solidFill>
                <a:highlight>
                  <a:srgbClr val="FFFFFF"/>
                </a:highlight>
                <a:latin typeface="Courier New"/>
                <a:ea typeface="Courier New"/>
                <a:cs typeface="Courier New"/>
                <a:sym typeface="Courier New"/>
              </a:rPr>
              <a:t>Main </a:t>
            </a:r>
            <a:r>
              <a:rPr lang="en" sz="1271">
                <a:solidFill>
                  <a:srgbClr val="080808"/>
                </a:solidFill>
                <a:highlight>
                  <a:srgbClr val="FFFFFF"/>
                </a:highlight>
                <a:latin typeface="Courier New"/>
                <a:ea typeface="Courier New"/>
                <a:cs typeface="Courier New"/>
                <a:sym typeface="Courier New"/>
              </a:rPr>
              <a:t>{</a:t>
            </a:r>
            <a:endParaRPr sz="1271">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71">
                <a:solidFill>
                  <a:srgbClr val="080808"/>
                </a:solidFill>
                <a:highlight>
                  <a:srgbClr val="FFFFFF"/>
                </a:highlight>
                <a:latin typeface="Courier New"/>
                <a:ea typeface="Courier New"/>
                <a:cs typeface="Courier New"/>
                <a:sym typeface="Courier New"/>
              </a:rPr>
              <a:t>   </a:t>
            </a:r>
            <a:r>
              <a:rPr lang="en" sz="1271">
                <a:solidFill>
                  <a:srgbClr val="0033B3"/>
                </a:solidFill>
                <a:highlight>
                  <a:srgbClr val="FFFFFF"/>
                </a:highlight>
                <a:latin typeface="Courier New"/>
                <a:ea typeface="Courier New"/>
                <a:cs typeface="Courier New"/>
                <a:sym typeface="Courier New"/>
              </a:rPr>
              <a:t>public static void </a:t>
            </a:r>
            <a:r>
              <a:rPr lang="en" sz="1271">
                <a:solidFill>
                  <a:srgbClr val="00627A"/>
                </a:solidFill>
                <a:highlight>
                  <a:srgbClr val="FFFFFF"/>
                </a:highlight>
                <a:latin typeface="Courier New"/>
                <a:ea typeface="Courier New"/>
                <a:cs typeface="Courier New"/>
                <a:sym typeface="Courier New"/>
              </a:rPr>
              <a:t>main</a:t>
            </a:r>
            <a:r>
              <a:rPr lang="en" sz="1271">
                <a:solidFill>
                  <a:srgbClr val="080808"/>
                </a:solidFill>
                <a:highlight>
                  <a:srgbClr val="FFFFFF"/>
                </a:highlight>
                <a:latin typeface="Courier New"/>
                <a:ea typeface="Courier New"/>
                <a:cs typeface="Courier New"/>
                <a:sym typeface="Courier New"/>
              </a:rPr>
              <a:t>(</a:t>
            </a:r>
            <a:r>
              <a:rPr lang="en" sz="1271">
                <a:solidFill>
                  <a:srgbClr val="000000"/>
                </a:solidFill>
                <a:highlight>
                  <a:srgbClr val="FFFFFF"/>
                </a:highlight>
                <a:latin typeface="Courier New"/>
                <a:ea typeface="Courier New"/>
                <a:cs typeface="Courier New"/>
                <a:sym typeface="Courier New"/>
              </a:rPr>
              <a:t>String</a:t>
            </a:r>
            <a:r>
              <a:rPr lang="en" sz="1271">
                <a:solidFill>
                  <a:srgbClr val="080808"/>
                </a:solidFill>
                <a:highlight>
                  <a:srgbClr val="FFFFFF"/>
                </a:highlight>
                <a:latin typeface="Courier New"/>
                <a:ea typeface="Courier New"/>
                <a:cs typeface="Courier New"/>
                <a:sym typeface="Courier New"/>
              </a:rPr>
              <a:t>[] </a:t>
            </a:r>
            <a:endParaRPr sz="1271">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lang="en" sz="1271">
                <a:solidFill>
                  <a:srgbClr val="000000"/>
                </a:solidFill>
                <a:highlight>
                  <a:srgbClr val="FFFFFF"/>
                </a:highlight>
                <a:latin typeface="Courier New"/>
                <a:ea typeface="Courier New"/>
                <a:cs typeface="Courier New"/>
                <a:sym typeface="Courier New"/>
              </a:rPr>
              <a:t>args</a:t>
            </a:r>
            <a:r>
              <a:rPr lang="en" sz="1271">
                <a:solidFill>
                  <a:srgbClr val="080808"/>
                </a:solidFill>
                <a:highlight>
                  <a:srgbClr val="FFFFFF"/>
                </a:highlight>
                <a:latin typeface="Courier New"/>
                <a:ea typeface="Courier New"/>
                <a:cs typeface="Courier New"/>
                <a:sym typeface="Courier New"/>
              </a:rPr>
              <a:t>) {</a:t>
            </a:r>
            <a:endParaRPr sz="1271">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71">
                <a:solidFill>
                  <a:srgbClr val="080808"/>
                </a:solidFill>
                <a:highlight>
                  <a:srgbClr val="FFFFFF"/>
                </a:highlight>
                <a:latin typeface="Courier New"/>
                <a:ea typeface="Courier New"/>
                <a:cs typeface="Courier New"/>
                <a:sym typeface="Courier New"/>
              </a:rPr>
              <a:t>       </a:t>
            </a:r>
            <a:r>
              <a:rPr lang="en" sz="1271">
                <a:solidFill>
                  <a:srgbClr val="000000"/>
                </a:solidFill>
                <a:highlight>
                  <a:srgbClr val="FFFFFF"/>
                </a:highlight>
                <a:latin typeface="Courier New"/>
                <a:ea typeface="Courier New"/>
                <a:cs typeface="Courier New"/>
                <a:sym typeface="Courier New"/>
              </a:rPr>
              <a:t>System</a:t>
            </a:r>
            <a:r>
              <a:rPr lang="en" sz="1271">
                <a:solidFill>
                  <a:srgbClr val="080808"/>
                </a:solidFill>
                <a:highlight>
                  <a:srgbClr val="FFFFFF"/>
                </a:highlight>
                <a:latin typeface="Courier New"/>
                <a:ea typeface="Courier New"/>
                <a:cs typeface="Courier New"/>
                <a:sym typeface="Courier New"/>
              </a:rPr>
              <a:t>.</a:t>
            </a:r>
            <a:r>
              <a:rPr i="1" lang="en" sz="1271">
                <a:solidFill>
                  <a:srgbClr val="871094"/>
                </a:solidFill>
                <a:highlight>
                  <a:srgbClr val="FFFFFF"/>
                </a:highlight>
                <a:latin typeface="Courier New"/>
                <a:ea typeface="Courier New"/>
                <a:cs typeface="Courier New"/>
                <a:sym typeface="Courier New"/>
              </a:rPr>
              <a:t>out</a:t>
            </a:r>
            <a:r>
              <a:rPr lang="en" sz="1271">
                <a:solidFill>
                  <a:srgbClr val="080808"/>
                </a:solidFill>
                <a:highlight>
                  <a:srgbClr val="FFFFFF"/>
                </a:highlight>
                <a:latin typeface="Courier New"/>
                <a:ea typeface="Courier New"/>
                <a:cs typeface="Courier New"/>
                <a:sym typeface="Courier New"/>
              </a:rPr>
              <a:t>.println(</a:t>
            </a:r>
            <a:r>
              <a:rPr lang="en" sz="1271">
                <a:solidFill>
                  <a:srgbClr val="1750EB"/>
                </a:solidFill>
                <a:highlight>
                  <a:srgbClr val="FFFFFF"/>
                </a:highlight>
                <a:latin typeface="Courier New"/>
                <a:ea typeface="Courier New"/>
                <a:cs typeface="Courier New"/>
                <a:sym typeface="Courier New"/>
              </a:rPr>
              <a:t>1 </a:t>
            </a:r>
            <a:r>
              <a:rPr lang="en" sz="1271">
                <a:solidFill>
                  <a:srgbClr val="080808"/>
                </a:solidFill>
                <a:highlight>
                  <a:srgbClr val="FFFFFF"/>
                </a:highlight>
                <a:latin typeface="Courier New"/>
                <a:ea typeface="Courier New"/>
                <a:cs typeface="Courier New"/>
                <a:sym typeface="Courier New"/>
              </a:rPr>
              <a:t>/ </a:t>
            </a:r>
            <a:r>
              <a:rPr lang="en" sz="1271">
                <a:solidFill>
                  <a:srgbClr val="1750EB"/>
                </a:solidFill>
                <a:highlight>
                  <a:srgbClr val="FFFFFF"/>
                </a:highlight>
                <a:latin typeface="Courier New"/>
                <a:ea typeface="Courier New"/>
                <a:cs typeface="Courier New"/>
                <a:sym typeface="Courier New"/>
              </a:rPr>
              <a:t>0</a:t>
            </a:r>
            <a:r>
              <a:rPr lang="en" sz="1271">
                <a:solidFill>
                  <a:srgbClr val="080808"/>
                </a:solidFill>
                <a:highlight>
                  <a:srgbClr val="FFFFFF"/>
                </a:highlight>
                <a:latin typeface="Courier New"/>
                <a:ea typeface="Courier New"/>
                <a:cs typeface="Courier New"/>
                <a:sym typeface="Courier New"/>
              </a:rPr>
              <a:t>);</a:t>
            </a:r>
            <a:endParaRPr sz="1271">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71">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71">
                <a:solidFill>
                  <a:srgbClr val="080808"/>
                </a:solidFill>
                <a:highlight>
                  <a:srgbClr val="FFFFFF"/>
                </a:highlight>
                <a:latin typeface="Courier New"/>
                <a:ea typeface="Courier New"/>
                <a:cs typeface="Courier New"/>
                <a:sym typeface="Courier New"/>
              </a:rPr>
              <a:t>   }}</a:t>
            </a:r>
            <a:endParaRPr sz="1602">
              <a:solidFill>
                <a:srgbClr val="3F3F3F"/>
              </a:solidFill>
            </a:endParaRPr>
          </a:p>
          <a:p>
            <a:pPr indent="-330327" lvl="0" marL="457200" rtl="0" algn="l">
              <a:lnSpc>
                <a:spcPct val="130000"/>
              </a:lnSpc>
              <a:spcBef>
                <a:spcPts val="1000"/>
              </a:spcBef>
              <a:spcAft>
                <a:spcPts val="0"/>
              </a:spcAft>
              <a:buClr>
                <a:srgbClr val="3F3F3F"/>
              </a:buClr>
              <a:buSzPts val="1602"/>
              <a:buChar char="●"/>
            </a:pPr>
            <a:r>
              <a:rPr lang="en" sz="1602">
                <a:solidFill>
                  <a:srgbClr val="3F3F3F"/>
                </a:solidFill>
              </a:rPr>
              <a:t>The core advantage of exception handling is to maintain the normal flow of the application</a:t>
            </a:r>
            <a:endParaRPr sz="1602">
              <a:solidFill>
                <a:srgbClr val="3F3F3F"/>
              </a:solidFill>
            </a:endParaRPr>
          </a:p>
          <a:p>
            <a:pPr indent="-330327" lvl="0" marL="457200" rtl="0" algn="l">
              <a:lnSpc>
                <a:spcPct val="130000"/>
              </a:lnSpc>
              <a:spcBef>
                <a:spcPts val="0"/>
              </a:spcBef>
              <a:spcAft>
                <a:spcPts val="0"/>
              </a:spcAft>
              <a:buClr>
                <a:srgbClr val="3F3F3F"/>
              </a:buClr>
              <a:buSzPts val="1602"/>
              <a:buChar char="●"/>
            </a:pPr>
            <a:r>
              <a:rPr lang="en" sz="1602">
                <a:solidFill>
                  <a:srgbClr val="3F3F3F"/>
                </a:solidFill>
              </a:rPr>
              <a:t>An exception normally disrupts the normal flow of the application; that is why we need to handle exceptions</a:t>
            </a:r>
            <a:endParaRPr sz="1130"/>
          </a:p>
        </p:txBody>
      </p:sp>
      <p:pic>
        <p:nvPicPr>
          <p:cNvPr id="155" name="Google Shape;155;p27"/>
          <p:cNvPicPr preferRelativeResize="0"/>
          <p:nvPr/>
        </p:nvPicPr>
        <p:blipFill>
          <a:blip r:embed="rId3">
            <a:alphaModFix/>
          </a:blip>
          <a:stretch>
            <a:fillRect/>
          </a:stretch>
        </p:blipFill>
        <p:spPr>
          <a:xfrm>
            <a:off x="4071050" y="2389350"/>
            <a:ext cx="4832801" cy="1301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 (contd…)</a:t>
            </a:r>
            <a:endParaRPr/>
          </a:p>
        </p:txBody>
      </p:sp>
      <p:pic>
        <p:nvPicPr>
          <p:cNvPr id="161" name="Google Shape;161;p28"/>
          <p:cNvPicPr preferRelativeResize="0"/>
          <p:nvPr/>
        </p:nvPicPr>
        <p:blipFill>
          <a:blip r:embed="rId3">
            <a:alphaModFix/>
          </a:blip>
          <a:stretch>
            <a:fillRect/>
          </a:stretch>
        </p:blipFill>
        <p:spPr>
          <a:xfrm>
            <a:off x="438550" y="1104500"/>
            <a:ext cx="7532472" cy="3686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 Contd..</a:t>
            </a:r>
            <a:endParaRPr/>
          </a:p>
        </p:txBody>
      </p:sp>
      <p:sp>
        <p:nvSpPr>
          <p:cNvPr id="167" name="Google Shape;167;p29"/>
          <p:cNvSpPr txBox="1"/>
          <p:nvPr>
            <p:ph idx="1" type="body"/>
          </p:nvPr>
        </p:nvSpPr>
        <p:spPr>
          <a:xfrm>
            <a:off x="311700" y="1201825"/>
            <a:ext cx="4638600" cy="33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33B3"/>
                </a:solidFill>
                <a:highlight>
                  <a:srgbClr val="FFFFFF"/>
                </a:highlight>
                <a:latin typeface="Courier New"/>
                <a:ea typeface="Courier New"/>
                <a:cs typeface="Courier New"/>
                <a:sym typeface="Courier New"/>
              </a:rPr>
              <a:t>public class </a:t>
            </a:r>
            <a:r>
              <a:rPr lang="en" sz="1200">
                <a:solidFill>
                  <a:srgbClr val="000000"/>
                </a:solidFill>
                <a:highlight>
                  <a:srgbClr val="FFFFFF"/>
                </a:highlight>
                <a:latin typeface="Courier New"/>
                <a:ea typeface="Courier New"/>
                <a:cs typeface="Courier New"/>
                <a:sym typeface="Courier New"/>
              </a:rPr>
              <a:t>Main </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public static void </a:t>
            </a:r>
            <a:r>
              <a:rPr lang="en" sz="1200">
                <a:solidFill>
                  <a:srgbClr val="00627A"/>
                </a:solidFill>
                <a:highlight>
                  <a:srgbClr val="FFFFFF"/>
                </a:highlight>
                <a:latin typeface="Courier New"/>
                <a:ea typeface="Courier New"/>
                <a:cs typeface="Courier New"/>
                <a:sym typeface="Courier New"/>
              </a:rPr>
              <a:t>main</a:t>
            </a:r>
            <a:r>
              <a:rPr lang="en" sz="1200">
                <a:solidFill>
                  <a:srgbClr val="080808"/>
                </a:solidFill>
                <a:highlight>
                  <a:srgbClr val="FFFFFF"/>
                </a:highlight>
                <a:latin typeface="Courier New"/>
                <a:ea typeface="Courier New"/>
                <a:cs typeface="Courier New"/>
                <a:sym typeface="Courier New"/>
              </a:rPr>
              <a:t>(</a:t>
            </a:r>
            <a:r>
              <a:rPr lang="en" sz="1200">
                <a:solidFill>
                  <a:srgbClr val="000000"/>
                </a:solidFill>
                <a:highlight>
                  <a:srgbClr val="FFFFFF"/>
                </a:highlight>
                <a:latin typeface="Courier New"/>
                <a:ea typeface="Courier New"/>
                <a:cs typeface="Courier New"/>
                <a:sym typeface="Courier New"/>
              </a:rPr>
              <a:t>String</a:t>
            </a:r>
            <a:r>
              <a:rPr lang="en" sz="1200">
                <a:solidFill>
                  <a:srgbClr val="080808"/>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args</a:t>
            </a: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try </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System</a:t>
            </a:r>
            <a:r>
              <a:rPr lang="en" sz="1200">
                <a:solidFill>
                  <a:srgbClr val="080808"/>
                </a:solidFill>
                <a:highlight>
                  <a:srgbClr val="FFFFFF"/>
                </a:highlight>
                <a:latin typeface="Courier New"/>
                <a:ea typeface="Courier New"/>
                <a:cs typeface="Courier New"/>
                <a:sym typeface="Courier New"/>
              </a:rPr>
              <a:t>.</a:t>
            </a:r>
            <a:r>
              <a:rPr i="1" lang="en" sz="1200">
                <a:solidFill>
                  <a:srgbClr val="871094"/>
                </a:solidFill>
                <a:highlight>
                  <a:srgbClr val="FFFFFF"/>
                </a:highlight>
                <a:latin typeface="Courier New"/>
                <a:ea typeface="Courier New"/>
                <a:cs typeface="Courier New"/>
                <a:sym typeface="Courier New"/>
              </a:rPr>
              <a:t>out</a:t>
            </a:r>
            <a:r>
              <a:rPr lang="en" sz="1200">
                <a:solidFill>
                  <a:srgbClr val="080808"/>
                </a:solidFill>
                <a:highlight>
                  <a:srgbClr val="FFFFFF"/>
                </a:highlight>
                <a:latin typeface="Courier New"/>
                <a:ea typeface="Courier New"/>
                <a:cs typeface="Courier New"/>
                <a:sym typeface="Courier New"/>
              </a:rPr>
              <a:t>.println(</a:t>
            </a:r>
            <a:r>
              <a:rPr lang="en" sz="1200">
                <a:solidFill>
                  <a:srgbClr val="1750EB"/>
                </a:solidFill>
                <a:highlight>
                  <a:srgbClr val="FFFFFF"/>
                </a:highlight>
                <a:latin typeface="Courier New"/>
                <a:ea typeface="Courier New"/>
                <a:cs typeface="Courier New"/>
                <a:sym typeface="Courier New"/>
              </a:rPr>
              <a:t>1 </a:t>
            </a:r>
            <a:r>
              <a:rPr lang="en" sz="1200">
                <a:solidFill>
                  <a:srgbClr val="080808"/>
                </a:solidFill>
                <a:highlight>
                  <a:srgbClr val="FFFFFF"/>
                </a:highlight>
                <a:latin typeface="Courier New"/>
                <a:ea typeface="Courier New"/>
                <a:cs typeface="Courier New"/>
                <a:sym typeface="Courier New"/>
              </a:rPr>
              <a:t>/ </a:t>
            </a:r>
            <a:r>
              <a:rPr lang="en" sz="1200">
                <a:solidFill>
                  <a:srgbClr val="1750EB"/>
                </a:solidFill>
                <a:highlight>
                  <a:srgbClr val="FFFFFF"/>
                </a:highlight>
                <a:latin typeface="Courier New"/>
                <a:ea typeface="Courier New"/>
                <a:cs typeface="Courier New"/>
                <a:sym typeface="Courier New"/>
              </a:rPr>
              <a:t>0</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catch </a:t>
            </a:r>
            <a:r>
              <a:rPr lang="en" sz="1200">
                <a:solidFill>
                  <a:srgbClr val="080808"/>
                </a:solidFill>
                <a:highlight>
                  <a:srgbClr val="FFFFFF"/>
                </a:highlight>
                <a:latin typeface="Courier New"/>
                <a:ea typeface="Courier New"/>
                <a:cs typeface="Courier New"/>
                <a:sym typeface="Courier New"/>
              </a:rPr>
              <a:t>(</a:t>
            </a:r>
            <a:r>
              <a:rPr lang="en" sz="900">
                <a:solidFill>
                  <a:srgbClr val="000000"/>
                </a:solidFill>
                <a:highlight>
                  <a:srgbClr val="FFFFFF"/>
                </a:highlight>
                <a:latin typeface="Courier New"/>
                <a:ea typeface="Courier New"/>
                <a:cs typeface="Courier New"/>
                <a:sym typeface="Courier New"/>
              </a:rPr>
              <a:t>ArithmeticException arithmeticException</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System</a:t>
            </a:r>
            <a:r>
              <a:rPr lang="en" sz="1200">
                <a:solidFill>
                  <a:srgbClr val="080808"/>
                </a:solidFill>
                <a:highlight>
                  <a:srgbClr val="FFFFFF"/>
                </a:highlight>
                <a:latin typeface="Courier New"/>
                <a:ea typeface="Courier New"/>
                <a:cs typeface="Courier New"/>
                <a:sym typeface="Courier New"/>
              </a:rPr>
              <a:t>.</a:t>
            </a:r>
            <a:r>
              <a:rPr i="1" lang="en" sz="1200">
                <a:solidFill>
                  <a:srgbClr val="871094"/>
                </a:solidFill>
                <a:highlight>
                  <a:srgbClr val="FFFFFF"/>
                </a:highlight>
                <a:latin typeface="Courier New"/>
                <a:ea typeface="Courier New"/>
                <a:cs typeface="Courier New"/>
                <a:sym typeface="Courier New"/>
              </a:rPr>
              <a:t>out</a:t>
            </a:r>
            <a:r>
              <a:rPr lang="en" sz="1200">
                <a:solidFill>
                  <a:srgbClr val="080808"/>
                </a:solidFill>
                <a:highlight>
                  <a:srgbClr val="FFFFFF"/>
                </a:highlight>
                <a:latin typeface="Courier New"/>
                <a:ea typeface="Courier New"/>
                <a:cs typeface="Courier New"/>
                <a:sym typeface="Courier New"/>
              </a:rPr>
              <a:t>.println(</a:t>
            </a:r>
            <a:r>
              <a:rPr lang="en" sz="1200">
                <a:solidFill>
                  <a:srgbClr val="067D17"/>
                </a:solidFill>
                <a:highlight>
                  <a:srgbClr val="FFFFFF"/>
                </a:highlight>
                <a:latin typeface="Courier New"/>
                <a:ea typeface="Courier New"/>
                <a:cs typeface="Courier New"/>
                <a:sym typeface="Courier New"/>
              </a:rPr>
              <a:t>"catch handles the exception"</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finally </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System</a:t>
            </a:r>
            <a:r>
              <a:rPr lang="en" sz="1200">
                <a:solidFill>
                  <a:srgbClr val="080808"/>
                </a:solidFill>
                <a:highlight>
                  <a:srgbClr val="FFFFFF"/>
                </a:highlight>
                <a:latin typeface="Courier New"/>
                <a:ea typeface="Courier New"/>
                <a:cs typeface="Courier New"/>
                <a:sym typeface="Courier New"/>
              </a:rPr>
              <a:t>.</a:t>
            </a:r>
            <a:r>
              <a:rPr i="1" lang="en" sz="1200">
                <a:solidFill>
                  <a:srgbClr val="871094"/>
                </a:solidFill>
                <a:highlight>
                  <a:srgbClr val="FFFFFF"/>
                </a:highlight>
                <a:latin typeface="Courier New"/>
                <a:ea typeface="Courier New"/>
                <a:cs typeface="Courier New"/>
                <a:sym typeface="Courier New"/>
              </a:rPr>
              <a:t>out</a:t>
            </a:r>
            <a:r>
              <a:rPr lang="en" sz="1200">
                <a:solidFill>
                  <a:srgbClr val="080808"/>
                </a:solidFill>
                <a:highlight>
                  <a:srgbClr val="FFFFFF"/>
                </a:highlight>
                <a:latin typeface="Courier New"/>
                <a:ea typeface="Courier New"/>
                <a:cs typeface="Courier New"/>
                <a:sym typeface="Courier New"/>
              </a:rPr>
              <a:t>.println(</a:t>
            </a:r>
            <a:r>
              <a:rPr lang="en" sz="1200">
                <a:solidFill>
                  <a:srgbClr val="067D17"/>
                </a:solidFill>
                <a:highlight>
                  <a:srgbClr val="FFFFFF"/>
                </a:highlight>
                <a:latin typeface="Courier New"/>
                <a:ea typeface="Courier New"/>
                <a:cs typeface="Courier New"/>
                <a:sym typeface="Courier New"/>
              </a:rPr>
              <a:t>"Do not divide number by 0"</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68" name="Google Shape;168;p29"/>
          <p:cNvPicPr preferRelativeResize="0"/>
          <p:nvPr/>
        </p:nvPicPr>
        <p:blipFill>
          <a:blip r:embed="rId3">
            <a:alphaModFix/>
          </a:blip>
          <a:stretch>
            <a:fillRect/>
          </a:stretch>
        </p:blipFill>
        <p:spPr>
          <a:xfrm>
            <a:off x="5329475" y="1518550"/>
            <a:ext cx="4444350" cy="2733750"/>
          </a:xfrm>
          <a:prstGeom prst="rect">
            <a:avLst/>
          </a:prstGeom>
          <a:noFill/>
          <a:ln>
            <a:noFill/>
          </a:ln>
        </p:spPr>
      </p:pic>
      <p:cxnSp>
        <p:nvCxnSpPr>
          <p:cNvPr id="169" name="Google Shape;169;p29"/>
          <p:cNvCxnSpPr/>
          <p:nvPr/>
        </p:nvCxnSpPr>
        <p:spPr>
          <a:xfrm>
            <a:off x="4685675" y="2017325"/>
            <a:ext cx="643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Collections</a:t>
            </a:r>
            <a:endParaRPr/>
          </a:p>
        </p:txBody>
      </p:sp>
      <p:sp>
        <p:nvSpPr>
          <p:cNvPr id="175" name="Google Shape;175;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343027" lvl="0" marL="457200" rtl="0" algn="l">
              <a:lnSpc>
                <a:spcPct val="150000"/>
              </a:lnSpc>
              <a:spcBef>
                <a:spcPts val="0"/>
              </a:spcBef>
              <a:spcAft>
                <a:spcPts val="0"/>
              </a:spcAft>
              <a:buClr>
                <a:srgbClr val="3F3F3F"/>
              </a:buClr>
              <a:buSzPct val="100000"/>
              <a:buChar char="●"/>
            </a:pPr>
            <a:r>
              <a:rPr lang="en" sz="2120">
                <a:solidFill>
                  <a:srgbClr val="3F3F3F"/>
                </a:solidFill>
              </a:rPr>
              <a:t>The Collection in Java is a framework that provides an architecture to store and manipulate the group of objects</a:t>
            </a:r>
            <a:endParaRPr sz="2120">
              <a:solidFill>
                <a:srgbClr val="3F3F3F"/>
              </a:solidFill>
            </a:endParaRPr>
          </a:p>
          <a:p>
            <a:pPr indent="-343027" lvl="0" marL="457200" rtl="0" algn="l">
              <a:lnSpc>
                <a:spcPct val="150000"/>
              </a:lnSpc>
              <a:spcBef>
                <a:spcPts val="0"/>
              </a:spcBef>
              <a:spcAft>
                <a:spcPts val="0"/>
              </a:spcAft>
              <a:buClr>
                <a:srgbClr val="3F3F3F"/>
              </a:buClr>
              <a:buSzPct val="100000"/>
              <a:buChar char="●"/>
            </a:pPr>
            <a:r>
              <a:rPr lang="en" sz="2120">
                <a:solidFill>
                  <a:srgbClr val="3F3F3F"/>
                </a:solidFill>
              </a:rPr>
              <a:t>Java Collections can achieve all the operations that you perform on a data such as searching, sorting, insertion, manipulation, and deletion.</a:t>
            </a:r>
            <a:endParaRPr sz="2120">
              <a:solidFill>
                <a:srgbClr val="3F3F3F"/>
              </a:solidFill>
            </a:endParaRPr>
          </a:p>
          <a:p>
            <a:pPr indent="-343027" lvl="0" marL="457200" rtl="0" algn="l">
              <a:lnSpc>
                <a:spcPct val="150000"/>
              </a:lnSpc>
              <a:spcBef>
                <a:spcPts val="0"/>
              </a:spcBef>
              <a:spcAft>
                <a:spcPts val="0"/>
              </a:spcAft>
              <a:buClr>
                <a:srgbClr val="3F3F3F"/>
              </a:buClr>
              <a:buSzPct val="100000"/>
              <a:buChar char="●"/>
            </a:pPr>
            <a:r>
              <a:rPr lang="en" sz="2120">
                <a:solidFill>
                  <a:srgbClr val="3F3F3F"/>
                </a:solidFill>
              </a:rPr>
              <a:t>Java Collection means a single unit of objects.</a:t>
            </a:r>
            <a:endParaRPr sz="2120">
              <a:solidFill>
                <a:srgbClr val="3F3F3F"/>
              </a:solidFill>
            </a:endParaRPr>
          </a:p>
          <a:p>
            <a:pPr indent="-343027" lvl="0" marL="457200" rtl="0" algn="l">
              <a:lnSpc>
                <a:spcPct val="150000"/>
              </a:lnSpc>
              <a:spcBef>
                <a:spcPts val="0"/>
              </a:spcBef>
              <a:spcAft>
                <a:spcPts val="0"/>
              </a:spcAft>
              <a:buClr>
                <a:srgbClr val="3F3F3F"/>
              </a:buClr>
              <a:buSzPct val="100000"/>
              <a:buChar char="●"/>
            </a:pPr>
            <a:r>
              <a:rPr lang="en" sz="2120">
                <a:solidFill>
                  <a:srgbClr val="3F3F3F"/>
                </a:solidFill>
              </a:rPr>
              <a:t>Java Collection framework provides many interfaces (Set, List, Queue, Deque) and classes (ArrayList, Vector, LinkedList, PriorityQueue, HashSet, LinkedHashSet, TreeSet).</a:t>
            </a:r>
            <a:endParaRPr sz="156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framework in Java?</a:t>
            </a:r>
            <a:endParaRPr/>
          </a:p>
        </p:txBody>
      </p:sp>
      <p:sp>
        <p:nvSpPr>
          <p:cNvPr id="181" name="Google Shape;18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Clr>
                <a:srgbClr val="3F3F3F"/>
              </a:buClr>
              <a:buSzPts val="2100"/>
              <a:buChar char="●"/>
            </a:pPr>
            <a:r>
              <a:rPr lang="en" sz="2100">
                <a:solidFill>
                  <a:srgbClr val="3F3F3F"/>
                </a:solidFill>
              </a:rPr>
              <a:t>It provides readymade architecture.</a:t>
            </a:r>
            <a:endParaRPr sz="2100">
              <a:solidFill>
                <a:srgbClr val="3F3F3F"/>
              </a:solidFill>
            </a:endParaRPr>
          </a:p>
          <a:p>
            <a:pPr indent="-361950" lvl="0" marL="457200" rtl="0" algn="l">
              <a:lnSpc>
                <a:spcPct val="150000"/>
              </a:lnSpc>
              <a:spcBef>
                <a:spcPts val="0"/>
              </a:spcBef>
              <a:spcAft>
                <a:spcPts val="0"/>
              </a:spcAft>
              <a:buClr>
                <a:srgbClr val="3F3F3F"/>
              </a:buClr>
              <a:buSzPts val="2100"/>
              <a:buChar char="●"/>
            </a:pPr>
            <a:r>
              <a:rPr lang="en" sz="2100">
                <a:solidFill>
                  <a:srgbClr val="3F3F3F"/>
                </a:solidFill>
              </a:rPr>
              <a:t>It represents a set of classes and interfaces.</a:t>
            </a:r>
            <a:endParaRPr sz="2100">
              <a:solidFill>
                <a:srgbClr val="3F3F3F"/>
              </a:solidFill>
            </a:endParaRPr>
          </a:p>
          <a:p>
            <a:pPr indent="-361950" lvl="0" marL="457200" rtl="0" algn="l">
              <a:lnSpc>
                <a:spcPct val="150000"/>
              </a:lnSpc>
              <a:spcBef>
                <a:spcPts val="0"/>
              </a:spcBef>
              <a:spcAft>
                <a:spcPts val="0"/>
              </a:spcAft>
              <a:buClr>
                <a:srgbClr val="3F3F3F"/>
              </a:buClr>
              <a:buSzPts val="2100"/>
              <a:buChar char="●"/>
            </a:pPr>
            <a:r>
              <a:rPr lang="en" sz="2100">
                <a:solidFill>
                  <a:srgbClr val="3F3F3F"/>
                </a:solidFill>
              </a:rPr>
              <a:t>It is optional.</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have learned..</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Setting up Java</a:t>
            </a:r>
            <a:endParaRPr/>
          </a:p>
          <a:p>
            <a:pPr indent="-342900" lvl="0" marL="457200" rtl="0" algn="l">
              <a:lnSpc>
                <a:spcPct val="150000"/>
              </a:lnSpc>
              <a:spcBef>
                <a:spcPts val="0"/>
              </a:spcBef>
              <a:spcAft>
                <a:spcPts val="0"/>
              </a:spcAft>
              <a:buSzPts val="1800"/>
              <a:buChar char="●"/>
            </a:pPr>
            <a:r>
              <a:rPr lang="en"/>
              <a:t>Setting up IDE</a:t>
            </a:r>
            <a:endParaRPr/>
          </a:p>
          <a:p>
            <a:pPr indent="-342900" lvl="0" marL="457200" rtl="0" algn="l">
              <a:lnSpc>
                <a:spcPct val="150000"/>
              </a:lnSpc>
              <a:spcBef>
                <a:spcPts val="0"/>
              </a:spcBef>
              <a:spcAft>
                <a:spcPts val="0"/>
              </a:spcAft>
              <a:buSzPts val="1800"/>
              <a:buChar char="●"/>
            </a:pPr>
            <a:r>
              <a:rPr lang="en"/>
              <a:t>Classes</a:t>
            </a:r>
            <a:endParaRPr/>
          </a:p>
          <a:p>
            <a:pPr indent="-342900" lvl="0" marL="457200" rtl="0" algn="l">
              <a:lnSpc>
                <a:spcPct val="150000"/>
              </a:lnSpc>
              <a:spcBef>
                <a:spcPts val="0"/>
              </a:spcBef>
              <a:spcAft>
                <a:spcPts val="0"/>
              </a:spcAft>
              <a:buSzPts val="1800"/>
              <a:buChar char="●"/>
            </a:pPr>
            <a:r>
              <a:rPr lang="en"/>
              <a:t>Objects</a:t>
            </a:r>
            <a:endParaRPr/>
          </a:p>
          <a:p>
            <a:pPr indent="-342900" lvl="0" marL="457200" rtl="0" algn="l">
              <a:lnSpc>
                <a:spcPct val="150000"/>
              </a:lnSpc>
              <a:spcBef>
                <a:spcPts val="0"/>
              </a:spcBef>
              <a:spcAft>
                <a:spcPts val="0"/>
              </a:spcAft>
              <a:buSzPts val="1800"/>
              <a:buChar char="●"/>
            </a:pPr>
            <a:r>
              <a:rPr lang="en"/>
              <a:t>Constructors</a:t>
            </a:r>
            <a:endParaRPr/>
          </a:p>
          <a:p>
            <a:pPr indent="-342900" lvl="0" marL="457200" rtl="0" algn="l">
              <a:lnSpc>
                <a:spcPct val="150000"/>
              </a:lnSpc>
              <a:spcBef>
                <a:spcPts val="0"/>
              </a:spcBef>
              <a:spcAft>
                <a:spcPts val="0"/>
              </a:spcAft>
              <a:buSzPts val="1800"/>
              <a:buChar char="●"/>
            </a:pPr>
            <a:r>
              <a:rPr lang="en"/>
              <a:t>Packages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64300"/>
            <a:ext cx="3786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Hierarchy</a:t>
            </a:r>
            <a:r>
              <a:rPr lang="en"/>
              <a:t> of Collection Framework</a:t>
            </a:r>
            <a:endParaRPr/>
          </a:p>
        </p:txBody>
      </p:sp>
      <p:pic>
        <p:nvPicPr>
          <p:cNvPr descr="Hierarchy of Java Collection framework" id="187" name="Google Shape;187;p32"/>
          <p:cNvPicPr preferRelativeResize="0"/>
          <p:nvPr/>
        </p:nvPicPr>
        <p:blipFill rotWithShape="1">
          <a:blip r:embed="rId3">
            <a:alphaModFix/>
          </a:blip>
          <a:srcRect b="0" l="0" r="0" t="0"/>
          <a:stretch/>
        </p:blipFill>
        <p:spPr>
          <a:xfrm>
            <a:off x="3242850" y="191712"/>
            <a:ext cx="5685650" cy="4760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of Collection Interface</a:t>
            </a:r>
            <a:endParaRPr/>
          </a:p>
        </p:txBody>
      </p:sp>
      <p:pic>
        <p:nvPicPr>
          <p:cNvPr id="193" name="Google Shape;193;p33"/>
          <p:cNvPicPr preferRelativeResize="0"/>
          <p:nvPr/>
        </p:nvPicPr>
        <p:blipFill>
          <a:blip r:embed="rId3">
            <a:alphaModFix/>
          </a:blip>
          <a:stretch>
            <a:fillRect/>
          </a:stretch>
        </p:blipFill>
        <p:spPr>
          <a:xfrm>
            <a:off x="234500" y="1152425"/>
            <a:ext cx="8839204" cy="36772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Objective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Variables and Data Types</a:t>
            </a:r>
            <a:endParaRPr/>
          </a:p>
          <a:p>
            <a:pPr indent="-342900" lvl="0" marL="457200" rtl="0" algn="l">
              <a:lnSpc>
                <a:spcPct val="150000"/>
              </a:lnSpc>
              <a:spcBef>
                <a:spcPts val="0"/>
              </a:spcBef>
              <a:spcAft>
                <a:spcPts val="0"/>
              </a:spcAft>
              <a:buSzPts val="1800"/>
              <a:buChar char="●"/>
            </a:pPr>
            <a:r>
              <a:rPr lang="en"/>
              <a:t>Conditional Statements</a:t>
            </a:r>
            <a:endParaRPr/>
          </a:p>
          <a:p>
            <a:pPr indent="-342900" lvl="0" marL="457200" rtl="0" algn="l">
              <a:lnSpc>
                <a:spcPct val="150000"/>
              </a:lnSpc>
              <a:spcBef>
                <a:spcPts val="0"/>
              </a:spcBef>
              <a:spcAft>
                <a:spcPts val="0"/>
              </a:spcAft>
              <a:buSzPts val="1800"/>
              <a:buChar char="●"/>
            </a:pPr>
            <a:r>
              <a:rPr lang="en"/>
              <a:t>Access Modifiers</a:t>
            </a:r>
            <a:endParaRPr/>
          </a:p>
          <a:p>
            <a:pPr indent="-342900" lvl="0" marL="457200" rtl="0" algn="l">
              <a:lnSpc>
                <a:spcPct val="150000"/>
              </a:lnSpc>
              <a:spcBef>
                <a:spcPts val="0"/>
              </a:spcBef>
              <a:spcAft>
                <a:spcPts val="0"/>
              </a:spcAft>
              <a:buSzPts val="1800"/>
              <a:buChar char="●"/>
            </a:pPr>
            <a:r>
              <a:rPr lang="en"/>
              <a:t>Exception Handling</a:t>
            </a:r>
            <a:endParaRPr/>
          </a:p>
          <a:p>
            <a:pPr indent="-342900" lvl="0" marL="457200" rtl="0" algn="l">
              <a:lnSpc>
                <a:spcPct val="150000"/>
              </a:lnSpc>
              <a:spcBef>
                <a:spcPts val="0"/>
              </a:spcBef>
              <a:spcAft>
                <a:spcPts val="0"/>
              </a:spcAft>
              <a:buSzPts val="1800"/>
              <a:buChar char="●"/>
            </a:pPr>
            <a:r>
              <a:rPr lang="en"/>
              <a:t>Java Collections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variable is a </a:t>
            </a:r>
            <a:r>
              <a:rPr lang="en"/>
              <a:t>container which holds the value, while the Java program is executed.</a:t>
            </a:r>
            <a:endParaRPr/>
          </a:p>
          <a:p>
            <a:pPr indent="0" lvl="0" marL="0" rtl="0" algn="l">
              <a:spcBef>
                <a:spcPts val="1200"/>
              </a:spcBef>
              <a:spcAft>
                <a:spcPts val="0"/>
              </a:spcAft>
              <a:buNone/>
            </a:pPr>
            <a:r>
              <a:rPr lang="en"/>
              <a:t>A variable is assigned with a data type. </a:t>
            </a:r>
            <a:endParaRPr/>
          </a:p>
          <a:p>
            <a:pPr indent="0" lvl="0" marL="0" rtl="0" algn="l">
              <a:spcBef>
                <a:spcPts val="1200"/>
              </a:spcBef>
              <a:spcAft>
                <a:spcPts val="0"/>
              </a:spcAft>
              <a:buNone/>
            </a:pPr>
            <a:r>
              <a:rPr lang="en"/>
              <a:t>A variable is the name of the memory location.</a:t>
            </a:r>
            <a:endParaRPr/>
          </a:p>
          <a:p>
            <a:pPr indent="0" lvl="0" marL="0" rtl="0" algn="l">
              <a:spcBef>
                <a:spcPts val="1200"/>
              </a:spcBef>
              <a:spcAft>
                <a:spcPts val="0"/>
              </a:spcAft>
              <a:buNone/>
            </a:pPr>
            <a:r>
              <a:rPr lang="en"/>
              <a:t>It is a combination of “vary + abled” - its value can be changed.</a:t>
            </a:r>
            <a:endParaRPr/>
          </a:p>
          <a:p>
            <a:pPr indent="0" lvl="0" marL="0" rtl="0" algn="l">
              <a:spcBef>
                <a:spcPts val="1200"/>
              </a:spcBef>
              <a:spcAft>
                <a:spcPts val="0"/>
              </a:spcAft>
              <a:buNone/>
            </a:pPr>
            <a:r>
              <a:rPr b="1" lang="en" sz="1900">
                <a:solidFill>
                  <a:srgbClr val="0033B3"/>
                </a:solidFill>
                <a:highlight>
                  <a:srgbClr val="FFFFFF"/>
                </a:highlight>
                <a:latin typeface="Courier New"/>
                <a:ea typeface="Courier New"/>
                <a:cs typeface="Courier New"/>
                <a:sym typeface="Courier New"/>
              </a:rPr>
              <a:t>int </a:t>
            </a:r>
            <a:r>
              <a:rPr b="1" lang="en" sz="1900">
                <a:solidFill>
                  <a:srgbClr val="000000"/>
                </a:solidFill>
                <a:highlight>
                  <a:srgbClr val="FFFFFF"/>
                </a:highlight>
                <a:latin typeface="Courier New"/>
                <a:ea typeface="Courier New"/>
                <a:cs typeface="Courier New"/>
                <a:sym typeface="Courier New"/>
              </a:rPr>
              <a:t>rollNumber1 </a:t>
            </a:r>
            <a:r>
              <a:rPr b="1" lang="en" sz="1900">
                <a:solidFill>
                  <a:srgbClr val="080808"/>
                </a:solidFill>
                <a:highlight>
                  <a:srgbClr val="FFFFFF"/>
                </a:highlight>
                <a:latin typeface="Courier New"/>
                <a:ea typeface="Courier New"/>
                <a:cs typeface="Courier New"/>
                <a:sym typeface="Courier New"/>
              </a:rPr>
              <a:t>= </a:t>
            </a:r>
            <a:r>
              <a:rPr b="1" lang="en" sz="1900">
                <a:solidFill>
                  <a:srgbClr val="1750EB"/>
                </a:solidFill>
                <a:highlight>
                  <a:srgbClr val="FFFFFF"/>
                </a:highlight>
                <a:latin typeface="Courier New"/>
                <a:ea typeface="Courier New"/>
                <a:cs typeface="Courier New"/>
                <a:sym typeface="Courier New"/>
              </a:rPr>
              <a:t>1</a:t>
            </a:r>
            <a:r>
              <a:rPr b="1" lang="en" sz="1900">
                <a:solidFill>
                  <a:srgbClr val="080808"/>
                </a:solidFill>
                <a:highlight>
                  <a:srgbClr val="FFFFFF"/>
                </a:highlight>
                <a:latin typeface="Courier New"/>
                <a:ea typeface="Courier New"/>
                <a:cs typeface="Courier New"/>
                <a:sym typeface="Courier New"/>
              </a:rPr>
              <a:t>;</a:t>
            </a:r>
            <a:endParaRPr b="1" sz="1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variables</a:t>
            </a:r>
            <a:endParaRPr/>
          </a:p>
        </p:txBody>
      </p:sp>
      <p:sp>
        <p:nvSpPr>
          <p:cNvPr id="91" name="Google Shape;91;p17"/>
          <p:cNvSpPr txBox="1"/>
          <p:nvPr>
            <p:ph idx="1" type="body"/>
          </p:nvPr>
        </p:nvSpPr>
        <p:spPr>
          <a:xfrm>
            <a:off x="311700" y="1266325"/>
            <a:ext cx="8520600" cy="37986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b="1" lang="en"/>
              <a:t>Local Variable</a:t>
            </a:r>
            <a:endParaRPr b="1"/>
          </a:p>
          <a:p>
            <a:pPr indent="0" lvl="0" marL="457200" rtl="0" algn="l">
              <a:spcBef>
                <a:spcPts val="1200"/>
              </a:spcBef>
              <a:spcAft>
                <a:spcPts val="0"/>
              </a:spcAft>
              <a:buNone/>
            </a:pPr>
            <a:r>
              <a:rPr lang="en"/>
              <a:t>A variable declared inside the body of a method.</a:t>
            </a:r>
            <a:endParaRPr/>
          </a:p>
          <a:p>
            <a:pPr indent="0" lvl="0" marL="457200" rtl="0" algn="l">
              <a:spcBef>
                <a:spcPts val="1200"/>
              </a:spcBef>
              <a:spcAft>
                <a:spcPts val="0"/>
              </a:spcAft>
              <a:buNone/>
            </a:pPr>
            <a:r>
              <a:rPr lang="en"/>
              <a:t>Used only locally. Other methods do not have access to this variable.</a:t>
            </a:r>
            <a:endParaRPr/>
          </a:p>
          <a:p>
            <a:pPr indent="-334327" lvl="0" marL="457200" rtl="0" algn="l">
              <a:spcBef>
                <a:spcPts val="1200"/>
              </a:spcBef>
              <a:spcAft>
                <a:spcPts val="0"/>
              </a:spcAft>
              <a:buSzPct val="100000"/>
              <a:buChar char="-"/>
            </a:pPr>
            <a:r>
              <a:rPr b="1" lang="en"/>
              <a:t>Instance Variable</a:t>
            </a:r>
            <a:endParaRPr b="1"/>
          </a:p>
          <a:p>
            <a:pPr indent="0" lvl="0" marL="0" rtl="0" algn="l">
              <a:spcBef>
                <a:spcPts val="1200"/>
              </a:spcBef>
              <a:spcAft>
                <a:spcPts val="0"/>
              </a:spcAft>
              <a:buNone/>
            </a:pPr>
            <a:r>
              <a:rPr lang="en"/>
              <a:t>	Declared inside the class but outside of body of a method.</a:t>
            </a:r>
            <a:endParaRPr/>
          </a:p>
          <a:p>
            <a:pPr indent="0" lvl="0" marL="0" rtl="0" algn="l">
              <a:spcBef>
                <a:spcPts val="1200"/>
              </a:spcBef>
              <a:spcAft>
                <a:spcPts val="0"/>
              </a:spcAft>
              <a:buNone/>
            </a:pPr>
            <a:r>
              <a:rPr lang="en"/>
              <a:t>	Its value is instance-specific and not shared among instances.</a:t>
            </a:r>
            <a:endParaRPr/>
          </a:p>
          <a:p>
            <a:pPr indent="-334327" lvl="0" marL="457200" rtl="0" algn="l">
              <a:spcBef>
                <a:spcPts val="1200"/>
              </a:spcBef>
              <a:spcAft>
                <a:spcPts val="0"/>
              </a:spcAft>
              <a:buSzPct val="100000"/>
              <a:buChar char="-"/>
            </a:pPr>
            <a:r>
              <a:rPr b="1" lang="en"/>
              <a:t>Static Variable</a:t>
            </a:r>
            <a:endParaRPr b="1"/>
          </a:p>
          <a:p>
            <a:pPr indent="0" lvl="0" marL="457200" rtl="0" algn="l">
              <a:spcBef>
                <a:spcPts val="1200"/>
              </a:spcBef>
              <a:spcAft>
                <a:spcPts val="0"/>
              </a:spcAft>
              <a:buNone/>
            </a:pPr>
            <a:r>
              <a:rPr lang="en"/>
              <a:t>Declared as static, shared among all the instances of the class</a:t>
            </a:r>
            <a:endParaRPr/>
          </a:p>
          <a:p>
            <a:pPr indent="0" lvl="0" marL="457200" rtl="0" algn="l">
              <a:spcBef>
                <a:spcPts val="1200"/>
              </a:spcBef>
              <a:spcAft>
                <a:spcPts val="1200"/>
              </a:spcAft>
              <a:buNone/>
            </a:pPr>
            <a:r>
              <a:rPr lang="en"/>
              <a:t>Memory allocation happens only once when the class is loaded in the memory.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317650" y="25500"/>
            <a:ext cx="8082600" cy="561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0033B3"/>
                </a:solidFill>
                <a:highlight>
                  <a:srgbClr val="FFFFFF"/>
                </a:highlight>
                <a:latin typeface="Courier New"/>
                <a:ea typeface="Courier New"/>
                <a:cs typeface="Courier New"/>
                <a:sym typeface="Courier New"/>
              </a:rPr>
              <a:t>public class </a:t>
            </a:r>
            <a:r>
              <a:rPr lang="en" sz="1100">
                <a:highlight>
                  <a:srgbClr val="FFFFFF"/>
                </a:highlight>
                <a:latin typeface="Courier New"/>
                <a:ea typeface="Courier New"/>
                <a:cs typeface="Courier New"/>
                <a:sym typeface="Courier New"/>
              </a:rPr>
              <a:t>Student </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private static int </a:t>
            </a:r>
            <a:r>
              <a:rPr i="1" lang="en" sz="1100">
                <a:solidFill>
                  <a:srgbClr val="871094"/>
                </a:solidFill>
                <a:highlight>
                  <a:srgbClr val="FFFFFF"/>
                </a:highlight>
                <a:latin typeface="Courier New"/>
                <a:ea typeface="Courier New"/>
                <a:cs typeface="Courier New"/>
                <a:sym typeface="Courier New"/>
              </a:rPr>
              <a:t>passingScore </a:t>
            </a:r>
            <a:r>
              <a:rPr lang="en" sz="1100">
                <a:solidFill>
                  <a:srgbClr val="080808"/>
                </a:solidFill>
                <a:highlight>
                  <a:srgbClr val="FFFFFF"/>
                </a:highlight>
                <a:latin typeface="Courier New"/>
                <a:ea typeface="Courier New"/>
                <a:cs typeface="Courier New"/>
                <a:sym typeface="Courier New"/>
              </a:rPr>
              <a:t>= </a:t>
            </a:r>
            <a:r>
              <a:rPr lang="en" sz="1100">
                <a:solidFill>
                  <a:srgbClr val="1750EB"/>
                </a:solidFill>
                <a:highlight>
                  <a:srgbClr val="FFFFFF"/>
                </a:highlight>
                <a:latin typeface="Courier New"/>
                <a:ea typeface="Courier New"/>
                <a:cs typeface="Courier New"/>
                <a:sym typeface="Courier New"/>
              </a:rPr>
              <a:t>60</a:t>
            </a:r>
            <a:r>
              <a:rPr lang="en" sz="1100">
                <a:solidFill>
                  <a:srgbClr val="080808"/>
                </a:solidFill>
                <a:highlight>
                  <a:srgbClr val="FFFFFF"/>
                </a:highlight>
                <a:latin typeface="Courier New"/>
                <a:ea typeface="Courier New"/>
                <a:cs typeface="Courier New"/>
                <a:sym typeface="Courier New"/>
              </a:rPr>
              <a:t>;</a:t>
            </a:r>
            <a:r>
              <a:rPr i="1" lang="en" sz="1100">
                <a:solidFill>
                  <a:srgbClr val="8C8C8C"/>
                </a:solidFill>
                <a:highlight>
                  <a:srgbClr val="FFFFFF"/>
                </a:highlight>
                <a:latin typeface="Courier New"/>
                <a:ea typeface="Courier New"/>
                <a:cs typeface="Courier New"/>
                <a:sym typeface="Courier New"/>
              </a:rPr>
              <a:t>//global variable</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int </a:t>
            </a:r>
            <a:r>
              <a:rPr lang="en" sz="1100">
                <a:solidFill>
                  <a:srgbClr val="871094"/>
                </a:solidFill>
                <a:highlight>
                  <a:srgbClr val="FFFFFF"/>
                </a:highlight>
                <a:latin typeface="Courier New"/>
                <a:ea typeface="Courier New"/>
                <a:cs typeface="Courier New"/>
                <a:sym typeface="Courier New"/>
              </a:rPr>
              <a:t>rollNumber</a:t>
            </a:r>
            <a:r>
              <a:rPr lang="en" sz="1100">
                <a:solidFill>
                  <a:srgbClr val="080808"/>
                </a:solidFill>
                <a:highlight>
                  <a:srgbClr val="FFFFFF"/>
                </a:highlight>
                <a:latin typeface="Courier New"/>
                <a:ea typeface="Courier New"/>
                <a:cs typeface="Courier New"/>
                <a:sym typeface="Courier New"/>
              </a:rPr>
              <a:t>; </a:t>
            </a:r>
            <a:r>
              <a:rPr i="1" lang="en" sz="1100">
                <a:solidFill>
                  <a:srgbClr val="8C8C8C"/>
                </a:solidFill>
                <a:highlight>
                  <a:srgbClr val="FFFFFF"/>
                </a:highlight>
                <a:latin typeface="Courier New"/>
                <a:ea typeface="Courier New"/>
                <a:cs typeface="Courier New"/>
                <a:sym typeface="Courier New"/>
              </a:rPr>
              <a:t>//instance(class) variable</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int </a:t>
            </a:r>
            <a:r>
              <a:rPr lang="en" sz="1100">
                <a:solidFill>
                  <a:srgbClr val="871094"/>
                </a:solidFill>
                <a:highlight>
                  <a:srgbClr val="FFFFFF"/>
                </a:highlight>
                <a:latin typeface="Courier New"/>
                <a:ea typeface="Courier New"/>
                <a:cs typeface="Courier New"/>
                <a:sym typeface="Courier New"/>
              </a:rPr>
              <a:t>score</a:t>
            </a:r>
            <a:r>
              <a:rPr lang="en" sz="1100">
                <a:solidFill>
                  <a:srgbClr val="080808"/>
                </a:solidFill>
                <a:highlight>
                  <a:srgbClr val="FFFFFF"/>
                </a:highlight>
                <a:latin typeface="Courier New"/>
                <a:ea typeface="Courier New"/>
                <a:cs typeface="Courier New"/>
                <a:sym typeface="Courier New"/>
              </a:rPr>
              <a:t>;</a:t>
            </a:r>
            <a:r>
              <a:rPr i="1" lang="en" sz="1100">
                <a:solidFill>
                  <a:srgbClr val="8C8C8C"/>
                </a:solidFill>
                <a:highlight>
                  <a:srgbClr val="FFFFFF"/>
                </a:highlight>
                <a:latin typeface="Courier New"/>
                <a:ea typeface="Courier New"/>
                <a:cs typeface="Courier New"/>
                <a:sym typeface="Courier New"/>
              </a:rPr>
              <a:t>//instance(class) variable</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a:t>
            </a:r>
            <a:r>
              <a:rPr lang="en" sz="1100">
                <a:solidFill>
                  <a:srgbClr val="00627A"/>
                </a:solidFill>
                <a:highlight>
                  <a:srgbClr val="FFFFFF"/>
                </a:highlight>
                <a:latin typeface="Courier New"/>
                <a:ea typeface="Courier New"/>
                <a:cs typeface="Courier New"/>
                <a:sym typeface="Courier New"/>
              </a:rPr>
              <a:t>Student</a:t>
            </a:r>
            <a:r>
              <a:rPr lang="en" sz="1100">
                <a:solidFill>
                  <a:srgbClr val="080808"/>
                </a:solidFill>
                <a:highlight>
                  <a:srgbClr val="FFFFFF"/>
                </a:highlight>
                <a:latin typeface="Courier New"/>
                <a:ea typeface="Courier New"/>
                <a:cs typeface="Courier New"/>
                <a:sym typeface="Courier New"/>
              </a:rPr>
              <a:t>(</a:t>
            </a:r>
            <a:r>
              <a:rPr lang="en" sz="1100">
                <a:solidFill>
                  <a:srgbClr val="0033B3"/>
                </a:solidFill>
                <a:highlight>
                  <a:srgbClr val="FFFFFF"/>
                </a:highlight>
                <a:latin typeface="Courier New"/>
                <a:ea typeface="Courier New"/>
                <a:cs typeface="Courier New"/>
                <a:sym typeface="Courier New"/>
              </a:rPr>
              <a:t>int </a:t>
            </a:r>
            <a:r>
              <a:rPr lang="en" sz="1100">
                <a:highlight>
                  <a:srgbClr val="FFFFFF"/>
                </a:highlight>
                <a:latin typeface="Courier New"/>
                <a:ea typeface="Courier New"/>
                <a:cs typeface="Courier New"/>
                <a:sym typeface="Courier New"/>
              </a:rPr>
              <a:t>rollNumber</a:t>
            </a: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int </a:t>
            </a:r>
            <a:r>
              <a:rPr lang="en" sz="1100">
                <a:highlight>
                  <a:srgbClr val="FFFFFF"/>
                </a:highlight>
                <a:latin typeface="Courier New"/>
                <a:ea typeface="Courier New"/>
                <a:cs typeface="Courier New"/>
                <a:sym typeface="Courier New"/>
              </a:rPr>
              <a:t>score</a:t>
            </a: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this</a:t>
            </a:r>
            <a:r>
              <a:rPr lang="en" sz="1100">
                <a:solidFill>
                  <a:srgbClr val="080808"/>
                </a:solidFill>
                <a:highlight>
                  <a:srgbClr val="FFFFFF"/>
                </a:highlight>
                <a:latin typeface="Courier New"/>
                <a:ea typeface="Courier New"/>
                <a:cs typeface="Courier New"/>
                <a:sym typeface="Courier New"/>
              </a:rPr>
              <a:t>.</a:t>
            </a:r>
            <a:r>
              <a:rPr lang="en" sz="1100">
                <a:solidFill>
                  <a:srgbClr val="871094"/>
                </a:solidFill>
                <a:highlight>
                  <a:srgbClr val="FFFFFF"/>
                </a:highlight>
                <a:latin typeface="Courier New"/>
                <a:ea typeface="Courier New"/>
                <a:cs typeface="Courier New"/>
                <a:sym typeface="Courier New"/>
              </a:rPr>
              <a:t>rollNumber </a:t>
            </a: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rollNumber</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this</a:t>
            </a:r>
            <a:r>
              <a:rPr lang="en" sz="1100">
                <a:solidFill>
                  <a:srgbClr val="080808"/>
                </a:solidFill>
                <a:highlight>
                  <a:srgbClr val="FFFFFF"/>
                </a:highlight>
                <a:latin typeface="Courier New"/>
                <a:ea typeface="Courier New"/>
                <a:cs typeface="Courier New"/>
                <a:sym typeface="Courier New"/>
              </a:rPr>
              <a:t>.</a:t>
            </a:r>
            <a:r>
              <a:rPr lang="en" sz="1100">
                <a:solidFill>
                  <a:srgbClr val="871094"/>
                </a:solidFill>
                <a:highlight>
                  <a:srgbClr val="FFFFFF"/>
                </a:highlight>
                <a:latin typeface="Courier New"/>
                <a:ea typeface="Courier New"/>
                <a:cs typeface="Courier New"/>
                <a:sym typeface="Courier New"/>
              </a:rPr>
              <a:t>score </a:t>
            </a: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score</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0627A"/>
                </a:solidFill>
                <a:highlight>
                  <a:srgbClr val="FFFFFF"/>
                </a:highlight>
                <a:latin typeface="Courier New"/>
                <a:ea typeface="Courier New"/>
                <a:cs typeface="Courier New"/>
                <a:sym typeface="Courier New"/>
              </a:rPr>
              <a:t>checkIfStudentHasPassedOrNot</a:t>
            </a: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boolean </a:t>
            </a:r>
            <a:r>
              <a:rPr lang="en" sz="1100">
                <a:highlight>
                  <a:srgbClr val="FFFFFF"/>
                </a:highlight>
                <a:latin typeface="Courier New"/>
                <a:ea typeface="Courier New"/>
                <a:cs typeface="Courier New"/>
                <a:sym typeface="Courier New"/>
              </a:rPr>
              <a:t>hasPassed </a:t>
            </a: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false</a:t>
            </a:r>
            <a:r>
              <a:rPr lang="en" sz="1100">
                <a:solidFill>
                  <a:srgbClr val="080808"/>
                </a:solidFill>
                <a:highlight>
                  <a:srgbClr val="FFFFFF"/>
                </a:highlight>
                <a:latin typeface="Courier New"/>
                <a:ea typeface="Courier New"/>
                <a:cs typeface="Courier New"/>
                <a:sym typeface="Courier New"/>
              </a:rPr>
              <a:t>;</a:t>
            </a:r>
            <a:r>
              <a:rPr i="1" lang="en" sz="1100">
                <a:solidFill>
                  <a:srgbClr val="8C8C8C"/>
                </a:solidFill>
                <a:highlight>
                  <a:srgbClr val="FFFFFF"/>
                </a:highlight>
                <a:latin typeface="Courier New"/>
                <a:ea typeface="Courier New"/>
                <a:cs typeface="Courier New"/>
                <a:sym typeface="Courier New"/>
              </a:rPr>
              <a:t>//local variable, can only be used by this method</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if </a:t>
            </a:r>
            <a:r>
              <a:rPr lang="en" sz="1100">
                <a:solidFill>
                  <a:srgbClr val="080808"/>
                </a:solidFill>
                <a:highlight>
                  <a:srgbClr val="FFFFFF"/>
                </a:highlight>
                <a:latin typeface="Courier New"/>
                <a:ea typeface="Courier New"/>
                <a:cs typeface="Courier New"/>
                <a:sym typeface="Courier New"/>
              </a:rPr>
              <a:t>(</a:t>
            </a:r>
            <a:r>
              <a:rPr lang="en" sz="1100">
                <a:solidFill>
                  <a:srgbClr val="871094"/>
                </a:solidFill>
                <a:highlight>
                  <a:srgbClr val="FFFFFF"/>
                </a:highlight>
                <a:latin typeface="Courier New"/>
                <a:ea typeface="Courier New"/>
                <a:cs typeface="Courier New"/>
                <a:sym typeface="Courier New"/>
              </a:rPr>
              <a:t>score </a:t>
            </a:r>
            <a:r>
              <a:rPr lang="en" sz="1100">
                <a:solidFill>
                  <a:srgbClr val="080808"/>
                </a:solidFill>
                <a:highlight>
                  <a:srgbClr val="FFFFFF"/>
                </a:highlight>
                <a:latin typeface="Courier New"/>
                <a:ea typeface="Courier New"/>
                <a:cs typeface="Courier New"/>
                <a:sym typeface="Courier New"/>
              </a:rPr>
              <a:t>&gt;= </a:t>
            </a:r>
            <a:r>
              <a:rPr i="1" lang="en" sz="1100">
                <a:solidFill>
                  <a:srgbClr val="871094"/>
                </a:solidFill>
                <a:highlight>
                  <a:srgbClr val="FFFFFF"/>
                </a:highlight>
                <a:latin typeface="Courier New"/>
                <a:ea typeface="Courier New"/>
                <a:cs typeface="Courier New"/>
                <a:sym typeface="Courier New"/>
              </a:rPr>
              <a:t>passingScore</a:t>
            </a: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hasPassed </a:t>
            </a: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true</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 </a:t>
            </a:r>
            <a:r>
              <a:rPr lang="en" sz="1100">
                <a:solidFill>
                  <a:srgbClr val="0033B3"/>
                </a:solidFill>
                <a:highlight>
                  <a:srgbClr val="FFFFFF"/>
                </a:highlight>
                <a:latin typeface="Courier New"/>
                <a:ea typeface="Courier New"/>
                <a:cs typeface="Courier New"/>
                <a:sym typeface="Courier New"/>
              </a:rPr>
              <a:t>else </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hasPassed </a:t>
            </a: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false</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System</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out</a:t>
            </a:r>
            <a:r>
              <a:rPr lang="en" sz="1100">
                <a:solidFill>
                  <a:srgbClr val="080808"/>
                </a:solidFill>
                <a:highlight>
                  <a:srgbClr val="FFFFFF"/>
                </a:highlight>
                <a:latin typeface="Courier New"/>
                <a:ea typeface="Courier New"/>
                <a:cs typeface="Courier New"/>
                <a:sym typeface="Courier New"/>
              </a:rPr>
              <a:t>.println(</a:t>
            </a:r>
            <a:r>
              <a:rPr lang="en" sz="1100">
                <a:solidFill>
                  <a:srgbClr val="067D17"/>
                </a:solidFill>
                <a:highlight>
                  <a:srgbClr val="FFFFFF"/>
                </a:highlight>
                <a:latin typeface="Courier New"/>
                <a:ea typeface="Courier New"/>
                <a:cs typeface="Courier New"/>
                <a:sym typeface="Courier New"/>
              </a:rPr>
              <a:t>"Student passed "</a:t>
            </a:r>
            <a:r>
              <a:rPr lang="en" sz="1100">
                <a:solidFill>
                  <a:srgbClr val="080808"/>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hasPassed</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a:t>
            </a:r>
            <a:endParaRPr sz="2222">
              <a:solidFill>
                <a:srgbClr val="666666"/>
              </a:solidFill>
            </a:endParaRPr>
          </a:p>
        </p:txBody>
      </p:sp>
      <p:pic>
        <p:nvPicPr>
          <p:cNvPr id="102" name="Google Shape;102;p19"/>
          <p:cNvPicPr preferRelativeResize="0"/>
          <p:nvPr/>
        </p:nvPicPr>
        <p:blipFill>
          <a:blip r:embed="rId3">
            <a:alphaModFix/>
          </a:blip>
          <a:stretch>
            <a:fillRect/>
          </a:stretch>
        </p:blipFill>
        <p:spPr>
          <a:xfrm>
            <a:off x="3310700" y="427050"/>
            <a:ext cx="5707926" cy="4437499"/>
          </a:xfrm>
          <a:prstGeom prst="rect">
            <a:avLst/>
          </a:prstGeom>
          <a:noFill/>
          <a:ln>
            <a:noFill/>
          </a:ln>
        </p:spPr>
      </p:pic>
      <p:sp>
        <p:nvSpPr>
          <p:cNvPr id="103" name="Google Shape;103;p19"/>
          <p:cNvSpPr txBox="1"/>
          <p:nvPr/>
        </p:nvSpPr>
        <p:spPr>
          <a:xfrm>
            <a:off x="426275" y="1195250"/>
            <a:ext cx="2950500" cy="3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22">
                <a:solidFill>
                  <a:schemeClr val="dk2"/>
                </a:solidFill>
                <a:latin typeface="Open Sans"/>
                <a:ea typeface="Open Sans"/>
                <a:cs typeface="Open Sans"/>
                <a:sym typeface="Open Sans"/>
              </a:rPr>
              <a:t>Type of values that can be stored in variables.</a:t>
            </a:r>
            <a:endParaRPr sz="1922">
              <a:solidFill>
                <a:schemeClr val="dk2"/>
              </a:solidFill>
              <a:latin typeface="Open Sans"/>
              <a:ea typeface="Open Sans"/>
              <a:cs typeface="Open Sans"/>
              <a:sym typeface="Open Sans"/>
            </a:endParaRPr>
          </a:p>
          <a:p>
            <a:pPr indent="0" lvl="0" marL="0" rtl="0" algn="l">
              <a:spcBef>
                <a:spcPts val="0"/>
              </a:spcBef>
              <a:spcAft>
                <a:spcPts val="0"/>
              </a:spcAft>
              <a:buNone/>
            </a:pPr>
            <a:r>
              <a:rPr lang="en" sz="1922">
                <a:solidFill>
                  <a:schemeClr val="dk2"/>
                </a:solidFill>
                <a:latin typeface="Open Sans"/>
                <a:ea typeface="Open Sans"/>
                <a:cs typeface="Open Sans"/>
                <a:sym typeface="Open Sans"/>
              </a:rPr>
              <a:t>Broadly categorized into primitive(Intrinsic) and non-primitive(Derived)</a:t>
            </a:r>
            <a:endParaRPr sz="1922">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922">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0" y="-42550"/>
            <a:ext cx="8677325" cy="5186050"/>
          </a:xfrm>
          <a:prstGeom prst="rect">
            <a:avLst/>
          </a:prstGeom>
          <a:noFill/>
          <a:ln>
            <a:noFill/>
          </a:ln>
        </p:spPr>
      </p:pic>
      <p:sp>
        <p:nvSpPr>
          <p:cNvPr id="109" name="Google Shape;109;p20"/>
          <p:cNvSpPr txBox="1"/>
          <p:nvPr/>
        </p:nvSpPr>
        <p:spPr>
          <a:xfrm>
            <a:off x="2465725" y="-376750"/>
            <a:ext cx="33852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1"/>
                </a:solidFill>
                <a:latin typeface="Open Sans"/>
                <a:ea typeface="Open Sans"/>
                <a:cs typeface="Open Sans"/>
                <a:sym typeface="Open Sans"/>
              </a:rPr>
              <a:t>Primitive Data Types</a:t>
            </a:r>
            <a:endParaRPr b="1" sz="2200">
              <a:solidFill>
                <a:schemeClr val="accent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53475" y="144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Non-Primitive Data Types</a:t>
            </a:r>
            <a:endParaRPr/>
          </a:p>
        </p:txBody>
      </p:sp>
      <p:sp>
        <p:nvSpPr>
          <p:cNvPr id="115" name="Google Shape;115;p21"/>
          <p:cNvSpPr txBox="1"/>
          <p:nvPr/>
        </p:nvSpPr>
        <p:spPr>
          <a:xfrm>
            <a:off x="440025" y="693750"/>
            <a:ext cx="8347500" cy="11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D0D0D"/>
                </a:solidFill>
                <a:highlight>
                  <a:srgbClr val="FFFFFF"/>
                </a:highlight>
                <a:latin typeface="Open Sans"/>
                <a:ea typeface="Open Sans"/>
                <a:cs typeface="Open Sans"/>
                <a:sym typeface="Open Sans"/>
              </a:rPr>
              <a:t>Data types that do not hold a simple value directly but instead reference a memory location where the data is stored. </a:t>
            </a:r>
            <a:endParaRPr>
              <a:solidFill>
                <a:srgbClr val="0D0D0D"/>
              </a:solidFill>
              <a:highlight>
                <a:srgbClr val="FFFFFF"/>
              </a:highlight>
              <a:latin typeface="Open Sans"/>
              <a:ea typeface="Open Sans"/>
              <a:cs typeface="Open Sans"/>
              <a:sym typeface="Open Sans"/>
            </a:endParaRPr>
          </a:p>
          <a:p>
            <a:pPr indent="0" lvl="0" marL="0" rtl="0" algn="l">
              <a:lnSpc>
                <a:spcPct val="115000"/>
              </a:lnSpc>
              <a:spcBef>
                <a:spcPts val="1200"/>
              </a:spcBef>
              <a:spcAft>
                <a:spcPts val="1200"/>
              </a:spcAft>
              <a:buNone/>
            </a:pPr>
            <a:r>
              <a:rPr lang="en">
                <a:solidFill>
                  <a:srgbClr val="0D0D0D"/>
                </a:solidFill>
                <a:highlight>
                  <a:srgbClr val="FFFFFF"/>
                </a:highlight>
                <a:latin typeface="Open Sans"/>
                <a:ea typeface="Open Sans"/>
                <a:cs typeface="Open Sans"/>
                <a:sym typeface="Open Sans"/>
              </a:rPr>
              <a:t>Created using classes, interfaces, arrays, and enums.</a:t>
            </a:r>
            <a:endParaRPr sz="1800">
              <a:solidFill>
                <a:schemeClr val="dk2"/>
              </a:solidFill>
              <a:latin typeface="Open Sans"/>
              <a:ea typeface="Open Sans"/>
              <a:cs typeface="Open Sans"/>
              <a:sym typeface="Open Sans"/>
            </a:endParaRPr>
          </a:p>
        </p:txBody>
      </p:sp>
      <p:graphicFrame>
        <p:nvGraphicFramePr>
          <p:cNvPr id="116" name="Google Shape;116;p21"/>
          <p:cNvGraphicFramePr/>
          <p:nvPr/>
        </p:nvGraphicFramePr>
        <p:xfrm>
          <a:off x="403625" y="1788600"/>
          <a:ext cx="3000000" cy="3000000"/>
        </p:xfrm>
        <a:graphic>
          <a:graphicData uri="http://schemas.openxmlformats.org/drawingml/2006/table">
            <a:tbl>
              <a:tblPr>
                <a:noFill/>
                <a:tableStyleId>{A6E9C4B0-842A-4A33-98B3-4DB46D136D25}</a:tableStyleId>
              </a:tblPr>
              <a:tblGrid>
                <a:gridCol w="2130150"/>
                <a:gridCol w="2033050"/>
                <a:gridCol w="2227250"/>
                <a:gridCol w="2130150"/>
              </a:tblGrid>
              <a:tr h="624150">
                <a:tc>
                  <a:txBody>
                    <a:bodyPr/>
                    <a:lstStyle/>
                    <a:p>
                      <a:pPr indent="0" lvl="0" marL="0" rtl="0" algn="l">
                        <a:spcBef>
                          <a:spcPts val="0"/>
                        </a:spcBef>
                        <a:spcAft>
                          <a:spcPts val="0"/>
                        </a:spcAft>
                        <a:buNone/>
                      </a:pPr>
                      <a:r>
                        <a:rPr lang="en"/>
                        <a:t>Classes</a:t>
                      </a:r>
                      <a:endParaRPr/>
                    </a:p>
                  </a:txBody>
                  <a:tcPr marT="91425" marB="91425" marR="91425" marL="91425"/>
                </a:tc>
                <a:tc>
                  <a:txBody>
                    <a:bodyPr/>
                    <a:lstStyle/>
                    <a:p>
                      <a:pPr indent="0" lvl="0" marL="0" rtl="0" algn="l">
                        <a:spcBef>
                          <a:spcPts val="0"/>
                        </a:spcBef>
                        <a:spcAft>
                          <a:spcPts val="0"/>
                        </a:spcAft>
                        <a:buNone/>
                      </a:pPr>
                      <a:r>
                        <a:rPr lang="en"/>
                        <a:t>Interfaces</a:t>
                      </a:r>
                      <a:endParaRPr/>
                    </a:p>
                  </a:txBody>
                  <a:tcPr marT="91425" marB="91425" marR="91425" marL="91425"/>
                </a:tc>
                <a:tc>
                  <a:txBody>
                    <a:bodyPr/>
                    <a:lstStyle/>
                    <a:p>
                      <a:pPr indent="0" lvl="0" marL="0" rtl="0" algn="l">
                        <a:spcBef>
                          <a:spcPts val="0"/>
                        </a:spcBef>
                        <a:spcAft>
                          <a:spcPts val="0"/>
                        </a:spcAft>
                        <a:buNone/>
                      </a:pPr>
                      <a:r>
                        <a:rPr lang="en"/>
                        <a:t>Arrays</a:t>
                      </a:r>
                      <a:endParaRPr/>
                    </a:p>
                  </a:txBody>
                  <a:tcPr marT="91425" marB="91425" marR="91425" marL="91425"/>
                </a:tc>
                <a:tc>
                  <a:txBody>
                    <a:bodyPr/>
                    <a:lstStyle/>
                    <a:p>
                      <a:pPr indent="0" lvl="0" marL="0" rtl="0" algn="l">
                        <a:spcBef>
                          <a:spcPts val="0"/>
                        </a:spcBef>
                        <a:spcAft>
                          <a:spcPts val="0"/>
                        </a:spcAft>
                        <a:buNone/>
                      </a:pPr>
                      <a:r>
                        <a:rPr lang="en"/>
                        <a:t>Enums</a:t>
                      </a:r>
                      <a:endParaRPr/>
                    </a:p>
                  </a:txBody>
                  <a:tcPr marT="91425" marB="91425" marR="91425" marL="91425"/>
                </a:tc>
              </a:tr>
              <a:tr h="2309725">
                <a:tc>
                  <a:txBody>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Classes are user-defined data types that define the structure and behavior of objects.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a:t>class </a:t>
                      </a:r>
                      <a:r>
                        <a:rPr lang="en">
                          <a:solidFill>
                            <a:schemeClr val="accent1"/>
                          </a:solidFill>
                        </a:rPr>
                        <a:t>Person</a:t>
                      </a:r>
                      <a:r>
                        <a:rPr lang="en"/>
                        <a:t> {</a:t>
                      </a:r>
                      <a:endParaRPr/>
                    </a:p>
                    <a:p>
                      <a:pPr indent="0" lvl="0" marL="0" rtl="0" algn="l">
                        <a:lnSpc>
                          <a:spcPct val="115000"/>
                        </a:lnSpc>
                        <a:spcBef>
                          <a:spcPts val="0"/>
                        </a:spcBef>
                        <a:spcAft>
                          <a:spcPts val="0"/>
                        </a:spcAft>
                        <a:buNone/>
                      </a:pPr>
                      <a:r>
                        <a:rPr lang="en"/>
                        <a:t>    </a:t>
                      </a:r>
                      <a:r>
                        <a:rPr lang="en">
                          <a:solidFill>
                            <a:srgbClr val="DF3079"/>
                          </a:solidFill>
                        </a:rPr>
                        <a:t>String</a:t>
                      </a:r>
                      <a:r>
                        <a:rPr lang="en"/>
                        <a:t> name;</a:t>
                      </a:r>
                      <a:endParaRPr/>
                    </a:p>
                    <a:p>
                      <a:pPr indent="0" lvl="0" marL="0" rtl="0" algn="l">
                        <a:lnSpc>
                          <a:spcPct val="115000"/>
                        </a:lnSpc>
                        <a:spcBef>
                          <a:spcPts val="0"/>
                        </a:spcBef>
                        <a:spcAft>
                          <a:spcPts val="0"/>
                        </a:spcAft>
                        <a:buNone/>
                      </a:pPr>
                      <a:r>
                        <a:rPr lang="en"/>
                        <a:t>    </a:t>
                      </a:r>
                      <a:r>
                        <a:rPr lang="en">
                          <a:solidFill>
                            <a:srgbClr val="DF3079"/>
                          </a:solidFill>
                          <a:highlight>
                            <a:schemeClr val="lt1"/>
                          </a:highlight>
                        </a:rPr>
                        <a:t>int</a:t>
                      </a:r>
                      <a:r>
                        <a:rPr lang="en"/>
                        <a:t> age;</a:t>
                      </a:r>
                      <a:endParaRPr/>
                    </a:p>
                    <a:p>
                      <a:pPr indent="0" lvl="0" marL="0" rtl="0" algn="l">
                        <a:lnSpc>
                          <a:spcPct val="115000"/>
                        </a:lnSpc>
                        <a:spcBef>
                          <a:spcPts val="0"/>
                        </a:spcBef>
                        <a:spcAft>
                          <a:spcPts val="0"/>
                        </a:spcAft>
                        <a:buNone/>
                      </a:pPr>
                      <a:r>
                        <a:rPr lang="en"/>
                        <a:t>}</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Interfaces are reference types that define a set of methods that a class must implement.</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50">
                          <a:solidFill>
                            <a:srgbClr val="2E95D3"/>
                          </a:solidFill>
                          <a:latin typeface="Courier New"/>
                          <a:ea typeface="Courier New"/>
                          <a:cs typeface="Courier New"/>
                          <a:sym typeface="Courier New"/>
                        </a:rPr>
                        <a:t>interface</a:t>
                      </a:r>
                      <a:r>
                        <a:rPr lang="en" sz="1250">
                          <a:solidFill>
                            <a:srgbClr val="FFFFFF"/>
                          </a:solidFill>
                          <a:highlight>
                            <a:schemeClr val="lt1"/>
                          </a:highlight>
                          <a:latin typeface="Courier New"/>
                          <a:ea typeface="Courier New"/>
                          <a:cs typeface="Courier New"/>
                          <a:sym typeface="Courier New"/>
                        </a:rPr>
                        <a:t> </a:t>
                      </a:r>
                      <a:r>
                        <a:rPr lang="en" sz="1250">
                          <a:solidFill>
                            <a:srgbClr val="F22C3D"/>
                          </a:solidFill>
                          <a:latin typeface="Courier New"/>
                          <a:ea typeface="Courier New"/>
                          <a:cs typeface="Courier New"/>
                          <a:sym typeface="Courier New"/>
                        </a:rPr>
                        <a:t>Shape</a:t>
                      </a:r>
                      <a:r>
                        <a:rPr lang="en" sz="1250">
                          <a:solidFill>
                            <a:srgbClr val="080808"/>
                          </a:solidFill>
                          <a:highlight>
                            <a:schemeClr val="lt1"/>
                          </a:highlight>
                          <a:latin typeface="Courier New"/>
                          <a:ea typeface="Courier New"/>
                          <a:cs typeface="Courier New"/>
                          <a:sym typeface="Courier New"/>
                        </a:rPr>
                        <a:t> {</a:t>
                      </a:r>
                      <a:endParaRPr sz="1250">
                        <a:solidFill>
                          <a:srgbClr val="080808"/>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FFFFFF"/>
                          </a:solidFill>
                          <a:highlight>
                            <a:schemeClr val="lt1"/>
                          </a:highlight>
                          <a:latin typeface="Courier New"/>
                          <a:ea typeface="Courier New"/>
                          <a:cs typeface="Courier New"/>
                          <a:sym typeface="Courier New"/>
                        </a:rPr>
                        <a:t>    </a:t>
                      </a:r>
                      <a:r>
                        <a:rPr lang="en" sz="1250">
                          <a:solidFill>
                            <a:srgbClr val="2E95D3"/>
                          </a:solidFill>
                          <a:highlight>
                            <a:schemeClr val="lt1"/>
                          </a:highlight>
                          <a:latin typeface="Courier New"/>
                          <a:ea typeface="Courier New"/>
                          <a:cs typeface="Courier New"/>
                          <a:sym typeface="Courier New"/>
                        </a:rPr>
                        <a:t>void</a:t>
                      </a:r>
                      <a:r>
                        <a:rPr lang="en" sz="1250">
                          <a:solidFill>
                            <a:srgbClr val="FFFFFF"/>
                          </a:solidFill>
                          <a:highlight>
                            <a:schemeClr val="lt1"/>
                          </a:highlight>
                          <a:latin typeface="Courier New"/>
                          <a:ea typeface="Courier New"/>
                          <a:cs typeface="Courier New"/>
                          <a:sym typeface="Courier New"/>
                        </a:rPr>
                        <a:t> </a:t>
                      </a:r>
                      <a:r>
                        <a:rPr lang="en" sz="1250">
                          <a:solidFill>
                            <a:srgbClr val="F22C3D"/>
                          </a:solidFill>
                          <a:highlight>
                            <a:schemeClr val="lt1"/>
                          </a:highlight>
                          <a:latin typeface="Courier New"/>
                          <a:ea typeface="Courier New"/>
                          <a:cs typeface="Courier New"/>
                          <a:sym typeface="Courier New"/>
                        </a:rPr>
                        <a:t>draw</a:t>
                      </a:r>
                      <a:r>
                        <a:rPr lang="en" sz="1250">
                          <a:solidFill>
                            <a:srgbClr val="FFFFFF"/>
                          </a:solidFill>
                          <a:highlight>
                            <a:schemeClr val="lt1"/>
                          </a:highlight>
                          <a:latin typeface="Courier New"/>
                          <a:ea typeface="Courier New"/>
                          <a:cs typeface="Courier New"/>
                          <a:sym typeface="Courier New"/>
                        </a:rPr>
                        <a:t>(</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a:t>
                      </a:r>
                      <a:endParaRPr sz="1600">
                        <a:solidFill>
                          <a:srgbClr val="080808"/>
                        </a:solidFill>
                        <a:highlight>
                          <a:schemeClr val="lt1"/>
                        </a:highlight>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Arrays are used to store multiple values of the same data type in a single variable.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DF3079"/>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250">
                          <a:solidFill>
                            <a:srgbClr val="DF3079"/>
                          </a:solidFill>
                          <a:latin typeface="Roboto Mono"/>
                          <a:ea typeface="Roboto Mono"/>
                          <a:cs typeface="Roboto Mono"/>
                          <a:sym typeface="Roboto Mono"/>
                        </a:rPr>
                        <a:t>int</a:t>
                      </a:r>
                      <a:r>
                        <a:rPr lang="en" sz="1250">
                          <a:solidFill>
                            <a:srgbClr val="434343"/>
                          </a:solidFill>
                          <a:highlight>
                            <a:schemeClr val="lt1"/>
                          </a:highlight>
                          <a:latin typeface="Roboto Mono"/>
                          <a:ea typeface="Roboto Mono"/>
                          <a:cs typeface="Roboto Mono"/>
                          <a:sym typeface="Roboto Mono"/>
                        </a:rPr>
                        <a:t>[]</a:t>
                      </a:r>
                      <a:r>
                        <a:rPr lang="en" sz="1250">
                          <a:solidFill>
                            <a:srgbClr val="FFFFFF"/>
                          </a:solidFill>
                          <a:latin typeface="Roboto Mono"/>
                          <a:ea typeface="Roboto Mono"/>
                          <a:cs typeface="Roboto Mono"/>
                          <a:sym typeface="Roboto Mono"/>
                        </a:rPr>
                        <a:t> </a:t>
                      </a:r>
                      <a:r>
                        <a:rPr lang="en" sz="1250">
                          <a:solidFill>
                            <a:srgbClr val="0D0D0D"/>
                          </a:solidFill>
                          <a:latin typeface="Roboto Mono"/>
                          <a:ea typeface="Roboto Mono"/>
                          <a:cs typeface="Roboto Mono"/>
                          <a:sym typeface="Roboto Mono"/>
                        </a:rPr>
                        <a:t>numbers</a:t>
                      </a:r>
                      <a:r>
                        <a:rPr lang="en" sz="1250">
                          <a:solidFill>
                            <a:srgbClr val="FFFFFF"/>
                          </a:solidFill>
                          <a:latin typeface="Roboto Mono"/>
                          <a:ea typeface="Roboto Mono"/>
                          <a:cs typeface="Roboto Mono"/>
                          <a:sym typeface="Roboto Mono"/>
                        </a:rPr>
                        <a:t> </a:t>
                      </a:r>
                      <a:r>
                        <a:rPr lang="en" sz="1250">
                          <a:solidFill>
                            <a:srgbClr val="080808"/>
                          </a:solidFill>
                          <a:latin typeface="Roboto Mono"/>
                          <a:ea typeface="Roboto Mono"/>
                          <a:cs typeface="Roboto Mono"/>
                          <a:sym typeface="Roboto Mono"/>
                        </a:rPr>
                        <a:t>= {</a:t>
                      </a:r>
                      <a:r>
                        <a:rPr lang="en" sz="1250">
                          <a:solidFill>
                            <a:srgbClr val="DF3079"/>
                          </a:solidFill>
                          <a:latin typeface="Roboto Mono"/>
                          <a:ea typeface="Roboto Mono"/>
                          <a:cs typeface="Roboto Mono"/>
                          <a:sym typeface="Roboto Mono"/>
                        </a:rPr>
                        <a:t>1</a:t>
                      </a:r>
                      <a:r>
                        <a:rPr lang="en" sz="1250">
                          <a:solidFill>
                            <a:srgbClr val="080808"/>
                          </a:solidFill>
                          <a:latin typeface="Roboto Mono"/>
                          <a:ea typeface="Roboto Mono"/>
                          <a:cs typeface="Roboto Mono"/>
                          <a:sym typeface="Roboto Mono"/>
                        </a:rPr>
                        <a:t>, </a:t>
                      </a:r>
                      <a:r>
                        <a:rPr lang="en" sz="1250">
                          <a:solidFill>
                            <a:srgbClr val="DF3079"/>
                          </a:solidFill>
                          <a:latin typeface="Roboto Mono"/>
                          <a:ea typeface="Roboto Mono"/>
                          <a:cs typeface="Roboto Mono"/>
                          <a:sym typeface="Roboto Mono"/>
                        </a:rPr>
                        <a:t>2</a:t>
                      </a:r>
                      <a:r>
                        <a:rPr lang="en" sz="1250">
                          <a:solidFill>
                            <a:srgbClr val="080808"/>
                          </a:solidFill>
                          <a:latin typeface="Roboto Mono"/>
                          <a:ea typeface="Roboto Mono"/>
                          <a:cs typeface="Roboto Mono"/>
                          <a:sym typeface="Roboto Mono"/>
                        </a:rPr>
                        <a:t>,</a:t>
                      </a:r>
                      <a:r>
                        <a:rPr lang="en" sz="1250">
                          <a:solidFill>
                            <a:srgbClr val="FFFFFF"/>
                          </a:solidFill>
                          <a:latin typeface="Roboto Mono"/>
                          <a:ea typeface="Roboto Mono"/>
                          <a:cs typeface="Roboto Mono"/>
                          <a:sym typeface="Roboto Mono"/>
                        </a:rPr>
                        <a:t> </a:t>
                      </a:r>
                      <a:r>
                        <a:rPr lang="en" sz="1250">
                          <a:solidFill>
                            <a:srgbClr val="DF3079"/>
                          </a:solidFill>
                          <a:latin typeface="Roboto Mono"/>
                          <a:ea typeface="Roboto Mono"/>
                          <a:cs typeface="Roboto Mono"/>
                          <a:sym typeface="Roboto Mono"/>
                        </a:rPr>
                        <a:t>3</a:t>
                      </a:r>
                      <a:r>
                        <a:rPr lang="en" sz="1250">
                          <a:solidFill>
                            <a:srgbClr val="434343"/>
                          </a:solidFill>
                          <a:latin typeface="Roboto Mono"/>
                          <a:ea typeface="Roboto Mono"/>
                          <a:cs typeface="Roboto Mono"/>
                          <a:sym typeface="Roboto Mono"/>
                        </a:rPr>
                        <a:t>, </a:t>
                      </a:r>
                      <a:r>
                        <a:rPr lang="en" sz="1250">
                          <a:solidFill>
                            <a:srgbClr val="DF3079"/>
                          </a:solidFill>
                          <a:latin typeface="Roboto Mono"/>
                          <a:ea typeface="Roboto Mono"/>
                          <a:cs typeface="Roboto Mono"/>
                          <a:sym typeface="Roboto Mono"/>
                        </a:rPr>
                        <a:t>4</a:t>
                      </a:r>
                      <a:r>
                        <a:rPr lang="en" sz="1250">
                          <a:solidFill>
                            <a:srgbClr val="434343"/>
                          </a:solidFill>
                          <a:latin typeface="Roboto Mono"/>
                          <a:ea typeface="Roboto Mono"/>
                          <a:cs typeface="Roboto Mono"/>
                          <a:sym typeface="Roboto Mono"/>
                        </a:rPr>
                        <a:t>, </a:t>
                      </a:r>
                      <a:r>
                        <a:rPr lang="en" sz="1250">
                          <a:solidFill>
                            <a:srgbClr val="DF3079"/>
                          </a:solidFill>
                          <a:latin typeface="Roboto Mono"/>
                          <a:ea typeface="Roboto Mono"/>
                          <a:cs typeface="Roboto Mono"/>
                          <a:sym typeface="Roboto Mono"/>
                        </a:rPr>
                        <a:t>5</a:t>
                      </a:r>
                      <a:r>
                        <a:rPr lang="en" sz="1250">
                          <a:latin typeface="Roboto Mono"/>
                          <a:ea typeface="Roboto Mono"/>
                          <a:cs typeface="Roboto Mono"/>
                          <a:sym typeface="Roboto Mono"/>
                        </a:rPr>
                        <a:t>};</a:t>
                      </a:r>
                      <a:endParaRPr sz="16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Enums are a special type of class used to represent a fixed set of constants. Each constant value in an enum is an object of the enum type.</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2E95D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E95D3"/>
                          </a:solidFill>
                          <a:latin typeface="Courier New"/>
                          <a:ea typeface="Courier New"/>
                          <a:cs typeface="Courier New"/>
                          <a:sym typeface="Courier New"/>
                        </a:rPr>
                        <a:t>enum</a:t>
                      </a:r>
                      <a:r>
                        <a:rPr lang="en" sz="1050">
                          <a:solidFill>
                            <a:srgbClr val="F22C3D"/>
                          </a:solidFill>
                          <a:highlight>
                            <a:schemeClr val="lt1"/>
                          </a:highlight>
                          <a:latin typeface="Courier New"/>
                          <a:ea typeface="Courier New"/>
                          <a:cs typeface="Courier New"/>
                          <a:sym typeface="Courier New"/>
                        </a:rPr>
                        <a:t> Day </a:t>
                      </a:r>
                      <a:r>
                        <a:rPr lang="en" sz="1050">
                          <a:solidFill>
                            <a:srgbClr val="080808"/>
                          </a:solidFill>
                          <a:highlight>
                            <a:schemeClr val="lt1"/>
                          </a:highlight>
                          <a:latin typeface="Courier New"/>
                          <a:ea typeface="Courier New"/>
                          <a:cs typeface="Courier New"/>
                          <a:sym typeface="Courier New"/>
                        </a:rPr>
                        <a:t>{</a:t>
                      </a:r>
                      <a:endParaRPr sz="1050">
                        <a:solidFill>
                          <a:srgbClr val="080808"/>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chemeClr val="lt1"/>
                          </a:highlight>
                          <a:latin typeface="Courier New"/>
                          <a:ea typeface="Courier New"/>
                          <a:cs typeface="Courier New"/>
                          <a:sym typeface="Courier New"/>
                        </a:rPr>
                        <a:t>    SUNDAY, MONDAY, TUESDAY, WEDNESDAY, THURSDAY, FRIDAY, SATURDAY</a:t>
                      </a:r>
                      <a:endParaRPr sz="1050">
                        <a:solidFill>
                          <a:srgbClr val="080808"/>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chemeClr val="lt1"/>
                          </a:highlight>
                          <a:latin typeface="Courier New"/>
                          <a:ea typeface="Courier New"/>
                          <a:cs typeface="Courier New"/>
                          <a:sym typeface="Courier New"/>
                        </a:rPr>
                        <a:t>}</a:t>
                      </a:r>
                      <a:endParaRPr sz="1200">
                        <a:solidFill>
                          <a:srgbClr val="080808"/>
                        </a:solidFill>
                        <a:highlight>
                          <a:schemeClr val="lt1"/>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