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d900f4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d900f4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fd900f4c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fd900f4c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fd900f4c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fd900f4c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d900f4c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d900f4c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fd900f4c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fd900f4c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fd900f4c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fd900f4c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23c3d812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23c3d812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23c3d812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23c3d812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23c3d812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23c3d812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fd900f4c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fd900f4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fd900f4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fd900f4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d900f4c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d900f4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23c3d812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23c3d812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23c3d812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23c3d812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d900f4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d900f4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fd900f4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fd900f4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fd900f4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fd900f4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Proramming with Java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3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120">
                <a:solidFill>
                  <a:srgbClr val="3F3F3F"/>
                </a:solidFill>
              </a:rPr>
              <a:t>The Collection in Java is a framework that provides an architecture to store and manipulate the group of objects</a:t>
            </a:r>
            <a:endParaRPr sz="2120">
              <a:solidFill>
                <a:srgbClr val="3F3F3F"/>
              </a:solidFill>
            </a:endParaRPr>
          </a:p>
          <a:p>
            <a:pPr indent="-343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120">
                <a:solidFill>
                  <a:srgbClr val="3F3F3F"/>
                </a:solidFill>
              </a:rPr>
              <a:t>Java Collections can achieve all the operations that you perform on a data such as searching, sorting, insertion, manipulation, and deletion.</a:t>
            </a:r>
            <a:endParaRPr sz="2120">
              <a:solidFill>
                <a:srgbClr val="3F3F3F"/>
              </a:solidFill>
            </a:endParaRPr>
          </a:p>
          <a:p>
            <a:pPr indent="-343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120">
                <a:solidFill>
                  <a:srgbClr val="3F3F3F"/>
                </a:solidFill>
              </a:rPr>
              <a:t>Java Collection means a single unit of objects.</a:t>
            </a:r>
            <a:endParaRPr sz="2120">
              <a:solidFill>
                <a:srgbClr val="3F3F3F"/>
              </a:solidFill>
            </a:endParaRPr>
          </a:p>
          <a:p>
            <a:pPr indent="-343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120">
                <a:solidFill>
                  <a:srgbClr val="3F3F3F"/>
                </a:solidFill>
              </a:rPr>
              <a:t>Java Collection framework provides many interfaces (Set, List, Queue, Deque) and classes (ArrayList, Vector, LinkedList, PriorityQueue, HashSet, LinkedHashSet, TreeSet).</a:t>
            </a:r>
            <a:endParaRPr sz="156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framework in Java?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" sz="2100">
                <a:solidFill>
                  <a:srgbClr val="3F3F3F"/>
                </a:solidFill>
              </a:rPr>
              <a:t>It provides readymade architecture.</a:t>
            </a:r>
            <a:endParaRPr sz="2100">
              <a:solidFill>
                <a:srgbClr val="3F3F3F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" sz="2100">
                <a:solidFill>
                  <a:srgbClr val="3F3F3F"/>
                </a:solidFill>
              </a:rPr>
              <a:t>It represents a set of classes and interfaces.</a:t>
            </a:r>
            <a:endParaRPr sz="2100">
              <a:solidFill>
                <a:srgbClr val="3F3F3F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" sz="2100">
                <a:solidFill>
                  <a:srgbClr val="3F3F3F"/>
                </a:solidFill>
              </a:rPr>
              <a:t>It is optional.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64300"/>
            <a:ext cx="378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Collection Framework</a:t>
            </a:r>
            <a:endParaRPr/>
          </a:p>
        </p:txBody>
      </p:sp>
      <p:pic>
        <p:nvPicPr>
          <p:cNvPr descr="Hierarchy of Java Collection framework"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850" y="191712"/>
            <a:ext cx="5685650" cy="47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Collection Interface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0" y="1152425"/>
            <a:ext cx="8839204" cy="367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Principles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Object Oriented Principles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OOP is a programming paradigm, where entities, which can represent real-world objects, such as cars or animals are represented using attributes(properties) and behaviors(actions or functions).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OO Principles are the fundamental concepts that guide the design and implementation of object-oriented systems.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principles help in creating modular, maintainable and reusable code.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object oriented principles are: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Objects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In java, everything is encapsulated within classes and objects. Any object, that comes from that respective class, are essentially reusable software components.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There are data objects, time objects, audio objects, video objects and so 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Almost any noun can be reasonably represented as a software object in terms of attributes and behaviours.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For example: A car has a brand and a model and it can go from one place to another.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Classes and methods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Classes define the blueprint for creating objects, which are </a:t>
            </a:r>
            <a:r>
              <a:rPr lang="en"/>
              <a:t>instances</a:t>
            </a:r>
            <a:r>
              <a:rPr lang="en"/>
              <a:t> of classes.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In Java, class is a unit to house the set of methods and attributes.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The method contains the program statements that actually performs its tasks.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For example, a bank account may </a:t>
            </a:r>
            <a:r>
              <a:rPr lang="en"/>
              <a:t>contain</a:t>
            </a:r>
            <a:r>
              <a:rPr lang="en"/>
              <a:t> one method to deposit money to an account and another method to withdraw money and a third method to inquire what the account’s current balance is.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 class is instatianted and an object is created. The object,in turn calls the methods.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Classes are reusable components.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410575"/>
            <a:ext cx="8520600" cy="4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3. Encapsulation:</a:t>
            </a:r>
            <a:endParaRPr sz="3500"/>
          </a:p>
          <a:p>
            <a:pPr indent="-300831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500"/>
              <a:t>Classes( and their objects) encapsulate i.e encase their attributes and </a:t>
            </a:r>
            <a:r>
              <a:rPr lang="en" sz="3500">
                <a:solidFill>
                  <a:srgbClr val="3F3F3F"/>
                </a:solidFill>
              </a:rPr>
              <a:t>methods. 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A class’s (amd its objects) attributes and methods are closely related. 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Objects may communicate with one another, but they’re normally not allowed to know how other objects are implemented - implementation details are hidden within the objects themselves. </a:t>
            </a:r>
            <a:endParaRPr sz="3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F3F3F"/>
                </a:solidFill>
              </a:rPr>
              <a:t>4. Inheritance: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A new class objects can be created conveniently by inheritance - the new class(called the subclass) starts with the characteristics of an existing class(called the superclass) possibly customizing them and adding unique characteristics of its own. 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This promotes code reuse and facilitates hierarchical classification of objects.</a:t>
            </a:r>
            <a:endParaRPr sz="3500">
              <a:solidFill>
                <a:srgbClr val="3F3F3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F3F3F"/>
                </a:solidFill>
              </a:rPr>
              <a:t>5. Polymorphism: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Polymorphism is a concept by which we can </a:t>
            </a:r>
            <a:r>
              <a:rPr lang="en" sz="3500">
                <a:solidFill>
                  <a:srgbClr val="3F3F3F"/>
                </a:solidFill>
              </a:rPr>
              <a:t>perform</a:t>
            </a:r>
            <a:r>
              <a:rPr lang="en" sz="3500">
                <a:solidFill>
                  <a:srgbClr val="3F3F3F"/>
                </a:solidFill>
              </a:rPr>
              <a:t> a single </a:t>
            </a:r>
            <a:r>
              <a:rPr lang="en" sz="3500">
                <a:solidFill>
                  <a:srgbClr val="3F3F3F"/>
                </a:solidFill>
              </a:rPr>
              <a:t>action</a:t>
            </a:r>
            <a:r>
              <a:rPr lang="en" sz="3500">
                <a:solidFill>
                  <a:srgbClr val="3F3F3F"/>
                </a:solidFill>
              </a:rPr>
              <a:t> in different ways.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Polymorphism in Java can be performed through method overriding and method overloading.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If a class has multiple methods having same name but different parameters, it is method overloading.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If a subclass has same method as parent, it is called method overriding.</a:t>
            </a:r>
            <a:endParaRPr sz="35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388200"/>
            <a:ext cx="3999900" cy="4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setStudentAtrributes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setStudentAttributes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//Student student = new Student();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.setStudentAtrributes(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 Poudel"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.setStudentAttributes(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 Paudel"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832400" y="388075"/>
            <a:ext cx="3999900" cy="47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animal greets you."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DogPolyMorphismExample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dog barks."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PolymorphismExample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 animalPolymorphismEx1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AnimalPolymorphismEx();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Animal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animalPolymorphismEx1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.greeting();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"The animal greets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 dog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DogPolyMorphismExample();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Dog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.greeting();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"The dog barks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	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and Data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Statements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Objectives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Modifiers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Handling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Collections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object oriented principles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class, sub class, inheritance and member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5421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Java provides access modifiers to control the visibility and accessibility of classes, variables, methods and fields.</a:t>
            </a:r>
            <a:endParaRPr sz="2400">
              <a:solidFill>
                <a:srgbClr val="3F3F3F"/>
              </a:solidFill>
            </a:endParaRPr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Provides security, accessibility to the user depending upon the access modifier used with the element.</a:t>
            </a:r>
            <a:endParaRPr sz="2400">
              <a:solidFill>
                <a:srgbClr val="3F3F3F"/>
              </a:solidFill>
            </a:endParaRPr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Four types of access modifiers are:</a:t>
            </a:r>
            <a:endParaRPr sz="2400">
              <a:solidFill>
                <a:srgbClr val="3F3F3F"/>
              </a:solidFill>
            </a:endParaRPr>
          </a:p>
          <a:p>
            <a:pPr indent="-30099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en" sz="2400">
                <a:solidFill>
                  <a:srgbClr val="3F3F3F"/>
                </a:solidFill>
              </a:rPr>
              <a:t>Default:</a:t>
            </a:r>
            <a:endParaRPr sz="2400">
              <a:solidFill>
                <a:srgbClr val="3F3F3F"/>
              </a:solidFill>
            </a:endParaRPr>
          </a:p>
          <a:p>
            <a:pPr indent="-30098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When no access modifier is specified, then the class, data members or methods have default constructor.</a:t>
            </a:r>
            <a:endParaRPr sz="2400">
              <a:solidFill>
                <a:srgbClr val="3F3F3F"/>
              </a:solidFill>
            </a:endParaRPr>
          </a:p>
          <a:p>
            <a:pPr indent="-30098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It restricts access to the same package</a:t>
            </a:r>
            <a:endParaRPr sz="2400">
              <a:solidFill>
                <a:srgbClr val="3F3F3F"/>
              </a:solidFill>
            </a:endParaRPr>
          </a:p>
          <a:p>
            <a:pPr indent="-30099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en" sz="2400">
                <a:solidFill>
                  <a:srgbClr val="3F3F3F"/>
                </a:solidFill>
              </a:rPr>
              <a:t>Private:</a:t>
            </a:r>
            <a:endParaRPr sz="2400">
              <a:solidFill>
                <a:srgbClr val="3F3F3F"/>
              </a:solidFill>
            </a:endParaRPr>
          </a:p>
          <a:p>
            <a:pPr indent="-30098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It is </a:t>
            </a:r>
            <a:r>
              <a:rPr lang="en" sz="2400">
                <a:solidFill>
                  <a:srgbClr val="3F3F3F"/>
                </a:solidFill>
              </a:rPr>
              <a:t>specified</a:t>
            </a:r>
            <a:r>
              <a:rPr lang="en" sz="2400">
                <a:solidFill>
                  <a:srgbClr val="3F3F3F"/>
                </a:solidFill>
              </a:rPr>
              <a:t> using the </a:t>
            </a:r>
            <a:r>
              <a:rPr lang="en" sz="2400">
                <a:solidFill>
                  <a:srgbClr val="3F3F3F"/>
                </a:solidFill>
              </a:rPr>
              <a:t>keyword</a:t>
            </a:r>
            <a:r>
              <a:rPr lang="en" sz="2400">
                <a:solidFill>
                  <a:srgbClr val="3F3F3F"/>
                </a:solidFill>
              </a:rPr>
              <a:t> “private”.</a:t>
            </a:r>
            <a:endParaRPr sz="2400">
              <a:solidFill>
                <a:srgbClr val="3F3F3F"/>
              </a:solidFill>
            </a:endParaRPr>
          </a:p>
          <a:p>
            <a:pPr indent="-30098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Any other class of the same package will not be able to access these members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801" y="149275"/>
            <a:ext cx="3329150" cy="24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621600" y="2015575"/>
            <a:ext cx="2052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Fig: Default Access Modifier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980" y="2381525"/>
            <a:ext cx="3022470" cy="26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91050" y="1911100"/>
            <a:ext cx="4468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</a:rPr>
              <a:t>3. </a:t>
            </a:r>
            <a:r>
              <a:rPr lang="en" sz="1100">
                <a:solidFill>
                  <a:srgbClr val="3F3F3F"/>
                </a:solidFill>
              </a:rPr>
              <a:t>Public: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" sz="1100">
                <a:solidFill>
                  <a:srgbClr val="3F3F3F"/>
                </a:solidFill>
              </a:rPr>
              <a:t>Specified using “public” keyword.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" sz="1100">
                <a:solidFill>
                  <a:srgbClr val="3F3F3F"/>
                </a:solidFill>
              </a:rPr>
              <a:t>Has the widest scope. Classes, methods or data that are declared public are accessible from everywhere in the program.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" sz="1100">
                <a:solidFill>
                  <a:srgbClr val="3F3F3F"/>
                </a:solidFill>
              </a:rPr>
              <a:t>There is no restriction on the scope of public data members.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</a:rPr>
              <a:t>		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291125"/>
            <a:ext cx="4409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2. Private contd… 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Top level classes or interfaces cannot be declared as private because data members or methods declared using “private” is only accessible within the enclosing class.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300" y="231425"/>
            <a:ext cx="4267826" cy="183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>
            <a:off x="4344725" y="873425"/>
            <a:ext cx="4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25" y="2064651"/>
            <a:ext cx="3538787" cy="27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850" y="3577325"/>
            <a:ext cx="3985000" cy="153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 flipH="1" rot="10800000">
            <a:off x="3859500" y="3725100"/>
            <a:ext cx="13959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 Contd..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Protected: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Specified using the keyword protected.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methods or data members declared as protected are accessible only within the same package or subclasses in </a:t>
            </a:r>
            <a:r>
              <a:rPr lang="en"/>
              <a:t>different</a:t>
            </a:r>
            <a:r>
              <a:rPr lang="en"/>
              <a:t> packages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65"/>
              <a:buChar char="●"/>
            </a:pPr>
            <a:r>
              <a:rPr lang="en" sz="1600">
                <a:solidFill>
                  <a:srgbClr val="3F3F3F"/>
                </a:solidFill>
              </a:rPr>
              <a:t>Exception occurs when a program does not contain any syntax errors but asks the computer to do something that the computer is unable to reliably do.</a:t>
            </a:r>
            <a:r>
              <a:rPr lang="en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2"/>
              <a:buChar char="●"/>
            </a:pPr>
            <a:r>
              <a:rPr lang="en" sz="1602">
                <a:solidFill>
                  <a:srgbClr val="3F3F3F"/>
                </a:solidFill>
              </a:rPr>
              <a:t>The Exception Handling in Java is one of the powerful mechanism to handle the runtime errors so that the normal flow of the application can be maintained.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2"/>
              <a:buChar char="●"/>
            </a:pPr>
            <a:r>
              <a:rPr lang="en" sz="1602">
                <a:solidFill>
                  <a:srgbClr val="3F3F3F"/>
                </a:solidFill>
              </a:rPr>
              <a:t>In Java, an exception is an event that disrupts the normal flow of the program.</a:t>
            </a:r>
            <a:endParaRPr sz="1602">
              <a:solidFill>
                <a:srgbClr val="3F3F3F"/>
              </a:solidFill>
            </a:endParaRPr>
          </a:p>
          <a:p>
            <a:pPr indent="-330327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2"/>
              <a:buChar char="●"/>
            </a:pPr>
            <a:r>
              <a:rPr lang="en" sz="1602">
                <a:solidFill>
                  <a:srgbClr val="3F3F3F"/>
                </a:solidFill>
              </a:rPr>
              <a:t>It is an object which is thrown at runtime.</a:t>
            </a:r>
            <a:endParaRPr sz="1602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7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7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271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7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7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7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7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27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 sz="1602">
              <a:solidFill>
                <a:srgbClr val="3F3F3F"/>
              </a:solidFill>
            </a:endParaRPr>
          </a:p>
          <a:p>
            <a:pPr indent="-330327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2"/>
              <a:buChar char="●"/>
            </a:pPr>
            <a:r>
              <a:rPr lang="en" sz="1602">
                <a:solidFill>
                  <a:srgbClr val="3F3F3F"/>
                </a:solidFill>
              </a:rPr>
              <a:t>The core advantage of exception handling is to maintain the normal flow of the application</a:t>
            </a:r>
            <a:endParaRPr sz="113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775" y="3008975"/>
            <a:ext cx="4832801" cy="1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(contd…)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50" y="1104500"/>
            <a:ext cx="7532472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Contd..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01825"/>
            <a:ext cx="46386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arithmeticException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"catch handles the exception"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 not divide number by 0"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475" y="1518550"/>
            <a:ext cx="4444350" cy="27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/>
          <p:nvPr/>
        </p:nvCxnSpPr>
        <p:spPr>
          <a:xfrm>
            <a:off x="4685675" y="2017325"/>
            <a:ext cx="6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