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4b99d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04b99d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047b9127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047b9127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047b9127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047b9127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047b9127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047b9127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047b912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047b912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04b99db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04b99db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04b99db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04b99db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04b99db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04b99db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04b99db7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04b99db7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04b99db7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04b99db7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047b912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047b912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04b99db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04b99db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47b9127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47b9127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47b912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47b912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47b912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47b912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047b9127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047b9127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04b99db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04b99db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047b9127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047b9127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047b9127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047b912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Programming with Java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8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 keyword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963000"/>
            <a:ext cx="8520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Java, </a:t>
            </a:r>
            <a:r>
              <a:rPr lang="en">
                <a:solidFill>
                  <a:schemeClr val="accent1"/>
                </a:solidFill>
              </a:rPr>
              <a:t>extends</a:t>
            </a:r>
            <a:r>
              <a:rPr lang="en"/>
              <a:t> keyword is used to create a subclass that inherits attributes and methods from another class, known as superclass.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SuperClass 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// some fields and methods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oid superClassMethod(){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System.out. println(“Super class method called.”)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SubClass </a:t>
            </a:r>
            <a:r>
              <a:rPr lang="en" sz="11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SuperClass 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// SubClass inherits all accessible fields and methods from SuperClass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Void subClassMethod(){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System.out. println(“Sub class method called”)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Main(){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public static void main(String 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argos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[]){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SubClass subClassObject = new SubClass();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subClassObject.subClassMethod();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subClassObject.superClassMethod();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399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Class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175"/>
            <a:ext cx="39999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class from which the sub class is derived is called a superclass(also called base class or parent class).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 class can have one and only one direct superclass.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sound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sound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sound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sound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"Inheritance example"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832400" y="1266175"/>
            <a:ext cx="39999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class that is derived from another class is called a sub class(also called a derived class, extended class, or child class)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super() method can act like the parent constructor inside the child class constructor.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"woof"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4832400" y="445025"/>
            <a:ext cx="399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Class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572300" y="264675"/>
            <a:ext cx="81480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Superclass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"Superclass method"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Subclass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Superclass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"Subclass method"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 of number in Superclass: "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Accessing superclass field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.display();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Calling superclass method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686750" y="400600"/>
            <a:ext cx="8083800" cy="4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Accessing superclass constructor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Superclass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"Superclass constructor"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Subclass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Superclass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Calling superclass constructor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"Subclass constructor"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Inheritance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624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Single </a:t>
            </a:r>
            <a:r>
              <a:rPr lang="en">
                <a:solidFill>
                  <a:srgbClr val="3F3F3F"/>
                </a:solidFill>
              </a:rPr>
              <a:t>Inheritance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When there is only one derived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Multilevel</a:t>
            </a:r>
            <a:r>
              <a:rPr lang="en"/>
              <a:t> Inheritance: There is a level of inheritance. Class B is derived from Class A and Class C is derived from Class B.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125" y="1799100"/>
            <a:ext cx="2530625" cy="11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625" y="3008475"/>
            <a:ext cx="1287275" cy="1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Inheritance Contd…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Multiple</a:t>
            </a:r>
            <a:r>
              <a:rPr lang="en"/>
              <a:t> Inheritance: When a derived class is inheriting from more than one parent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does not support multiple inheritance through Classes primarily to avoid the complexities associated with it, such as the diamond problem.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Diamond problem creates ambiguity during method calls. In above example, when class C inherits from class B and A, the compiler does not know whether to inherit from B or A.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25" y="1574550"/>
            <a:ext cx="3934125" cy="18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 Contd..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 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  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\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</a:t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F3F3F"/>
                </a:solidFill>
              </a:rPr>
              <a:t>The problem occurs when class D inherits a method or attribute from class A, but classes B and C also override that method or attribute differently. This creates ambiguity for the compiler, which cannot determine which implementation to use.</a:t>
            </a:r>
            <a:endParaRPr sz="22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</a:rPr>
              <a:t>Programming languages like Java avoid 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</a:rPr>
              <a:t>this 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</a:rPr>
              <a:t>problem by allowing single inheritance 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</a:rPr>
              <a:t>for 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</a:rPr>
              <a:t>classes but permitting multiple inheritance through interfaces. Interfaces in </a:t>
            </a:r>
            <a:r>
              <a:rPr lang="en" sz="2200">
                <a:solidFill>
                  <a:srgbClr val="871094"/>
                </a:solidFill>
                <a:highlight>
                  <a:srgbClr val="FFFFFF"/>
                </a:highlight>
              </a:rPr>
              <a:t>Java 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</a:rPr>
              <a:t>only declare method signatures, not </a:t>
            </a:r>
            <a:r>
              <a:rPr lang="en" sz="2200">
                <a:solidFill>
                  <a:srgbClr val="871094"/>
                </a:solidFill>
                <a:highlight>
                  <a:srgbClr val="FFFFFF"/>
                </a:highlight>
              </a:rPr>
              <a:t>implementations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</a:rPr>
              <a:t>, so there</a:t>
            </a:r>
            <a:r>
              <a:rPr lang="en" sz="2200">
                <a:solidFill>
                  <a:srgbClr val="067D17"/>
                </a:solidFill>
                <a:highlight>
                  <a:srgbClr val="FFFFFF"/>
                </a:highlight>
              </a:rPr>
              <a:t>'s no risk of conflicting behavior.</a:t>
            </a:r>
            <a:endParaRPr sz="2200">
              <a:solidFill>
                <a:srgbClr val="067D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1403450" y="1396000"/>
            <a:ext cx="68157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 this diagram, classes B and C both inherit from class A, and class D inherits from both B and C.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Inheritance: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66325"/>
            <a:ext cx="85206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</a:rPr>
              <a:t>One class is inherited by multiple subclasses. </a:t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3F3F3F"/>
                </a:solidFill>
              </a:rPr>
              <a:t>In the above example, we can see that the three classes Class B, Class C, and Class D are inherited from the single Class A. All the child classes have the same parent class in hierarchical inheritance.</a:t>
            </a:r>
            <a:endParaRPr sz="1500">
              <a:solidFill>
                <a:srgbClr val="3F3F3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25" y="1755451"/>
            <a:ext cx="4222975" cy="19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33416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If a class has multiple methods having same name but different parameters, it is </a:t>
            </a:r>
            <a:r>
              <a:rPr lang="en" sz="3500">
                <a:solidFill>
                  <a:schemeClr val="accent1"/>
                </a:solidFill>
              </a:rPr>
              <a:t>method overloading</a:t>
            </a:r>
            <a:r>
              <a:rPr lang="en" sz="3500">
                <a:solidFill>
                  <a:srgbClr val="3F3F3F"/>
                </a:solidFill>
              </a:rPr>
              <a:t>.</a:t>
            </a:r>
            <a:endParaRPr sz="3500">
              <a:solidFill>
                <a:srgbClr val="3F3F3F"/>
              </a:solidFill>
            </a:endParaRPr>
          </a:p>
          <a:p>
            <a:pPr indent="-33416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Their parameters can differ in number, type or order.</a:t>
            </a:r>
            <a:endParaRPr sz="3500">
              <a:solidFill>
                <a:srgbClr val="3F3F3F"/>
              </a:solidFill>
            </a:endParaRPr>
          </a:p>
          <a:p>
            <a:pPr indent="-33416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Java determines which overloaded method to use based on number and type of parameters passed </a:t>
            </a:r>
            <a:r>
              <a:rPr lang="en" sz="3500">
                <a:solidFill>
                  <a:srgbClr val="3F3F3F"/>
                </a:solidFill>
              </a:rPr>
              <a:t>during</a:t>
            </a:r>
            <a:r>
              <a:rPr lang="en" sz="3500">
                <a:solidFill>
                  <a:srgbClr val="3F3F3F"/>
                </a:solidFill>
              </a:rPr>
              <a:t> the method invocation.</a:t>
            </a:r>
            <a:endParaRPr sz="3500">
              <a:solidFill>
                <a:srgbClr val="3F3F3F"/>
              </a:solidFill>
            </a:endParaRPr>
          </a:p>
          <a:p>
            <a:pPr indent="-33416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Is resolved at compile time.</a:t>
            </a:r>
            <a:endParaRPr sz="3500">
              <a:solidFill>
                <a:srgbClr val="3F3F3F"/>
              </a:solidFill>
            </a:endParaRPr>
          </a:p>
          <a:p>
            <a:pPr indent="-33416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It is a form of static polymorphism.</a:t>
            </a:r>
            <a:endParaRPr sz="3500">
              <a:solidFill>
                <a:srgbClr val="3F3F3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84175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If a subclass has same method as parent, it is called method overriding.</a:t>
            </a:r>
            <a:endParaRPr sz="3500">
              <a:solidFill>
                <a:srgbClr val="3F3F3F"/>
              </a:solidFill>
            </a:endParaRPr>
          </a:p>
          <a:p>
            <a:pPr indent="-384175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The method signature of the subclass must match the method signature of the super class.</a:t>
            </a:r>
            <a:endParaRPr sz="3500">
              <a:solidFill>
                <a:srgbClr val="3F3F3F"/>
              </a:solidFill>
            </a:endParaRPr>
          </a:p>
          <a:p>
            <a:pPr indent="-384175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Uses </a:t>
            </a:r>
            <a:r>
              <a:rPr lang="en" sz="3500">
                <a:solidFill>
                  <a:schemeClr val="accent1"/>
                </a:solidFill>
              </a:rPr>
              <a:t>@override</a:t>
            </a:r>
            <a:r>
              <a:rPr lang="en" sz="3500">
                <a:solidFill>
                  <a:srgbClr val="3F3F3F"/>
                </a:solidFill>
              </a:rPr>
              <a:t> keyword.</a:t>
            </a:r>
            <a:endParaRPr sz="3500">
              <a:solidFill>
                <a:srgbClr val="3F3F3F"/>
              </a:solidFill>
            </a:endParaRPr>
          </a:p>
          <a:p>
            <a:pPr indent="-384175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It is a form of runtime polymorphism. </a:t>
            </a:r>
            <a:endParaRPr sz="3500">
              <a:solidFill>
                <a:srgbClr val="3F3F3F"/>
              </a:solidFill>
            </a:endParaRPr>
          </a:p>
          <a:p>
            <a:pPr indent="-384175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Which method is called is determined dynamically based on the object’s type.</a:t>
            </a:r>
            <a:endParaRPr sz="35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Modifiers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Exception Handling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 Collections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of object oriented principles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388200"/>
            <a:ext cx="3999900" cy="4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setStudentAtrributes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setStudentAttributes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//Student student = new Student();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Student();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.setStudentAtrributes(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 Poudel"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.setStudentAttributes(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 Paudel"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2" type="body"/>
          </p:nvPr>
        </p:nvSpPr>
        <p:spPr>
          <a:xfrm>
            <a:off x="4832400" y="388075"/>
            <a:ext cx="3999900" cy="47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animal greets you."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dog barks."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Animal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.greeting();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"The animal greets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dog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Dog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.greeting();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"The dog barks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Objectives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class, sub class, inheritance and member access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and super keyword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inheritance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Overriding/Overloading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classes and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Abstraction is also an object oriented approach where we hide the implementation details of a code and expose only the </a:t>
            </a:r>
            <a:r>
              <a:rPr lang="en">
                <a:solidFill>
                  <a:srgbClr val="434343"/>
                </a:solidFill>
              </a:rPr>
              <a:t>necessary</a:t>
            </a:r>
            <a:r>
              <a:rPr lang="en">
                <a:solidFill>
                  <a:srgbClr val="434343"/>
                </a:solidFill>
              </a:rPr>
              <a:t> information to user.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75000"/>
              <a:buChar char="-"/>
            </a:pPr>
            <a:r>
              <a:rPr lang="en">
                <a:solidFill>
                  <a:srgbClr val="434343"/>
                </a:solidFill>
              </a:rPr>
              <a:t>Java Abstract class is used to provide common method implementation to all the subclasses or to provide default implementation.(NW Call, DB Connection)</a:t>
            </a:r>
            <a:endParaRPr sz="2400"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Abstraction can be achieved with either abstract classes or interfaces.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The abstract keyword is a non-access modifier, used for classes and methods. 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Abstract class : It is a restricted class that cannot be used to create objects. To access it, it must be inherited from another class.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Abstract method: It can only be used in abstract class, and it does not have a body. The body is provided by the subclass(inherited from).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57675" y="193150"/>
            <a:ext cx="40062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//abstract method for attending class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attendClass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//getter for name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//setter for name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125" y="193150"/>
            <a:ext cx="40386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800" y="1229050"/>
            <a:ext cx="4989924" cy="12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077600" y="2417950"/>
            <a:ext cx="48288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UndergraduateStudent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UndergraduateStudent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5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attendClass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.println(getName() + 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"is attending class"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672450" y="565150"/>
            <a:ext cx="54009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UndergraduateStudent undergraduateStudent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UndergraduateStudent(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undergraduateStudent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.attendClass();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79600" y="2203325"/>
            <a:ext cx="80550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 this example, Student class is declared as abstract with common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attribute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“name”. It also has an abstract method “attendClass()” which is implemented by subclass Undergraduate.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-"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Why  abstract class?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Simplify complex system by focusing only on the essential aspects.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Allows encapsulation of implementation details.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Enhances dependability by reducing the dependency between different parts of the system.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836100" y="597225"/>
            <a:ext cx="40836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0D0E"/>
                </a:solidFill>
              </a:rPr>
              <a:t>public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abstract</a:t>
            </a:r>
            <a:r>
              <a:rPr lang="en" sz="1100">
                <a:solidFill>
                  <a:srgbClr val="0C0D0E"/>
                </a:solidFill>
              </a:rPr>
              <a:t> MyAbstractProcess { 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0D0E"/>
                </a:solidFill>
              </a:rPr>
              <a:t>public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void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stepBefore()</a:t>
            </a:r>
            <a:r>
              <a:rPr lang="en" sz="1100">
                <a:solidFill>
                  <a:srgbClr val="0C0D0E"/>
                </a:solidFill>
              </a:rPr>
              <a:t> {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// Implementation directly in abstract superclass</a:t>
            </a:r>
            <a:r>
              <a:rPr lang="en" sz="1100">
                <a:solidFill>
                  <a:srgbClr val="0C0D0E"/>
                </a:solidFill>
              </a:rPr>
              <a:t> 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0D0E"/>
                </a:solidFill>
              </a:rPr>
              <a:t>} 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0D0E"/>
                </a:solidFill>
              </a:rPr>
              <a:t>public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abstract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void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action()</a:t>
            </a:r>
            <a:r>
              <a:rPr lang="en" sz="1100">
                <a:solidFill>
                  <a:srgbClr val="0C0D0E"/>
                </a:solidFill>
              </a:rPr>
              <a:t>; </a:t>
            </a:r>
            <a:r>
              <a:rPr lang="en" sz="1000">
                <a:solidFill>
                  <a:srgbClr val="0C0D0E"/>
                </a:solidFill>
              </a:rPr>
              <a:t>// Implemented by subclasses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public</a:t>
            </a:r>
            <a:r>
              <a:rPr lang="en" sz="1100">
                <a:solidFill>
                  <a:srgbClr val="0C0D0E"/>
                </a:solidFill>
              </a:rPr>
              <a:t> 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0D0E"/>
                </a:solidFill>
              </a:rPr>
              <a:t>void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stepAfter()</a:t>
            </a:r>
            <a:r>
              <a:rPr lang="en" sz="1100">
                <a:solidFill>
                  <a:srgbClr val="0C0D0E"/>
                </a:solidFill>
              </a:rPr>
              <a:t> {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// Implementation directly in abstract superclass</a:t>
            </a:r>
            <a:r>
              <a:rPr lang="en" sz="1100">
                <a:solidFill>
                  <a:srgbClr val="0C0D0E"/>
                </a:solidFill>
              </a:rPr>
              <a:t> 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0D0E"/>
                </a:solidFill>
              </a:rPr>
              <a:t>} </a:t>
            </a:r>
            <a:endParaRPr sz="1100">
              <a:solidFill>
                <a:srgbClr val="0C0D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0D0E"/>
                </a:solidFill>
              </a:rPr>
              <a:t>}</a:t>
            </a:r>
            <a:endParaRPr sz="1100">
              <a:solidFill>
                <a:srgbClr val="0C0D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A new class objects can be created conveniently by inheritance - the new class(called the subclass) starts with the characteristics of an existing class(called the superclass) by using </a:t>
            </a:r>
            <a:r>
              <a:rPr lang="en" sz="1650">
                <a:solidFill>
                  <a:schemeClr val="accent1"/>
                </a:solidFill>
              </a:rPr>
              <a:t>extend</a:t>
            </a:r>
            <a:r>
              <a:rPr lang="en" sz="1650">
                <a:solidFill>
                  <a:srgbClr val="3F3F3F"/>
                </a:solidFill>
              </a:rPr>
              <a:t> keyword.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The subclass can also be customized, so that we can </a:t>
            </a:r>
            <a:r>
              <a:rPr lang="en" sz="1650">
                <a:solidFill>
                  <a:srgbClr val="3F3F3F"/>
                </a:solidFill>
              </a:rPr>
              <a:t>add unique characteristics of its own. 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This promotes code reuse.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Inheritance enables polymorphism behavior through method overriding.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Inheritance allows abstraction. We can create abstract classes that define the common attributes and behaviors. These can be shared by multiple subclases.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Provides hierarchical structure, where subclasses are organized under the superclass.</a:t>
            </a:r>
            <a:endParaRPr sz="165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keyword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s</a:t>
            </a:r>
            <a:r>
              <a:rPr lang="en">
                <a:solidFill>
                  <a:schemeClr val="accent1"/>
                </a:solidFill>
              </a:rPr>
              <a:t>uper</a:t>
            </a:r>
            <a:r>
              <a:rPr lang="en"/>
              <a:t> keyword is used to refer to the immediate parent class of a subclass.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uper keyword is a reference to the superclass in 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provides </a:t>
            </a:r>
            <a:r>
              <a:rPr lang="en"/>
              <a:t>mechanisms</a:t>
            </a:r>
            <a:r>
              <a:rPr lang="en"/>
              <a:t> for accessing superclass members, constructors and overriden methods within a subclass.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Accessing superclass member: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