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T Sans Narrow"/>
      <p:regular r:id="rId23"/>
      <p:bold r:id="rId24"/>
    </p:embeddedFont>
    <p:embeddedFont>
      <p:font typeface="Source Code Pro"/>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TSansNarrow-bold.fntdata"/><Relationship Id="rId23" Type="http://schemas.openxmlformats.org/officeDocument/2006/relationships/font" Target="fonts/PTSansNarrow-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bold.fntdata"/><Relationship Id="rId25" Type="http://schemas.openxmlformats.org/officeDocument/2006/relationships/font" Target="fonts/SourceCodePro-regular.fntdata"/><Relationship Id="rId28" Type="http://schemas.openxmlformats.org/officeDocument/2006/relationships/font" Target="fonts/SourceCodePro-boldItalic.fntdata"/><Relationship Id="rId27" Type="http://schemas.openxmlformats.org/officeDocument/2006/relationships/font" Target="fonts/SourceCodePr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07af1c85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707af1c85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07af1c85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707af1c85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707af1c85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707af1c85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707af1c8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707af1c8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707af1c85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707af1c85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707af1c85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707af1c85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707af1c85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707af1c85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707af1c85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707af1c85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9fddeb82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9fddeb82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9fddeb82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9fddeb82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9fddeb82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9fddeb82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a01f826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a01f826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07af1c85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07af1c85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707f91a5e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707f91a5e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07af1c85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707af1c85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707af1c85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707af1c85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Building Components using Swing and JavaFX</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Prativa Nyaupane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AWT Hierarchy Contd…</a:t>
            </a:r>
            <a:endParaRPr/>
          </a:p>
          <a:p>
            <a:pPr indent="0" lvl="0" marL="0" rtl="0" algn="l">
              <a:spcBef>
                <a:spcPts val="0"/>
              </a:spcBef>
              <a:spcAft>
                <a:spcPts val="0"/>
              </a:spcAft>
              <a:buNone/>
            </a:pPr>
            <a:r>
              <a:t/>
            </a:r>
            <a:endParaRPr/>
          </a:p>
        </p:txBody>
      </p:sp>
      <p:sp>
        <p:nvSpPr>
          <p:cNvPr id="124" name="Google Shape;124;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rPr>
              <a:t>Panel:</a:t>
            </a:r>
            <a:r>
              <a:rPr lang="en"/>
              <a:t> The superclass of applet, Panel, represents a window space on which the application’s output is displayed. Panel does not contain title bar, menu bar or border. It is a generic container for holding components.</a:t>
            </a:r>
            <a:endParaRPr/>
          </a:p>
          <a:p>
            <a:pPr indent="0" lvl="0" marL="0" rtl="0" algn="l">
              <a:spcBef>
                <a:spcPts val="1200"/>
              </a:spcBef>
              <a:spcAft>
                <a:spcPts val="1200"/>
              </a:spcAft>
              <a:buNone/>
            </a:pPr>
            <a:r>
              <a:rPr lang="en">
                <a:solidFill>
                  <a:schemeClr val="accent1"/>
                </a:solidFill>
              </a:rPr>
              <a:t>Frame:</a:t>
            </a:r>
            <a:r>
              <a:rPr lang="en"/>
              <a:t> A frame has title, border and menu bars. It can contain several components like buttons, text fields, scrollbars.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Applet</a:t>
            </a:r>
            <a:endParaRPr/>
          </a:p>
        </p:txBody>
      </p:sp>
      <p:sp>
        <p:nvSpPr>
          <p:cNvPr id="130" name="Google Shape;130;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In Java, an applet is a small Java program that runs within a web browser, typically to provide interactive features to web application.</a:t>
            </a:r>
            <a:endParaRPr/>
          </a:p>
          <a:p>
            <a:pPr indent="-342900" lvl="0" marL="457200" rtl="0" algn="l">
              <a:spcBef>
                <a:spcPts val="0"/>
              </a:spcBef>
              <a:spcAft>
                <a:spcPts val="0"/>
              </a:spcAft>
              <a:buSzPts val="1800"/>
              <a:buChar char="-"/>
            </a:pPr>
            <a:r>
              <a:rPr lang="en"/>
              <a:t>Applets are embedded in webpages.</a:t>
            </a:r>
            <a:endParaRPr/>
          </a:p>
          <a:p>
            <a:pPr indent="-342900" lvl="0" marL="457200" rtl="0" algn="l">
              <a:spcBef>
                <a:spcPts val="0"/>
              </a:spcBef>
              <a:spcAft>
                <a:spcPts val="0"/>
              </a:spcAft>
              <a:buSzPts val="1800"/>
              <a:buChar char="-"/>
            </a:pPr>
            <a:r>
              <a:rPr lang="en"/>
              <a:t>Applets use AWT or Swing libraries to create GUIs, allowing developers to create interactive components.</a:t>
            </a:r>
            <a:endParaRPr/>
          </a:p>
          <a:p>
            <a:pPr indent="-342900" lvl="0" marL="457200" rtl="0" algn="l">
              <a:spcBef>
                <a:spcPts val="0"/>
              </a:spcBef>
              <a:spcAft>
                <a:spcPts val="0"/>
              </a:spcAft>
              <a:buSzPts val="1800"/>
              <a:buChar char="-"/>
            </a:pPr>
            <a:r>
              <a:rPr lang="en"/>
              <a:t>Overtime</a:t>
            </a:r>
            <a:r>
              <a:rPr lang="en"/>
              <a:t>, due to security vulnerabilities and the evolution of web technologies, Java applets are less common. As of Java 9, the browser plugin that supported Java applets was deprecated, and as of Java 11, it was removed.</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nvSpPr>
        <p:spPr>
          <a:xfrm>
            <a:off x="443525" y="300450"/>
            <a:ext cx="4249200" cy="445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rgbClr val="0033B3"/>
                </a:solidFill>
                <a:highlight>
                  <a:srgbClr val="FFFFFF"/>
                </a:highlight>
                <a:latin typeface="Courier New"/>
                <a:ea typeface="Courier New"/>
                <a:cs typeface="Courier New"/>
                <a:sym typeface="Courier New"/>
              </a:rPr>
              <a:t>import </a:t>
            </a:r>
            <a:r>
              <a:rPr lang="en" sz="1050">
                <a:highlight>
                  <a:srgbClr val="FFFFFF"/>
                </a:highlight>
                <a:latin typeface="Courier New"/>
                <a:ea typeface="Courier New"/>
                <a:cs typeface="Courier New"/>
                <a:sym typeface="Courier New"/>
              </a:rPr>
              <a:t>java.applet.Applet</a:t>
            </a: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033B3"/>
                </a:solidFill>
                <a:highlight>
                  <a:srgbClr val="FFFFFF"/>
                </a:highlight>
                <a:latin typeface="Courier New"/>
                <a:ea typeface="Courier New"/>
                <a:cs typeface="Courier New"/>
                <a:sym typeface="Courier New"/>
              </a:rPr>
              <a:t>import </a:t>
            </a:r>
            <a:r>
              <a:rPr lang="en" sz="1050">
                <a:highlight>
                  <a:srgbClr val="FFFFFF"/>
                </a:highlight>
                <a:latin typeface="Courier New"/>
                <a:ea typeface="Courier New"/>
                <a:cs typeface="Courier New"/>
                <a:sym typeface="Courier New"/>
              </a:rPr>
              <a:t>java.awt.</a:t>
            </a: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033B3"/>
                </a:solidFill>
                <a:highlight>
                  <a:srgbClr val="FFFFFF"/>
                </a:highlight>
                <a:latin typeface="Courier New"/>
                <a:ea typeface="Courier New"/>
                <a:cs typeface="Courier New"/>
                <a:sym typeface="Courier New"/>
              </a:rPr>
              <a:t>public class </a:t>
            </a:r>
            <a:r>
              <a:rPr lang="en" sz="1050">
                <a:highlight>
                  <a:srgbClr val="FFFFFF"/>
                </a:highlight>
                <a:latin typeface="Courier New"/>
                <a:ea typeface="Courier New"/>
                <a:cs typeface="Courier New"/>
                <a:sym typeface="Courier New"/>
              </a:rPr>
              <a:t>FirstAppletClass </a:t>
            </a:r>
            <a:r>
              <a:rPr lang="en" sz="1050">
                <a:solidFill>
                  <a:srgbClr val="0033B3"/>
                </a:solidFill>
                <a:highlight>
                  <a:srgbClr val="FFFFFF"/>
                </a:highlight>
                <a:latin typeface="Courier New"/>
                <a:ea typeface="Courier New"/>
                <a:cs typeface="Courier New"/>
                <a:sym typeface="Courier New"/>
              </a:rPr>
              <a:t>extends </a:t>
            </a:r>
            <a:r>
              <a:rPr lang="en" sz="1050">
                <a:highlight>
                  <a:srgbClr val="FFFFFF"/>
                </a:highlight>
                <a:latin typeface="Courier New"/>
                <a:ea typeface="Courier New"/>
                <a:cs typeface="Courier New"/>
                <a:sym typeface="Courier New"/>
              </a:rPr>
              <a:t>Applet </a:t>
            </a: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t>
            </a:r>
            <a:r>
              <a:rPr lang="en" sz="1050">
                <a:solidFill>
                  <a:srgbClr val="9E880D"/>
                </a:solidFill>
                <a:highlight>
                  <a:srgbClr val="FFFFFF"/>
                </a:highlight>
                <a:latin typeface="Courier New"/>
                <a:ea typeface="Courier New"/>
                <a:cs typeface="Courier New"/>
                <a:sym typeface="Courier New"/>
              </a:rPr>
              <a:t>@Override</a:t>
            </a:r>
            <a:endParaRPr sz="1050">
              <a:solidFill>
                <a:srgbClr val="9E880D"/>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9E880D"/>
                </a:solidFill>
                <a:highlight>
                  <a:srgbClr val="FFFFFF"/>
                </a:highlight>
                <a:latin typeface="Courier New"/>
                <a:ea typeface="Courier New"/>
                <a:cs typeface="Courier New"/>
                <a:sym typeface="Courier New"/>
              </a:rPr>
              <a:t>   </a:t>
            </a:r>
            <a:r>
              <a:rPr lang="en" sz="1050">
                <a:solidFill>
                  <a:srgbClr val="0033B3"/>
                </a:solidFill>
                <a:highlight>
                  <a:srgbClr val="FFFFFF"/>
                </a:highlight>
                <a:latin typeface="Courier New"/>
                <a:ea typeface="Courier New"/>
                <a:cs typeface="Courier New"/>
                <a:sym typeface="Courier New"/>
              </a:rPr>
              <a:t>public void </a:t>
            </a:r>
            <a:r>
              <a:rPr lang="en" sz="1050">
                <a:solidFill>
                  <a:srgbClr val="00627A"/>
                </a:solidFill>
                <a:highlight>
                  <a:srgbClr val="FFFFFF"/>
                </a:highlight>
                <a:latin typeface="Courier New"/>
                <a:ea typeface="Courier New"/>
                <a:cs typeface="Courier New"/>
                <a:sym typeface="Courier New"/>
              </a:rPr>
              <a:t>paint</a:t>
            </a:r>
            <a:r>
              <a:rPr lang="en" sz="1050">
                <a:solidFill>
                  <a:srgbClr val="080808"/>
                </a:solidFill>
                <a:highlight>
                  <a:srgbClr val="FFFFFF"/>
                </a:highlight>
                <a:latin typeface="Courier New"/>
                <a:ea typeface="Courier New"/>
                <a:cs typeface="Courier New"/>
                <a:sym typeface="Courier New"/>
              </a:rPr>
              <a:t>(</a:t>
            </a:r>
            <a:r>
              <a:rPr lang="en" sz="1050">
                <a:highlight>
                  <a:srgbClr val="FFFFFF"/>
                </a:highlight>
                <a:latin typeface="Courier New"/>
                <a:ea typeface="Courier New"/>
                <a:cs typeface="Courier New"/>
                <a:sym typeface="Courier New"/>
              </a:rPr>
              <a:t>Graphics g</a:t>
            </a: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g</a:t>
            </a:r>
            <a:r>
              <a:rPr lang="en" sz="1050">
                <a:solidFill>
                  <a:srgbClr val="080808"/>
                </a:solidFill>
                <a:highlight>
                  <a:srgbClr val="FFFFFF"/>
                </a:highlight>
                <a:latin typeface="Courier New"/>
                <a:ea typeface="Courier New"/>
                <a:cs typeface="Courier New"/>
                <a:sym typeface="Courier New"/>
              </a:rPr>
              <a:t>.drawString(</a:t>
            </a:r>
            <a:r>
              <a:rPr lang="en" sz="1050">
                <a:solidFill>
                  <a:srgbClr val="067D17"/>
                </a:solidFill>
                <a:highlight>
                  <a:srgbClr val="FFFFFF"/>
                </a:highlight>
                <a:latin typeface="Courier New"/>
                <a:ea typeface="Courier New"/>
                <a:cs typeface="Courier New"/>
                <a:sym typeface="Courier New"/>
              </a:rPr>
              <a:t>"Hello World"</a:t>
            </a:r>
            <a:r>
              <a:rPr lang="en" sz="1050">
                <a:solidFill>
                  <a:srgbClr val="080808"/>
                </a:solidFill>
                <a:highlight>
                  <a:srgbClr val="FFFFFF"/>
                </a:highlight>
                <a:latin typeface="Courier New"/>
                <a:ea typeface="Courier New"/>
                <a:cs typeface="Courier New"/>
                <a:sym typeface="Courier New"/>
              </a:rPr>
              <a:t>, </a:t>
            </a:r>
            <a:r>
              <a:rPr lang="en" sz="1050">
                <a:solidFill>
                  <a:srgbClr val="1750EB"/>
                </a:solidFill>
                <a:highlight>
                  <a:srgbClr val="FFFFFF"/>
                </a:highlight>
                <a:latin typeface="Courier New"/>
                <a:ea typeface="Courier New"/>
                <a:cs typeface="Courier New"/>
                <a:sym typeface="Courier New"/>
              </a:rPr>
              <a:t>20</a:t>
            </a:r>
            <a:r>
              <a:rPr lang="en" sz="1050">
                <a:solidFill>
                  <a:srgbClr val="080808"/>
                </a:solidFill>
                <a:highlight>
                  <a:srgbClr val="FFFFFF"/>
                </a:highlight>
                <a:latin typeface="Courier New"/>
                <a:ea typeface="Courier New"/>
                <a:cs typeface="Courier New"/>
                <a:sym typeface="Courier New"/>
              </a:rPr>
              <a:t>, </a:t>
            </a:r>
            <a:r>
              <a:rPr lang="en" sz="1050">
                <a:solidFill>
                  <a:srgbClr val="1750EB"/>
                </a:solidFill>
                <a:highlight>
                  <a:srgbClr val="FFFFFF"/>
                </a:highlight>
                <a:latin typeface="Courier New"/>
                <a:ea typeface="Courier New"/>
                <a:cs typeface="Courier New"/>
                <a:sym typeface="Courier New"/>
              </a:rPr>
              <a:t>20</a:t>
            </a: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a:p>
            <a:pPr indent="0" lvl="0" marL="0" rtl="0" algn="l">
              <a:spcBef>
                <a:spcPts val="0"/>
              </a:spcBef>
              <a:spcAft>
                <a:spcPts val="0"/>
              </a:spcAft>
              <a:buNone/>
            </a:pPr>
            <a:r>
              <a:rPr lang="en" sz="1800">
                <a:solidFill>
                  <a:schemeClr val="dk2"/>
                </a:solidFill>
                <a:latin typeface="Open Sans"/>
                <a:ea typeface="Open Sans"/>
                <a:cs typeface="Open Sans"/>
                <a:sym typeface="Open Sans"/>
              </a:rPr>
              <a:t>To run java applets, we use the following command line:</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javac FirstAppletClass.java </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appletviewer FirstAppletClass.java</a:t>
            </a:r>
            <a:endParaRPr sz="1800">
              <a:solidFill>
                <a:schemeClr val="dk2"/>
              </a:solidFill>
              <a:latin typeface="Open Sans"/>
              <a:ea typeface="Open Sans"/>
              <a:cs typeface="Open Sans"/>
              <a:sym typeface="Open Sans"/>
            </a:endParaRPr>
          </a:p>
        </p:txBody>
      </p:sp>
      <p:sp>
        <p:nvSpPr>
          <p:cNvPr id="136" name="Google Shape;136;p24"/>
          <p:cNvSpPr txBox="1"/>
          <p:nvPr/>
        </p:nvSpPr>
        <p:spPr>
          <a:xfrm>
            <a:off x="5794475" y="400600"/>
            <a:ext cx="22464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Open Sans"/>
                <a:ea typeface="Open Sans"/>
                <a:cs typeface="Open Sans"/>
                <a:sym typeface="Open Sans"/>
              </a:rPr>
              <a:t>Output:</a:t>
            </a:r>
            <a:endParaRPr sz="1800">
              <a:solidFill>
                <a:schemeClr val="accent1"/>
              </a:solidFill>
              <a:latin typeface="Open Sans"/>
              <a:ea typeface="Open Sans"/>
              <a:cs typeface="Open Sans"/>
              <a:sym typeface="Open Sans"/>
            </a:endParaRPr>
          </a:p>
        </p:txBody>
      </p:sp>
      <p:pic>
        <p:nvPicPr>
          <p:cNvPr id="137" name="Google Shape;137;p24"/>
          <p:cNvPicPr preferRelativeResize="0"/>
          <p:nvPr/>
        </p:nvPicPr>
        <p:blipFill>
          <a:blip r:embed="rId3">
            <a:alphaModFix/>
          </a:blip>
          <a:stretch>
            <a:fillRect/>
          </a:stretch>
        </p:blipFill>
        <p:spPr>
          <a:xfrm>
            <a:off x="4845125" y="1060900"/>
            <a:ext cx="3095625" cy="2019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Swing</a:t>
            </a:r>
            <a:endParaRPr/>
          </a:p>
        </p:txBody>
      </p:sp>
      <p:sp>
        <p:nvSpPr>
          <p:cNvPr id="143" name="Google Shape;143;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Swing is a more advanced GUI framework built on top of AWT, introduced with the release of Java 2(JDK 1.2) in 1998.</a:t>
            </a:r>
            <a:endParaRPr/>
          </a:p>
          <a:p>
            <a:pPr indent="-334327" lvl="0" marL="457200" rtl="0" algn="l">
              <a:spcBef>
                <a:spcPts val="0"/>
              </a:spcBef>
              <a:spcAft>
                <a:spcPts val="0"/>
              </a:spcAft>
              <a:buSzPct val="100000"/>
              <a:buChar char="-"/>
            </a:pPr>
            <a:r>
              <a:rPr lang="en"/>
              <a:t>It is often referred to as the “Swing toolkit” or “Swing library.”</a:t>
            </a:r>
            <a:endParaRPr/>
          </a:p>
          <a:p>
            <a:pPr indent="-334327" lvl="0" marL="457200" rtl="0" algn="l">
              <a:spcBef>
                <a:spcPts val="0"/>
              </a:spcBef>
              <a:spcAft>
                <a:spcPts val="0"/>
              </a:spcAft>
              <a:buSzPct val="100000"/>
              <a:buChar char="-"/>
            </a:pPr>
            <a:r>
              <a:rPr lang="en"/>
              <a:t>Swing components are written entirely in Java and do not rely on the native windowing system. This allows Swing to have a consistent look and feel across different operating systems.</a:t>
            </a:r>
            <a:endParaRPr/>
          </a:p>
          <a:p>
            <a:pPr indent="-334327" lvl="0" marL="457200" rtl="0" algn="l">
              <a:spcBef>
                <a:spcPts val="0"/>
              </a:spcBef>
              <a:spcAft>
                <a:spcPts val="0"/>
              </a:spcAft>
              <a:buSzPct val="100000"/>
              <a:buChar char="-"/>
            </a:pPr>
            <a:r>
              <a:rPr lang="en"/>
              <a:t>Swing components are lightweight components, meaning they are not bound to the native windowing system and do not utilize its resources directly. Instead, they are rendered using Java code and can be customized extensively.</a:t>
            </a:r>
            <a:endParaRPr/>
          </a:p>
          <a:p>
            <a:pPr indent="-334327" lvl="0" marL="457200" rtl="0" algn="l">
              <a:spcBef>
                <a:spcPts val="0"/>
              </a:spcBef>
              <a:spcAft>
                <a:spcPts val="0"/>
              </a:spcAft>
              <a:buSzPct val="100000"/>
              <a:buChar char="-"/>
            </a:pPr>
            <a:r>
              <a:rPr lang="en"/>
              <a:t>Swing provides a rich set of GUI components, including advanced controls like tables, trees, tabbed panes and more.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AWT/SWING</a:t>
            </a:r>
            <a:endParaRPr/>
          </a:p>
        </p:txBody>
      </p:sp>
      <p:sp>
        <p:nvSpPr>
          <p:cNvPr id="149" name="Google Shape;149;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summary, AWT is the foundation of Java’s GUI capabilities and provides a basic set of GUI components that utilize the native windowing system.</a:t>
            </a:r>
            <a:endParaRPr/>
          </a:p>
          <a:p>
            <a:pPr indent="-342900" lvl="0" marL="457200" rtl="0" algn="l">
              <a:spcBef>
                <a:spcPts val="0"/>
              </a:spcBef>
              <a:spcAft>
                <a:spcPts val="0"/>
              </a:spcAft>
              <a:buSzPts val="1800"/>
              <a:buChar char="-"/>
            </a:pPr>
            <a:r>
              <a:rPr lang="en"/>
              <a:t>Swing, on the other hand, is a more advanced and flexible GUI framework built on top of AWT, offering lightweight components with consistent appearance and behavior across different platforms.</a:t>
            </a:r>
            <a:endParaRPr/>
          </a:p>
          <a:p>
            <a:pPr indent="-342900" lvl="0" marL="457200" rtl="0" algn="l">
              <a:spcBef>
                <a:spcPts val="0"/>
              </a:spcBef>
              <a:spcAft>
                <a:spcPts val="0"/>
              </a:spcAft>
              <a:buSzPts val="1800"/>
              <a:buChar char="-"/>
            </a:pPr>
            <a:r>
              <a:rPr lang="en"/>
              <a:t>Swing components are written in Java and offer greater customization options compared to AWT.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7"/>
          <p:cNvPicPr preferRelativeResize="0"/>
          <p:nvPr/>
        </p:nvPicPr>
        <p:blipFill rotWithShape="1">
          <a:blip r:embed="rId3">
            <a:alphaModFix/>
          </a:blip>
          <a:srcRect b="0" l="0" r="0" t="0"/>
          <a:stretch/>
        </p:blipFill>
        <p:spPr>
          <a:xfrm>
            <a:off x="0" y="107301"/>
            <a:ext cx="10723649" cy="4809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Layout Management		</a:t>
            </a:r>
            <a:endParaRPr/>
          </a:p>
        </p:txBody>
      </p:sp>
      <p:sp>
        <p:nvSpPr>
          <p:cNvPr id="160" name="Google Shape;160;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Layout managers control the arrangement and sizing of components within a container.</a:t>
            </a:r>
            <a:endParaRPr/>
          </a:p>
          <a:p>
            <a:pPr indent="-342900" lvl="0" marL="457200" rtl="0" algn="l">
              <a:spcBef>
                <a:spcPts val="0"/>
              </a:spcBef>
              <a:spcAft>
                <a:spcPts val="0"/>
              </a:spcAft>
              <a:buSzPts val="1800"/>
              <a:buChar char="-"/>
            </a:pPr>
            <a:r>
              <a:rPr lang="en"/>
              <a:t>Different layout managers provide different strategies for organizing components.</a:t>
            </a:r>
            <a:endParaRPr/>
          </a:p>
          <a:p>
            <a:pPr indent="-317500" lvl="1" marL="914400" rtl="0" algn="l">
              <a:spcBef>
                <a:spcPts val="0"/>
              </a:spcBef>
              <a:spcAft>
                <a:spcPts val="0"/>
              </a:spcAft>
              <a:buSzPts val="1400"/>
              <a:buChar char="-"/>
            </a:pPr>
            <a:r>
              <a:rPr lang="en"/>
              <a:t>FlowLayout: Arranges components in a left-to-right flow.</a:t>
            </a:r>
            <a:endParaRPr/>
          </a:p>
          <a:p>
            <a:pPr indent="-317500" lvl="1" marL="914400" rtl="0" algn="l">
              <a:spcBef>
                <a:spcPts val="0"/>
              </a:spcBef>
              <a:spcAft>
                <a:spcPts val="0"/>
              </a:spcAft>
              <a:buSzPts val="1400"/>
              <a:buChar char="-"/>
            </a:pPr>
            <a:r>
              <a:rPr lang="en"/>
              <a:t>BorderLayout: Divides the container into five regions(North, South, East, West, Center)</a:t>
            </a:r>
            <a:endParaRPr/>
          </a:p>
          <a:p>
            <a:pPr indent="-317500" lvl="1" marL="914400" rtl="0" algn="l">
              <a:spcBef>
                <a:spcPts val="0"/>
              </a:spcBef>
              <a:spcAft>
                <a:spcPts val="0"/>
              </a:spcAft>
              <a:buSzPts val="1400"/>
              <a:buChar char="-"/>
            </a:pPr>
            <a:r>
              <a:rPr lang="en"/>
              <a:t>GridLayout: Arranges components in a grid of rows and columns.</a:t>
            </a:r>
            <a:endParaRPr/>
          </a:p>
          <a:p>
            <a:pPr indent="-317500" lvl="1" marL="914400" rtl="0" algn="l">
              <a:spcBef>
                <a:spcPts val="0"/>
              </a:spcBef>
              <a:spcAft>
                <a:spcPts val="0"/>
              </a:spcAft>
              <a:buSzPts val="1400"/>
              <a:buChar char="-"/>
            </a:pPr>
            <a:r>
              <a:rPr lang="en"/>
              <a:t>BoxLayout: Arranges components in in a single row or colum.</a:t>
            </a:r>
            <a:endParaRPr/>
          </a:p>
          <a:p>
            <a:pPr indent="-317500" lvl="1" marL="914400" rtl="0" algn="l">
              <a:spcBef>
                <a:spcPts val="0"/>
              </a:spcBef>
              <a:spcAft>
                <a:spcPts val="0"/>
              </a:spcAft>
              <a:buSzPts val="1400"/>
              <a:buChar char="-"/>
            </a:pPr>
            <a:r>
              <a:rPr lang="en"/>
              <a:t>CardLayout: Manages multiple components, showing only one at a time like a deck of cards.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Layout Management Contd…</a:t>
            </a:r>
            <a:endParaRPr/>
          </a:p>
        </p:txBody>
      </p:sp>
      <p:sp>
        <p:nvSpPr>
          <p:cNvPr id="166" name="Google Shape;166;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Layout managers are set using the setLayout method on a container.</a:t>
            </a:r>
            <a:endParaRPr/>
          </a:p>
          <a:p>
            <a:pPr indent="0" lvl="0" marL="914400" rtl="0" algn="l">
              <a:lnSpc>
                <a:spcPct val="100000"/>
              </a:lnSpc>
              <a:spcBef>
                <a:spcPts val="1200"/>
              </a:spcBef>
              <a:spcAft>
                <a:spcPts val="0"/>
              </a:spcAft>
              <a:buNone/>
            </a:pPr>
            <a:r>
              <a:rPr lang="en">
                <a:solidFill>
                  <a:srgbClr val="DF3079"/>
                </a:solidFill>
                <a:latin typeface="Source Code Pro"/>
                <a:ea typeface="Source Code Pro"/>
                <a:cs typeface="Source Code Pro"/>
                <a:sym typeface="Source Code Pro"/>
              </a:rPr>
              <a:t>JFrame</a:t>
            </a:r>
            <a:r>
              <a:rPr lang="en">
                <a:solidFill>
                  <a:srgbClr val="3F3F3F"/>
                </a:solidFill>
                <a:latin typeface="Source Code Pro"/>
                <a:ea typeface="Source Code Pro"/>
                <a:cs typeface="Source Code Pro"/>
                <a:sym typeface="Source Code Pro"/>
              </a:rPr>
              <a:t> </a:t>
            </a:r>
            <a:r>
              <a:rPr lang="en">
                <a:solidFill>
                  <a:srgbClr val="DF3079"/>
                </a:solidFill>
                <a:latin typeface="Source Code Pro"/>
                <a:ea typeface="Source Code Pro"/>
                <a:cs typeface="Source Code Pro"/>
                <a:sym typeface="Source Code Pro"/>
              </a:rPr>
              <a:t>frame</a:t>
            </a:r>
            <a:r>
              <a:rPr lang="en">
                <a:solidFill>
                  <a:srgbClr val="3F3F3F"/>
                </a:solidFill>
                <a:latin typeface="Source Code Pro"/>
                <a:ea typeface="Source Code Pro"/>
                <a:cs typeface="Source Code Pro"/>
                <a:sym typeface="Source Code Pro"/>
              </a:rPr>
              <a:t> = </a:t>
            </a:r>
            <a:r>
              <a:rPr lang="en">
                <a:solidFill>
                  <a:srgbClr val="2E95D3"/>
                </a:solidFill>
                <a:latin typeface="Source Code Pro"/>
                <a:ea typeface="Source Code Pro"/>
                <a:cs typeface="Source Code Pro"/>
                <a:sym typeface="Source Code Pro"/>
              </a:rPr>
              <a:t>new</a:t>
            </a:r>
            <a:r>
              <a:rPr lang="en">
                <a:solidFill>
                  <a:srgbClr val="3F3F3F"/>
                </a:solidFill>
                <a:latin typeface="Source Code Pro"/>
                <a:ea typeface="Source Code Pro"/>
                <a:cs typeface="Source Code Pro"/>
                <a:sym typeface="Source Code Pro"/>
              </a:rPr>
              <a:t> </a:t>
            </a:r>
            <a:r>
              <a:rPr lang="en">
                <a:solidFill>
                  <a:srgbClr val="F22C3D"/>
                </a:solidFill>
                <a:latin typeface="Source Code Pro"/>
                <a:ea typeface="Source Code Pro"/>
                <a:cs typeface="Source Code Pro"/>
                <a:sym typeface="Source Code Pro"/>
              </a:rPr>
              <a:t>JFrame</a:t>
            </a:r>
            <a:r>
              <a:rPr lang="en">
                <a:solidFill>
                  <a:srgbClr val="3F3F3F"/>
                </a:solidFill>
                <a:latin typeface="Source Code Pro"/>
                <a:ea typeface="Source Code Pro"/>
                <a:cs typeface="Source Code Pro"/>
                <a:sym typeface="Source Code Pro"/>
              </a:rPr>
              <a:t>(</a:t>
            </a:r>
            <a:r>
              <a:rPr lang="en">
                <a:solidFill>
                  <a:srgbClr val="00A67D"/>
                </a:solidFill>
                <a:latin typeface="Source Code Pro"/>
                <a:ea typeface="Source Code Pro"/>
                <a:cs typeface="Source Code Pro"/>
                <a:sym typeface="Source Code Pro"/>
              </a:rPr>
              <a:t>"BorderLayout Example"</a:t>
            </a:r>
            <a:r>
              <a:rPr lang="en">
                <a:solidFill>
                  <a:srgbClr val="3F3F3F"/>
                </a:solidFill>
                <a:latin typeface="Source Code Pro"/>
                <a:ea typeface="Source Code Pro"/>
                <a:cs typeface="Source Code Pro"/>
                <a:sym typeface="Source Code Pro"/>
              </a:rPr>
              <a:t>);</a:t>
            </a:r>
            <a:endParaRPr>
              <a:solidFill>
                <a:srgbClr val="3F3F3F"/>
              </a:solidFill>
              <a:latin typeface="Source Code Pro"/>
              <a:ea typeface="Source Code Pro"/>
              <a:cs typeface="Source Code Pro"/>
              <a:sym typeface="Source Code Pro"/>
            </a:endParaRPr>
          </a:p>
          <a:p>
            <a:pPr indent="0" lvl="0" marL="914400" rtl="0" algn="l">
              <a:lnSpc>
                <a:spcPct val="100000"/>
              </a:lnSpc>
              <a:spcBef>
                <a:spcPts val="1000"/>
              </a:spcBef>
              <a:spcAft>
                <a:spcPts val="0"/>
              </a:spcAft>
              <a:buNone/>
            </a:pPr>
            <a:r>
              <a:rPr lang="en">
                <a:solidFill>
                  <a:srgbClr val="3F3F3F"/>
                </a:solidFill>
                <a:latin typeface="Source Code Pro"/>
                <a:ea typeface="Source Code Pro"/>
                <a:cs typeface="Source Code Pro"/>
                <a:sym typeface="Source Code Pro"/>
              </a:rPr>
              <a:t>frame.setLayout(</a:t>
            </a:r>
            <a:r>
              <a:rPr lang="en">
                <a:solidFill>
                  <a:srgbClr val="2E95D3"/>
                </a:solidFill>
                <a:latin typeface="Source Code Pro"/>
                <a:ea typeface="Source Code Pro"/>
                <a:cs typeface="Source Code Pro"/>
                <a:sym typeface="Source Code Pro"/>
              </a:rPr>
              <a:t>new</a:t>
            </a:r>
            <a:r>
              <a:rPr lang="en">
                <a:solidFill>
                  <a:srgbClr val="3F3F3F"/>
                </a:solidFill>
                <a:latin typeface="Source Code Pro"/>
                <a:ea typeface="Source Code Pro"/>
                <a:cs typeface="Source Code Pro"/>
                <a:sym typeface="Source Code Pro"/>
              </a:rPr>
              <a:t> </a:t>
            </a:r>
            <a:r>
              <a:rPr lang="en">
                <a:solidFill>
                  <a:srgbClr val="F22C3D"/>
                </a:solidFill>
                <a:latin typeface="Source Code Pro"/>
                <a:ea typeface="Source Code Pro"/>
                <a:cs typeface="Source Code Pro"/>
                <a:sym typeface="Source Code Pro"/>
              </a:rPr>
              <a:t>BorderLayout</a:t>
            </a:r>
            <a:r>
              <a:rPr lang="en">
                <a:solidFill>
                  <a:srgbClr val="3F3F3F"/>
                </a:solidFill>
                <a:latin typeface="Source Code Pro"/>
                <a:ea typeface="Source Code Pro"/>
                <a:cs typeface="Source Code Pro"/>
                <a:sym typeface="Source Code Pro"/>
              </a:rPr>
              <a:t>());</a:t>
            </a:r>
            <a:endParaRPr/>
          </a:p>
          <a:p>
            <a:pPr indent="-342900" lvl="0" marL="457200" rtl="0" algn="l">
              <a:spcBef>
                <a:spcPts val="0"/>
              </a:spcBef>
              <a:spcAft>
                <a:spcPts val="0"/>
              </a:spcAft>
              <a:buSzPts val="1800"/>
              <a:buChar char="-"/>
            </a:pPr>
            <a:r>
              <a:rPr lang="en"/>
              <a:t>The</a:t>
            </a:r>
            <a:r>
              <a:rPr lang="en"/>
              <a:t> choice of layout manager depends on the desired GUI structure and behavior.</a:t>
            </a:r>
            <a:endParaRPr/>
          </a:p>
          <a:p>
            <a:pPr indent="-342900" lvl="0" marL="457200" rtl="0" algn="l">
              <a:spcBef>
                <a:spcPts val="0"/>
              </a:spcBef>
              <a:spcAft>
                <a:spcPts val="0"/>
              </a:spcAft>
              <a:buSzPts val="1800"/>
              <a:buChar char="-"/>
            </a:pPr>
            <a:r>
              <a:rPr lang="en"/>
              <a:t>Layout managers in Java are used to handle the arrangement and sizing of components within a container.</a:t>
            </a:r>
            <a:endParaRPr/>
          </a:p>
          <a:p>
            <a:pPr indent="-342900" lvl="0" marL="457200" rtl="0" algn="l">
              <a:spcBef>
                <a:spcPts val="0"/>
              </a:spcBef>
              <a:spcAft>
                <a:spcPts val="0"/>
              </a:spcAft>
              <a:buSzPts val="1800"/>
              <a:buChar char="-"/>
            </a:pPr>
            <a:r>
              <a:rPr lang="en"/>
              <a:t>They play a crucial role in GUI programming by providing a flexible and dynamic way to organize graphical elements within a window.</a:t>
            </a:r>
            <a:endParaRPr/>
          </a:p>
          <a:p>
            <a:pPr indent="0" lvl="0" marL="914400" rtl="0" algn="l">
              <a:lnSpc>
                <a:spcPct val="100000"/>
              </a:lnSpc>
              <a:spcBef>
                <a:spcPts val="1200"/>
              </a:spcBef>
              <a:spcAft>
                <a:spcPts val="0"/>
              </a:spcAft>
              <a:buNone/>
            </a:pPr>
            <a:r>
              <a:rPr lang="en">
                <a:solidFill>
                  <a:schemeClr val="lt1"/>
                </a:solidFill>
                <a:latin typeface="Source Code Pro"/>
                <a:ea typeface="Source Code Pro"/>
                <a:cs typeface="Source Code Pro"/>
                <a:sym typeface="Source Code Pro"/>
              </a:rPr>
              <a:t>skljflsjfdskjkjflkskjf</a:t>
            </a:r>
            <a:r>
              <a:rPr lang="en" sz="1800">
                <a:solidFill>
                  <a:schemeClr val="lt1"/>
                </a:solidFill>
                <a:latin typeface="Source Code Pro"/>
                <a:ea typeface="Source Code Pro"/>
                <a:cs typeface="Source Code Pro"/>
                <a:sym typeface="Source Code Pro"/>
              </a:rPr>
              <a:t>_</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Recap</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Final classes and methods</a:t>
            </a:r>
            <a:endParaRPr/>
          </a:p>
          <a:p>
            <a:pPr indent="-342900" lvl="0" marL="457200" rtl="0" algn="l">
              <a:spcBef>
                <a:spcPts val="0"/>
              </a:spcBef>
              <a:spcAft>
                <a:spcPts val="0"/>
              </a:spcAft>
              <a:buSzPts val="1800"/>
              <a:buChar char="-"/>
            </a:pPr>
            <a:r>
              <a:rPr lang="en"/>
              <a:t>Abstract classes and methods</a:t>
            </a:r>
            <a:endParaRPr/>
          </a:p>
          <a:p>
            <a:pPr indent="-342900" lvl="0" marL="457200" rtl="0" algn="l">
              <a:spcBef>
                <a:spcPts val="0"/>
              </a:spcBef>
              <a:spcAft>
                <a:spcPts val="0"/>
              </a:spcAft>
              <a:buSzPts val="1800"/>
              <a:buChar char="-"/>
            </a:pPr>
            <a:r>
              <a:rPr lang="en"/>
              <a:t>Upcasting and Down casting</a:t>
            </a:r>
            <a:endParaRPr/>
          </a:p>
          <a:p>
            <a:pPr indent="-342900" lvl="0" marL="457200" rtl="0" algn="l">
              <a:spcBef>
                <a:spcPts val="0"/>
              </a:spcBef>
              <a:spcAft>
                <a:spcPts val="0"/>
              </a:spcAft>
              <a:buSzPts val="1800"/>
              <a:buChar char="-"/>
            </a:pPr>
            <a:r>
              <a:rPr lang="en"/>
              <a:t>Interfaces and Implementation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Today’s Objective</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Introduction to AWT and Swing: </a:t>
            </a:r>
            <a:endParaRPr/>
          </a:p>
          <a:p>
            <a:pPr indent="-317500" lvl="1" marL="914400" rtl="0" algn="l">
              <a:spcBef>
                <a:spcPts val="0"/>
              </a:spcBef>
              <a:spcAft>
                <a:spcPts val="0"/>
              </a:spcAft>
              <a:buSzPts val="1400"/>
              <a:buAutoNum type="alphaLcPeriod"/>
            </a:pPr>
            <a:r>
              <a:rPr lang="en"/>
              <a:t>Concept</a:t>
            </a:r>
            <a:endParaRPr/>
          </a:p>
          <a:p>
            <a:pPr indent="-317500" lvl="1" marL="914400" rtl="0" algn="l">
              <a:spcBef>
                <a:spcPts val="0"/>
              </a:spcBef>
              <a:spcAft>
                <a:spcPts val="0"/>
              </a:spcAft>
              <a:buSzPts val="1400"/>
              <a:buAutoNum type="alphaLcPeriod"/>
            </a:pPr>
            <a:r>
              <a:rPr lang="en"/>
              <a:t>Applets</a:t>
            </a:r>
            <a:endParaRPr/>
          </a:p>
          <a:p>
            <a:pPr indent="-317500" lvl="1" marL="914400" rtl="0" algn="l">
              <a:spcBef>
                <a:spcPts val="0"/>
              </a:spcBef>
              <a:spcAft>
                <a:spcPts val="0"/>
              </a:spcAft>
              <a:buSzPts val="1400"/>
              <a:buAutoNum type="alphaLcPeriod"/>
            </a:pPr>
            <a:r>
              <a:rPr lang="en"/>
              <a:t>Swing Class Hierarcy</a:t>
            </a:r>
            <a:endParaRPr/>
          </a:p>
          <a:p>
            <a:pPr indent="-317500" lvl="1" marL="914400" rtl="0" algn="l">
              <a:spcBef>
                <a:spcPts val="0"/>
              </a:spcBef>
              <a:spcAft>
                <a:spcPts val="0"/>
              </a:spcAft>
              <a:buSzPts val="1400"/>
              <a:buAutoNum type="alphaLcPeriod"/>
            </a:pPr>
            <a:r>
              <a:rPr lang="en"/>
              <a:t>Components/Containers</a:t>
            </a:r>
            <a:endParaRPr/>
          </a:p>
          <a:p>
            <a:pPr indent="-342900" lvl="0" marL="457200" rtl="0" algn="l">
              <a:spcBef>
                <a:spcPts val="0"/>
              </a:spcBef>
              <a:spcAft>
                <a:spcPts val="0"/>
              </a:spcAft>
              <a:buSzPts val="1800"/>
              <a:buAutoNum type="arabicPeriod"/>
            </a:pPr>
            <a:r>
              <a:rPr lang="en"/>
              <a:t>Layout Management</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AWT</a:t>
            </a:r>
            <a:endParaRPr/>
          </a:p>
        </p:txBody>
      </p:sp>
      <p:sp>
        <p:nvSpPr>
          <p:cNvPr id="85" name="Google Shape;85;p16"/>
          <p:cNvSpPr txBox="1"/>
          <p:nvPr>
            <p:ph idx="1" type="body"/>
          </p:nvPr>
        </p:nvSpPr>
        <p:spPr>
          <a:xfrm>
            <a:off x="311700" y="1266325"/>
            <a:ext cx="8520600" cy="3734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most important feature in Java is its ability to draw graphics.</a:t>
            </a:r>
            <a:endParaRPr/>
          </a:p>
          <a:p>
            <a:pPr indent="-342900" lvl="0" marL="457200" rtl="0" algn="l">
              <a:spcBef>
                <a:spcPts val="0"/>
              </a:spcBef>
              <a:spcAft>
                <a:spcPts val="0"/>
              </a:spcAft>
              <a:buSzPts val="1800"/>
              <a:buChar char="-"/>
            </a:pPr>
            <a:r>
              <a:rPr lang="en"/>
              <a:t>AWT(Abstract Window Toolkit) provides the foundation for creating GUI components in Java. It was introduced in the mid-1990s with the first version of Java.</a:t>
            </a:r>
            <a:endParaRPr/>
          </a:p>
          <a:p>
            <a:pPr indent="-342900" lvl="0" marL="457200" rtl="0" algn="l">
              <a:spcBef>
                <a:spcPts val="0"/>
              </a:spcBef>
              <a:spcAft>
                <a:spcPts val="0"/>
              </a:spcAft>
              <a:buSzPts val="1800"/>
              <a:buChar char="-"/>
            </a:pPr>
            <a:r>
              <a:rPr lang="en"/>
              <a:t>All the classes are contained in java.awt package.</a:t>
            </a:r>
            <a:endParaRPr/>
          </a:p>
          <a:p>
            <a:pPr indent="-342900" lvl="0" marL="457200" rtl="0" algn="l">
              <a:spcBef>
                <a:spcPts val="0"/>
              </a:spcBef>
              <a:spcAft>
                <a:spcPts val="0"/>
              </a:spcAft>
              <a:buSzPts val="1800"/>
              <a:buChar char="-"/>
            </a:pPr>
            <a:r>
              <a:rPr lang="en"/>
              <a:t>These classes are hierarchically arranged inside the AWT package that each successive level in the hierarchy adds certain attributes to the GUI application. </a:t>
            </a:r>
            <a:endParaRPr/>
          </a:p>
          <a:p>
            <a:pPr indent="-342900" lvl="0" marL="457200" rtl="0" algn="l">
              <a:spcBef>
                <a:spcPts val="0"/>
              </a:spcBef>
              <a:spcAft>
                <a:spcPts val="0"/>
              </a:spcAft>
              <a:buSzPts val="1800"/>
              <a:buChar char="-"/>
            </a:pPr>
            <a:r>
              <a:rPr lang="en"/>
              <a:t>AWT provides </a:t>
            </a:r>
            <a:r>
              <a:rPr lang="en"/>
              <a:t>support</a:t>
            </a:r>
            <a:r>
              <a:rPr lang="en"/>
              <a:t> for both standard and applet windows.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AWT Contd…</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AWT is built upon the native windowing </a:t>
            </a:r>
            <a:r>
              <a:rPr lang="en"/>
              <a:t>system</a:t>
            </a:r>
            <a:r>
              <a:rPr lang="en"/>
              <a:t> of the underlying operating system. This means that the </a:t>
            </a:r>
            <a:r>
              <a:rPr lang="en"/>
              <a:t>appearance</a:t>
            </a:r>
            <a:r>
              <a:rPr lang="en"/>
              <a:t> and behavior of AWT components are determined by the host operating system’s graphical environment.</a:t>
            </a:r>
            <a:endParaRPr/>
          </a:p>
          <a:p>
            <a:pPr indent="-342900" lvl="0" marL="457200" rtl="0" algn="l">
              <a:spcBef>
                <a:spcPts val="0"/>
              </a:spcBef>
              <a:spcAft>
                <a:spcPts val="0"/>
              </a:spcAft>
              <a:buSzPts val="1800"/>
              <a:buChar char="-"/>
            </a:pPr>
            <a:r>
              <a:rPr lang="en"/>
              <a:t>AWT components are heavyweight </a:t>
            </a:r>
            <a:r>
              <a:rPr lang="en"/>
              <a:t>components</a:t>
            </a:r>
            <a:r>
              <a:rPr lang="en"/>
              <a:t>, meaning that they directly map to and utilize the native windowing system’s resources.</a:t>
            </a:r>
            <a:endParaRPr/>
          </a:p>
          <a:p>
            <a:pPr indent="-342900" lvl="0" marL="457200" rtl="0" algn="l">
              <a:spcBef>
                <a:spcPts val="0"/>
              </a:spcBef>
              <a:spcAft>
                <a:spcPts val="0"/>
              </a:spcAft>
              <a:buSzPts val="1800"/>
              <a:buChar char="-"/>
            </a:pPr>
            <a:r>
              <a:rPr lang="en"/>
              <a:t>AWT </a:t>
            </a:r>
            <a:r>
              <a:rPr lang="en"/>
              <a:t>provides</a:t>
            </a:r>
            <a:r>
              <a:rPr lang="en"/>
              <a:t> a basic set of GUI components, including buttons, text fields, checkboxes and menus.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idx="1" type="body"/>
          </p:nvPr>
        </p:nvSpPr>
        <p:spPr>
          <a:xfrm>
            <a:off x="311700" y="228925"/>
            <a:ext cx="8520600" cy="434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50">
                <a:solidFill>
                  <a:schemeClr val="accent1"/>
                </a:solidFill>
                <a:highlight>
                  <a:srgbClr val="FFFFFF"/>
                </a:highlight>
                <a:latin typeface="Courier New"/>
                <a:ea typeface="Courier New"/>
                <a:cs typeface="Courier New"/>
                <a:sym typeface="Courier New"/>
              </a:rPr>
              <a:t>Initializing Frame by inheritance:</a:t>
            </a:r>
            <a:endParaRPr b="1" sz="1550">
              <a:solidFill>
                <a:schemeClr val="accent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033B3"/>
                </a:solidFill>
                <a:highlight>
                  <a:srgbClr val="FFFFFF"/>
                </a:highlight>
                <a:latin typeface="Courier New"/>
                <a:ea typeface="Courier New"/>
                <a:cs typeface="Courier New"/>
                <a:sym typeface="Courier New"/>
              </a:rPr>
              <a:t>import </a:t>
            </a:r>
            <a:r>
              <a:rPr lang="en" sz="1050">
                <a:solidFill>
                  <a:srgbClr val="000000"/>
                </a:solidFill>
                <a:highlight>
                  <a:srgbClr val="FFFFFF"/>
                </a:highlight>
                <a:latin typeface="Courier New"/>
                <a:ea typeface="Courier New"/>
                <a:cs typeface="Courier New"/>
                <a:sym typeface="Courier New"/>
              </a:rPr>
              <a:t>java.awt.</a:t>
            </a: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033B3"/>
                </a:solidFill>
                <a:highlight>
                  <a:srgbClr val="FFFFFF"/>
                </a:highlight>
                <a:latin typeface="Courier New"/>
                <a:ea typeface="Courier New"/>
                <a:cs typeface="Courier New"/>
                <a:sym typeface="Courier New"/>
              </a:rPr>
              <a:t>public class </a:t>
            </a:r>
            <a:r>
              <a:rPr lang="en" sz="1050">
                <a:solidFill>
                  <a:srgbClr val="000000"/>
                </a:solidFill>
                <a:highlight>
                  <a:srgbClr val="FFFFFF"/>
                </a:highlight>
                <a:latin typeface="Courier New"/>
                <a:ea typeface="Courier New"/>
                <a:cs typeface="Courier New"/>
                <a:sym typeface="Courier New"/>
              </a:rPr>
              <a:t>FirstAWTClass </a:t>
            </a:r>
            <a:r>
              <a:rPr lang="en" sz="1050">
                <a:solidFill>
                  <a:srgbClr val="0033B3"/>
                </a:solidFill>
                <a:highlight>
                  <a:srgbClr val="FFFFFF"/>
                </a:highlight>
                <a:latin typeface="Courier New"/>
                <a:ea typeface="Courier New"/>
                <a:cs typeface="Courier New"/>
                <a:sym typeface="Courier New"/>
              </a:rPr>
              <a:t>extends </a:t>
            </a:r>
            <a:r>
              <a:rPr lang="en" sz="1050">
                <a:solidFill>
                  <a:srgbClr val="000000"/>
                </a:solidFill>
                <a:highlight>
                  <a:srgbClr val="FFFFFF"/>
                </a:highlight>
                <a:latin typeface="Courier New"/>
                <a:ea typeface="Courier New"/>
                <a:cs typeface="Courier New"/>
                <a:sym typeface="Courier New"/>
              </a:rPr>
              <a:t>Frame </a:t>
            </a: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t>
            </a:r>
            <a:r>
              <a:rPr lang="en" sz="1050">
                <a:solidFill>
                  <a:srgbClr val="0033B3"/>
                </a:solidFill>
                <a:highlight>
                  <a:srgbClr val="FFFFFF"/>
                </a:highlight>
                <a:latin typeface="Courier New"/>
                <a:ea typeface="Courier New"/>
                <a:cs typeface="Courier New"/>
                <a:sym typeface="Courier New"/>
              </a:rPr>
              <a:t>public </a:t>
            </a:r>
            <a:r>
              <a:rPr lang="en" sz="1050">
                <a:solidFill>
                  <a:srgbClr val="00627A"/>
                </a:solidFill>
                <a:highlight>
                  <a:srgbClr val="FFFFFF"/>
                </a:highlight>
                <a:latin typeface="Courier New"/>
                <a:ea typeface="Courier New"/>
                <a:cs typeface="Courier New"/>
                <a:sym typeface="Courier New"/>
              </a:rPr>
              <a:t>FirstAWTClass</a:t>
            </a: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t>
            </a:r>
            <a:r>
              <a:rPr lang="en" sz="1050">
                <a:solidFill>
                  <a:srgbClr val="000000"/>
                </a:solidFill>
                <a:highlight>
                  <a:srgbClr val="FFFFFF"/>
                </a:highlight>
                <a:latin typeface="Courier New"/>
                <a:ea typeface="Courier New"/>
                <a:cs typeface="Courier New"/>
                <a:sym typeface="Courier New"/>
              </a:rPr>
              <a:t>Label label </a:t>
            </a:r>
            <a:r>
              <a:rPr lang="en" sz="1050">
                <a:solidFill>
                  <a:srgbClr val="080808"/>
                </a:solidFill>
                <a:highlight>
                  <a:srgbClr val="FFFFFF"/>
                </a:highlight>
                <a:latin typeface="Courier New"/>
                <a:ea typeface="Courier New"/>
                <a:cs typeface="Courier New"/>
                <a:sym typeface="Courier New"/>
              </a:rPr>
              <a:t>= </a:t>
            </a:r>
            <a:r>
              <a:rPr lang="en" sz="1050">
                <a:solidFill>
                  <a:srgbClr val="0033B3"/>
                </a:solidFill>
                <a:highlight>
                  <a:srgbClr val="FFFFFF"/>
                </a:highlight>
                <a:latin typeface="Courier New"/>
                <a:ea typeface="Courier New"/>
                <a:cs typeface="Courier New"/>
                <a:sym typeface="Courier New"/>
              </a:rPr>
              <a:t>new </a:t>
            </a:r>
            <a:r>
              <a:rPr lang="en" sz="1050">
                <a:solidFill>
                  <a:srgbClr val="080808"/>
                </a:solidFill>
                <a:highlight>
                  <a:srgbClr val="FFFFFF"/>
                </a:highlight>
                <a:latin typeface="Courier New"/>
                <a:ea typeface="Courier New"/>
                <a:cs typeface="Courier New"/>
                <a:sym typeface="Courier New"/>
              </a:rPr>
              <a:t>Label(</a:t>
            </a:r>
            <a:r>
              <a:rPr lang="en" sz="1050">
                <a:solidFill>
                  <a:srgbClr val="067D17"/>
                </a:solidFill>
                <a:highlight>
                  <a:srgbClr val="FFFFFF"/>
                </a:highlight>
                <a:latin typeface="Courier New"/>
                <a:ea typeface="Courier New"/>
                <a:cs typeface="Courier New"/>
                <a:sym typeface="Courier New"/>
              </a:rPr>
              <a:t>"Hello, world!"</a:t>
            </a:r>
            <a:r>
              <a:rPr lang="en" sz="1050">
                <a:solidFill>
                  <a:srgbClr val="080808"/>
                </a:solidFill>
                <a:highlight>
                  <a:srgbClr val="FFFFFF"/>
                </a:highlight>
                <a:latin typeface="Courier New"/>
                <a:ea typeface="Courier New"/>
                <a:cs typeface="Courier New"/>
                <a:sym typeface="Courier New"/>
              </a:rPr>
              <a:t>);//Label is a component</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t>
            </a:r>
            <a:r>
              <a:rPr lang="en" sz="1050">
                <a:solidFill>
                  <a:srgbClr val="000000"/>
                </a:solidFill>
                <a:highlight>
                  <a:srgbClr val="FFFFFF"/>
                </a:highlight>
                <a:latin typeface="Courier New"/>
                <a:ea typeface="Courier New"/>
                <a:cs typeface="Courier New"/>
                <a:sym typeface="Courier New"/>
              </a:rPr>
              <a:t>label</a:t>
            </a:r>
            <a:r>
              <a:rPr lang="en" sz="1050">
                <a:solidFill>
                  <a:srgbClr val="080808"/>
                </a:solidFill>
                <a:highlight>
                  <a:srgbClr val="FFFFFF"/>
                </a:highlight>
                <a:latin typeface="Courier New"/>
                <a:ea typeface="Courier New"/>
                <a:cs typeface="Courier New"/>
                <a:sym typeface="Courier New"/>
              </a:rPr>
              <a:t>.setAlignment(</a:t>
            </a:r>
            <a:r>
              <a:rPr lang="en" sz="1050">
                <a:solidFill>
                  <a:srgbClr val="000000"/>
                </a:solidFill>
                <a:highlight>
                  <a:srgbClr val="FFFFFF"/>
                </a:highlight>
                <a:latin typeface="Courier New"/>
                <a:ea typeface="Courier New"/>
                <a:cs typeface="Courier New"/>
                <a:sym typeface="Courier New"/>
              </a:rPr>
              <a:t>Label</a:t>
            </a:r>
            <a:r>
              <a:rPr lang="en" sz="1050">
                <a:solidFill>
                  <a:srgbClr val="080808"/>
                </a:solidFill>
                <a:highlight>
                  <a:srgbClr val="FFFFFF"/>
                </a:highlight>
                <a:latin typeface="Courier New"/>
                <a:ea typeface="Courier New"/>
                <a:cs typeface="Courier New"/>
                <a:sym typeface="Courier New"/>
              </a:rPr>
              <a:t>.</a:t>
            </a:r>
            <a:r>
              <a:rPr i="1" lang="en" sz="1050">
                <a:solidFill>
                  <a:srgbClr val="871094"/>
                </a:solidFill>
                <a:highlight>
                  <a:srgbClr val="FFFFFF"/>
                </a:highlight>
                <a:latin typeface="Courier New"/>
                <a:ea typeface="Courier New"/>
                <a:cs typeface="Courier New"/>
                <a:sym typeface="Courier New"/>
              </a:rPr>
              <a:t>CENTER</a:t>
            </a:r>
            <a:r>
              <a:rPr lang="en" sz="1050">
                <a:solidFill>
                  <a:srgbClr val="080808"/>
                </a:solidFill>
                <a:highlight>
                  <a:srgbClr val="FFFFFF"/>
                </a:highlight>
                <a:latin typeface="Courier New"/>
                <a:ea typeface="Courier New"/>
                <a:cs typeface="Courier New"/>
                <a:sym typeface="Courier New"/>
              </a:rPr>
              <a:t>);//Aligned the text to center</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add(</a:t>
            </a:r>
            <a:r>
              <a:rPr lang="en" sz="1050">
                <a:solidFill>
                  <a:srgbClr val="000000"/>
                </a:solidFill>
                <a:highlight>
                  <a:srgbClr val="FFFFFF"/>
                </a:highlight>
                <a:latin typeface="Courier New"/>
                <a:ea typeface="Courier New"/>
                <a:cs typeface="Courier New"/>
                <a:sym typeface="Courier New"/>
              </a:rPr>
              <a:t>label</a:t>
            </a:r>
            <a:r>
              <a:rPr lang="en" sz="1050">
                <a:solidFill>
                  <a:srgbClr val="080808"/>
                </a:solidFill>
                <a:highlight>
                  <a:srgbClr val="FFFFFF"/>
                </a:highlight>
                <a:latin typeface="Courier New"/>
                <a:ea typeface="Courier New"/>
                <a:cs typeface="Courier New"/>
                <a:sym typeface="Courier New"/>
              </a:rPr>
              <a:t>);//instruct the container to include the specified component ie Frame</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setSize(</a:t>
            </a:r>
            <a:r>
              <a:rPr lang="en" sz="1050">
                <a:solidFill>
                  <a:srgbClr val="1750EB"/>
                </a:solidFill>
                <a:highlight>
                  <a:srgbClr val="FFFFFF"/>
                </a:highlight>
                <a:latin typeface="Courier New"/>
                <a:ea typeface="Courier New"/>
                <a:cs typeface="Courier New"/>
                <a:sym typeface="Courier New"/>
              </a:rPr>
              <a:t>200</a:t>
            </a:r>
            <a:r>
              <a:rPr lang="en" sz="1050">
                <a:solidFill>
                  <a:srgbClr val="080808"/>
                </a:solidFill>
                <a:highlight>
                  <a:srgbClr val="FFFFFF"/>
                </a:highlight>
                <a:latin typeface="Courier New"/>
                <a:ea typeface="Courier New"/>
                <a:cs typeface="Courier New"/>
                <a:sym typeface="Courier New"/>
              </a:rPr>
              <a:t>,</a:t>
            </a:r>
            <a:r>
              <a:rPr lang="en" sz="1050">
                <a:solidFill>
                  <a:srgbClr val="1750EB"/>
                </a:solidFill>
                <a:highlight>
                  <a:srgbClr val="FFFFFF"/>
                </a:highlight>
                <a:latin typeface="Courier New"/>
                <a:ea typeface="Courier New"/>
                <a:cs typeface="Courier New"/>
                <a:sym typeface="Courier New"/>
              </a:rPr>
              <a:t>200</a:t>
            </a: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setVisible(</a:t>
            </a:r>
            <a:r>
              <a:rPr lang="en" sz="1050">
                <a:solidFill>
                  <a:srgbClr val="0033B3"/>
                </a:solidFill>
                <a:highlight>
                  <a:srgbClr val="FFFFFF"/>
                </a:highlight>
                <a:latin typeface="Courier New"/>
                <a:ea typeface="Courier New"/>
                <a:cs typeface="Courier New"/>
                <a:sym typeface="Courier New"/>
              </a:rPr>
              <a:t>true</a:t>
            </a:r>
            <a:r>
              <a:rPr lang="en" sz="1050">
                <a:solidFill>
                  <a:srgbClr val="080808"/>
                </a:solidFill>
                <a:highlight>
                  <a:srgbClr val="FFFFFF"/>
                </a:highlight>
                <a:latin typeface="Courier New"/>
                <a:ea typeface="Courier New"/>
                <a:cs typeface="Courier New"/>
                <a:sym typeface="Courier New"/>
              </a:rPr>
              <a:t>);//shows the container</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a:t>
            </a:r>
            <a:endParaRPr sz="105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033B3"/>
                </a:solidFill>
                <a:highlight>
                  <a:srgbClr val="FFFFFF"/>
                </a:highlight>
                <a:latin typeface="Courier New"/>
                <a:ea typeface="Courier New"/>
                <a:cs typeface="Courier New"/>
                <a:sym typeface="Courier New"/>
              </a:rPr>
              <a:t>public class </a:t>
            </a:r>
            <a:r>
              <a:rPr lang="en" sz="1050">
                <a:solidFill>
                  <a:srgbClr val="000000"/>
                </a:solidFill>
                <a:highlight>
                  <a:srgbClr val="FFFFFF"/>
                </a:highlight>
                <a:latin typeface="Courier New"/>
                <a:ea typeface="Courier New"/>
                <a:cs typeface="Courier New"/>
                <a:sym typeface="Courier New"/>
              </a:rPr>
              <a:t>Main </a:t>
            </a: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t>
            </a:r>
            <a:r>
              <a:rPr lang="en" sz="1050">
                <a:solidFill>
                  <a:srgbClr val="0033B3"/>
                </a:solidFill>
                <a:highlight>
                  <a:srgbClr val="FFFFFF"/>
                </a:highlight>
                <a:latin typeface="Courier New"/>
                <a:ea typeface="Courier New"/>
                <a:cs typeface="Courier New"/>
                <a:sym typeface="Courier New"/>
              </a:rPr>
              <a:t>public static void </a:t>
            </a:r>
            <a:r>
              <a:rPr lang="en" sz="1050">
                <a:solidFill>
                  <a:srgbClr val="00627A"/>
                </a:solidFill>
                <a:highlight>
                  <a:srgbClr val="FFFFFF"/>
                </a:highlight>
                <a:latin typeface="Courier New"/>
                <a:ea typeface="Courier New"/>
                <a:cs typeface="Courier New"/>
                <a:sym typeface="Courier New"/>
              </a:rPr>
              <a:t>main</a:t>
            </a:r>
            <a:r>
              <a:rPr lang="en" sz="1050">
                <a:solidFill>
                  <a:srgbClr val="080808"/>
                </a:solidFill>
                <a:highlight>
                  <a:srgbClr val="FFFFFF"/>
                </a:highlight>
                <a:latin typeface="Courier New"/>
                <a:ea typeface="Courier New"/>
                <a:cs typeface="Courier New"/>
                <a:sym typeface="Courier New"/>
              </a:rPr>
              <a:t>(</a:t>
            </a:r>
            <a:r>
              <a:rPr lang="en" sz="1050">
                <a:solidFill>
                  <a:srgbClr val="000000"/>
                </a:solidFill>
                <a:highlight>
                  <a:srgbClr val="FFFFFF"/>
                </a:highlight>
                <a:latin typeface="Courier New"/>
                <a:ea typeface="Courier New"/>
                <a:cs typeface="Courier New"/>
                <a:sym typeface="Courier New"/>
              </a:rPr>
              <a:t>String</a:t>
            </a:r>
            <a:r>
              <a:rPr lang="en" sz="1050">
                <a:solidFill>
                  <a:srgbClr val="080808"/>
                </a:solidFill>
                <a:highlight>
                  <a:srgbClr val="FFFFFF"/>
                </a:highlight>
                <a:latin typeface="Courier New"/>
                <a:ea typeface="Courier New"/>
                <a:cs typeface="Courier New"/>
                <a:sym typeface="Courier New"/>
              </a:rPr>
              <a:t>[] </a:t>
            </a:r>
            <a:r>
              <a:rPr lang="en" sz="1050">
                <a:solidFill>
                  <a:srgbClr val="000000"/>
                </a:solidFill>
                <a:highlight>
                  <a:srgbClr val="FFFFFF"/>
                </a:highlight>
                <a:latin typeface="Courier New"/>
                <a:ea typeface="Courier New"/>
                <a:cs typeface="Courier New"/>
                <a:sym typeface="Courier New"/>
              </a:rPr>
              <a:t>args</a:t>
            </a:r>
            <a:r>
              <a:rPr lang="en" sz="1050">
                <a:solidFill>
                  <a:srgbClr val="080808"/>
                </a:solidFill>
                <a:highlight>
                  <a:srgbClr val="FFFFFF"/>
                </a:highlight>
                <a:latin typeface="Courier New"/>
                <a:ea typeface="Courier New"/>
                <a:cs typeface="Courier New"/>
                <a:sym typeface="Courier New"/>
              </a:rPr>
              <a:t>) {</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t>
            </a:r>
            <a:r>
              <a:rPr i="1" lang="en" sz="1050">
                <a:solidFill>
                  <a:srgbClr val="8C8C8C"/>
                </a:solidFill>
                <a:highlight>
                  <a:srgbClr val="FFFFFF"/>
                </a:highlight>
                <a:latin typeface="Courier New"/>
                <a:ea typeface="Courier New"/>
                <a:cs typeface="Courier New"/>
                <a:sym typeface="Courier New"/>
              </a:rPr>
              <a:t>       </a:t>
            </a:r>
            <a:r>
              <a:rPr lang="en" sz="1050">
                <a:solidFill>
                  <a:srgbClr val="0033B3"/>
                </a:solidFill>
                <a:highlight>
                  <a:srgbClr val="FFFFFF"/>
                </a:highlight>
                <a:latin typeface="Courier New"/>
                <a:ea typeface="Courier New"/>
                <a:cs typeface="Courier New"/>
                <a:sym typeface="Courier New"/>
              </a:rPr>
              <a:t>new </a:t>
            </a:r>
            <a:r>
              <a:rPr lang="en" sz="1050">
                <a:solidFill>
                  <a:srgbClr val="080808"/>
                </a:solidFill>
                <a:highlight>
                  <a:srgbClr val="FFFFFF"/>
                </a:highlight>
                <a:latin typeface="Courier New"/>
                <a:ea typeface="Courier New"/>
                <a:cs typeface="Courier New"/>
                <a:sym typeface="Courier New"/>
              </a:rPr>
              <a:t>FirstAWTClass();</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97" name="Google Shape;97;p18"/>
          <p:cNvPicPr preferRelativeResize="0"/>
          <p:nvPr/>
        </p:nvPicPr>
        <p:blipFill rotWithShape="1">
          <a:blip r:embed="rId3">
            <a:alphaModFix/>
          </a:blip>
          <a:srcRect b="7899" l="0" r="0" t="-7900"/>
          <a:stretch/>
        </p:blipFill>
        <p:spPr>
          <a:xfrm>
            <a:off x="6300425" y="2124447"/>
            <a:ext cx="1835175" cy="2444575"/>
          </a:xfrm>
          <a:prstGeom prst="rect">
            <a:avLst/>
          </a:prstGeom>
          <a:noFill/>
          <a:ln>
            <a:noFill/>
          </a:ln>
        </p:spPr>
      </p:pic>
      <p:sp>
        <p:nvSpPr>
          <p:cNvPr id="98" name="Google Shape;98;p18"/>
          <p:cNvSpPr txBox="1"/>
          <p:nvPr/>
        </p:nvSpPr>
        <p:spPr>
          <a:xfrm>
            <a:off x="3623388" y="2217650"/>
            <a:ext cx="2303400" cy="48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Open Sans"/>
                <a:ea typeface="Open Sans"/>
                <a:cs typeface="Open Sans"/>
                <a:sym typeface="Open Sans"/>
              </a:rPr>
              <a:t>Output:</a:t>
            </a:r>
            <a:endParaRPr sz="1800">
              <a:solidFill>
                <a:schemeClr val="accent1"/>
              </a:solidFill>
              <a:latin typeface="Open Sans"/>
              <a:ea typeface="Open Sans"/>
              <a:cs typeface="Open Sans"/>
              <a:sym typeface="Open Sans"/>
            </a:endParaRPr>
          </a:p>
        </p:txBody>
      </p:sp>
      <p:cxnSp>
        <p:nvCxnSpPr>
          <p:cNvPr id="99" name="Google Shape;99;p18"/>
          <p:cNvCxnSpPr/>
          <p:nvPr/>
        </p:nvCxnSpPr>
        <p:spPr>
          <a:xfrm flipH="1" rot="10800000">
            <a:off x="4077600" y="2611050"/>
            <a:ext cx="1395000" cy="7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nvSpPr>
        <p:spPr>
          <a:xfrm>
            <a:off x="400600" y="214600"/>
            <a:ext cx="8140800" cy="468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50">
                <a:solidFill>
                  <a:schemeClr val="accent1"/>
                </a:solidFill>
                <a:highlight>
                  <a:schemeClr val="lt1"/>
                </a:highlight>
                <a:latin typeface="Courier New"/>
                <a:ea typeface="Courier New"/>
                <a:cs typeface="Courier New"/>
                <a:sym typeface="Courier New"/>
              </a:rPr>
              <a:t>Initializing Frame by Association(instance creation):</a:t>
            </a:r>
            <a:endParaRPr b="1" sz="1550">
              <a:solidFill>
                <a:schemeClr val="accent1"/>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rgbClr val="0033B3"/>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033B3"/>
                </a:solidFill>
                <a:highlight>
                  <a:srgbClr val="FFFFFF"/>
                </a:highlight>
                <a:latin typeface="Courier New"/>
                <a:ea typeface="Courier New"/>
                <a:cs typeface="Courier New"/>
                <a:sym typeface="Courier New"/>
              </a:rPr>
              <a:t>import </a:t>
            </a:r>
            <a:r>
              <a:rPr lang="en" sz="1050">
                <a:highlight>
                  <a:srgbClr val="FFFFFF"/>
                </a:highlight>
                <a:latin typeface="Courier New"/>
                <a:ea typeface="Courier New"/>
                <a:cs typeface="Courier New"/>
                <a:sym typeface="Courier New"/>
              </a:rPr>
              <a:t>java.awt.</a:t>
            </a: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033B3"/>
                </a:solidFill>
                <a:highlight>
                  <a:srgbClr val="FFFFFF"/>
                </a:highlight>
                <a:latin typeface="Courier New"/>
                <a:ea typeface="Courier New"/>
                <a:cs typeface="Courier New"/>
                <a:sym typeface="Courier New"/>
              </a:rPr>
              <a:t>public class </a:t>
            </a:r>
            <a:r>
              <a:rPr lang="en" sz="1050">
                <a:highlight>
                  <a:srgbClr val="FFFFFF"/>
                </a:highlight>
                <a:latin typeface="Courier New"/>
                <a:ea typeface="Courier New"/>
                <a:cs typeface="Courier New"/>
                <a:sym typeface="Courier New"/>
              </a:rPr>
              <a:t>SecondAWTClass </a:t>
            </a: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t>
            </a:r>
            <a:r>
              <a:rPr lang="en" sz="1050">
                <a:solidFill>
                  <a:srgbClr val="0033B3"/>
                </a:solidFill>
                <a:highlight>
                  <a:srgbClr val="FFFFFF"/>
                </a:highlight>
                <a:latin typeface="Courier New"/>
                <a:ea typeface="Courier New"/>
                <a:cs typeface="Courier New"/>
                <a:sym typeface="Courier New"/>
              </a:rPr>
              <a:t>public </a:t>
            </a:r>
            <a:r>
              <a:rPr lang="en" sz="1050">
                <a:solidFill>
                  <a:srgbClr val="00627A"/>
                </a:solidFill>
                <a:highlight>
                  <a:srgbClr val="FFFFFF"/>
                </a:highlight>
                <a:latin typeface="Courier New"/>
                <a:ea typeface="Courier New"/>
                <a:cs typeface="Courier New"/>
                <a:sym typeface="Courier New"/>
              </a:rPr>
              <a:t>SecondAWTClass</a:t>
            </a:r>
            <a:r>
              <a:rPr lang="en" sz="1050">
                <a:solidFill>
                  <a:srgbClr val="080808"/>
                </a:solidFill>
                <a:highlight>
                  <a:srgbClr val="FFFFFF"/>
                </a:highlight>
                <a:latin typeface="Courier New"/>
                <a:ea typeface="Courier New"/>
                <a:cs typeface="Courier New"/>
                <a:sym typeface="Courier New"/>
              </a:rPr>
              <a:t>() {</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Frame frame </a:t>
            </a:r>
            <a:r>
              <a:rPr lang="en" sz="1050">
                <a:solidFill>
                  <a:srgbClr val="080808"/>
                </a:solidFill>
                <a:highlight>
                  <a:srgbClr val="FFFFFF"/>
                </a:highlight>
                <a:latin typeface="Courier New"/>
                <a:ea typeface="Courier New"/>
                <a:cs typeface="Courier New"/>
                <a:sym typeface="Courier New"/>
              </a:rPr>
              <a:t>= </a:t>
            </a:r>
            <a:r>
              <a:rPr lang="en" sz="1050">
                <a:solidFill>
                  <a:srgbClr val="0033B3"/>
                </a:solidFill>
                <a:highlight>
                  <a:srgbClr val="FFFFFF"/>
                </a:highlight>
                <a:latin typeface="Courier New"/>
                <a:ea typeface="Courier New"/>
                <a:cs typeface="Courier New"/>
                <a:sym typeface="Courier New"/>
              </a:rPr>
              <a:t>new </a:t>
            </a:r>
            <a:r>
              <a:rPr lang="en" sz="1050">
                <a:solidFill>
                  <a:srgbClr val="080808"/>
                </a:solidFill>
                <a:highlight>
                  <a:srgbClr val="FFFFFF"/>
                </a:highlight>
                <a:latin typeface="Courier New"/>
                <a:ea typeface="Courier New"/>
                <a:cs typeface="Courier New"/>
                <a:sym typeface="Courier New"/>
              </a:rPr>
              <a:t>Frame(</a:t>
            </a:r>
            <a:r>
              <a:rPr lang="en" sz="1050">
                <a:solidFill>
                  <a:srgbClr val="067D17"/>
                </a:solidFill>
                <a:highlight>
                  <a:srgbClr val="FFFFFF"/>
                </a:highlight>
                <a:latin typeface="Courier New"/>
                <a:ea typeface="Courier New"/>
                <a:cs typeface="Courier New"/>
                <a:sym typeface="Courier New"/>
              </a:rPr>
              <a:t>"Frame initialization"</a:t>
            </a: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Label label </a:t>
            </a:r>
            <a:r>
              <a:rPr lang="en" sz="1050">
                <a:solidFill>
                  <a:srgbClr val="080808"/>
                </a:solidFill>
                <a:highlight>
                  <a:srgbClr val="FFFFFF"/>
                </a:highlight>
                <a:latin typeface="Courier New"/>
                <a:ea typeface="Courier New"/>
                <a:cs typeface="Courier New"/>
                <a:sym typeface="Courier New"/>
              </a:rPr>
              <a:t>= </a:t>
            </a:r>
            <a:r>
              <a:rPr lang="en" sz="1050">
                <a:solidFill>
                  <a:srgbClr val="0033B3"/>
                </a:solidFill>
                <a:highlight>
                  <a:srgbClr val="FFFFFF"/>
                </a:highlight>
                <a:latin typeface="Courier New"/>
                <a:ea typeface="Courier New"/>
                <a:cs typeface="Courier New"/>
                <a:sym typeface="Courier New"/>
              </a:rPr>
              <a:t>new </a:t>
            </a:r>
            <a:r>
              <a:rPr lang="en" sz="1050">
                <a:solidFill>
                  <a:srgbClr val="080808"/>
                </a:solidFill>
                <a:highlight>
                  <a:srgbClr val="FFFFFF"/>
                </a:highlight>
                <a:latin typeface="Courier New"/>
                <a:ea typeface="Courier New"/>
                <a:cs typeface="Courier New"/>
                <a:sym typeface="Courier New"/>
              </a:rPr>
              <a:t>Label(</a:t>
            </a:r>
            <a:r>
              <a:rPr lang="en" sz="1050">
                <a:solidFill>
                  <a:srgbClr val="067D17"/>
                </a:solidFill>
                <a:highlight>
                  <a:srgbClr val="FFFFFF"/>
                </a:highlight>
                <a:latin typeface="Courier New"/>
                <a:ea typeface="Courier New"/>
                <a:cs typeface="Courier New"/>
                <a:sym typeface="Courier New"/>
              </a:rPr>
              <a:t>"Hello, world!"</a:t>
            </a: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label</a:t>
            </a:r>
            <a:r>
              <a:rPr lang="en" sz="1050">
                <a:solidFill>
                  <a:srgbClr val="080808"/>
                </a:solidFill>
                <a:highlight>
                  <a:srgbClr val="FFFFFF"/>
                </a:highlight>
                <a:latin typeface="Courier New"/>
                <a:ea typeface="Courier New"/>
                <a:cs typeface="Courier New"/>
                <a:sym typeface="Courier New"/>
              </a:rPr>
              <a:t>.setAlignment(</a:t>
            </a:r>
            <a:r>
              <a:rPr lang="en" sz="1050">
                <a:highlight>
                  <a:srgbClr val="FFFFFF"/>
                </a:highlight>
                <a:latin typeface="Courier New"/>
                <a:ea typeface="Courier New"/>
                <a:cs typeface="Courier New"/>
                <a:sym typeface="Courier New"/>
              </a:rPr>
              <a:t>Label</a:t>
            </a:r>
            <a:r>
              <a:rPr lang="en" sz="1050">
                <a:solidFill>
                  <a:srgbClr val="080808"/>
                </a:solidFill>
                <a:highlight>
                  <a:srgbClr val="FFFFFF"/>
                </a:highlight>
                <a:latin typeface="Courier New"/>
                <a:ea typeface="Courier New"/>
                <a:cs typeface="Courier New"/>
                <a:sym typeface="Courier New"/>
              </a:rPr>
              <a:t>.</a:t>
            </a:r>
            <a:r>
              <a:rPr i="1" lang="en" sz="1050">
                <a:solidFill>
                  <a:srgbClr val="871094"/>
                </a:solidFill>
                <a:highlight>
                  <a:srgbClr val="FFFFFF"/>
                </a:highlight>
                <a:latin typeface="Courier New"/>
                <a:ea typeface="Courier New"/>
                <a:cs typeface="Courier New"/>
                <a:sym typeface="Courier New"/>
              </a:rPr>
              <a:t>CENTER</a:t>
            </a: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frame</a:t>
            </a:r>
            <a:r>
              <a:rPr lang="en" sz="1050">
                <a:solidFill>
                  <a:srgbClr val="080808"/>
                </a:solidFill>
                <a:highlight>
                  <a:srgbClr val="FFFFFF"/>
                </a:highlight>
                <a:latin typeface="Courier New"/>
                <a:ea typeface="Courier New"/>
                <a:cs typeface="Courier New"/>
                <a:sym typeface="Courier New"/>
              </a:rPr>
              <a:t>.add(</a:t>
            </a:r>
            <a:r>
              <a:rPr lang="en" sz="1050">
                <a:highlight>
                  <a:srgbClr val="FFFFFF"/>
                </a:highlight>
                <a:latin typeface="Courier New"/>
                <a:ea typeface="Courier New"/>
                <a:cs typeface="Courier New"/>
                <a:sym typeface="Courier New"/>
              </a:rPr>
              <a:t>label</a:t>
            </a: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frame</a:t>
            </a:r>
            <a:r>
              <a:rPr lang="en" sz="1050">
                <a:solidFill>
                  <a:srgbClr val="080808"/>
                </a:solidFill>
                <a:highlight>
                  <a:srgbClr val="FFFFFF"/>
                </a:highlight>
                <a:latin typeface="Courier New"/>
                <a:ea typeface="Courier New"/>
                <a:cs typeface="Courier New"/>
                <a:sym typeface="Courier New"/>
              </a:rPr>
              <a:t>.setSize(</a:t>
            </a:r>
            <a:r>
              <a:rPr lang="en" sz="1050">
                <a:solidFill>
                  <a:srgbClr val="1750EB"/>
                </a:solidFill>
                <a:highlight>
                  <a:srgbClr val="FFFFFF"/>
                </a:highlight>
                <a:latin typeface="Courier New"/>
                <a:ea typeface="Courier New"/>
                <a:cs typeface="Courier New"/>
                <a:sym typeface="Courier New"/>
              </a:rPr>
              <a:t>200</a:t>
            </a:r>
            <a:r>
              <a:rPr lang="en" sz="1050">
                <a:solidFill>
                  <a:srgbClr val="080808"/>
                </a:solidFill>
                <a:highlight>
                  <a:srgbClr val="FFFFFF"/>
                </a:highlight>
                <a:latin typeface="Courier New"/>
                <a:ea typeface="Courier New"/>
                <a:cs typeface="Courier New"/>
                <a:sym typeface="Courier New"/>
              </a:rPr>
              <a:t>, </a:t>
            </a:r>
            <a:r>
              <a:rPr lang="en" sz="1050">
                <a:solidFill>
                  <a:srgbClr val="1750EB"/>
                </a:solidFill>
                <a:highlight>
                  <a:srgbClr val="FFFFFF"/>
                </a:highlight>
                <a:latin typeface="Courier New"/>
                <a:ea typeface="Courier New"/>
                <a:cs typeface="Courier New"/>
                <a:sym typeface="Courier New"/>
              </a:rPr>
              <a:t>200</a:t>
            </a: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frame</a:t>
            </a:r>
            <a:r>
              <a:rPr lang="en" sz="1050">
                <a:solidFill>
                  <a:srgbClr val="080808"/>
                </a:solidFill>
                <a:highlight>
                  <a:srgbClr val="FFFFFF"/>
                </a:highlight>
                <a:latin typeface="Courier New"/>
                <a:ea typeface="Courier New"/>
                <a:cs typeface="Courier New"/>
                <a:sym typeface="Courier New"/>
              </a:rPr>
              <a:t>.setVisible(</a:t>
            </a:r>
            <a:r>
              <a:rPr lang="en" sz="1050">
                <a:solidFill>
                  <a:srgbClr val="0033B3"/>
                </a:solidFill>
                <a:highlight>
                  <a:srgbClr val="FFFFFF"/>
                </a:highlight>
                <a:latin typeface="Courier New"/>
                <a:ea typeface="Courier New"/>
                <a:cs typeface="Courier New"/>
                <a:sym typeface="Courier New"/>
              </a:rPr>
              <a:t>true</a:t>
            </a: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033B3"/>
                </a:solidFill>
                <a:highlight>
                  <a:srgbClr val="FFFFFF"/>
                </a:highlight>
                <a:latin typeface="Courier New"/>
                <a:ea typeface="Courier New"/>
                <a:cs typeface="Courier New"/>
                <a:sym typeface="Courier New"/>
              </a:rPr>
              <a:t>public class </a:t>
            </a:r>
            <a:r>
              <a:rPr lang="en" sz="1050">
                <a:highlight>
                  <a:srgbClr val="FFFFFF"/>
                </a:highlight>
                <a:latin typeface="Courier New"/>
                <a:ea typeface="Courier New"/>
                <a:cs typeface="Courier New"/>
                <a:sym typeface="Courier New"/>
              </a:rPr>
              <a:t>Main </a:t>
            </a: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t>
            </a:r>
            <a:r>
              <a:rPr lang="en" sz="1050">
                <a:solidFill>
                  <a:srgbClr val="0033B3"/>
                </a:solidFill>
                <a:highlight>
                  <a:srgbClr val="FFFFFF"/>
                </a:highlight>
                <a:latin typeface="Courier New"/>
                <a:ea typeface="Courier New"/>
                <a:cs typeface="Courier New"/>
                <a:sym typeface="Courier New"/>
              </a:rPr>
              <a:t>public static void </a:t>
            </a:r>
            <a:r>
              <a:rPr lang="en" sz="1050">
                <a:solidFill>
                  <a:srgbClr val="00627A"/>
                </a:solidFill>
                <a:highlight>
                  <a:srgbClr val="FFFFFF"/>
                </a:highlight>
                <a:latin typeface="Courier New"/>
                <a:ea typeface="Courier New"/>
                <a:cs typeface="Courier New"/>
                <a:sym typeface="Courier New"/>
              </a:rPr>
              <a:t>main</a:t>
            </a:r>
            <a:r>
              <a:rPr lang="en" sz="1050">
                <a:solidFill>
                  <a:srgbClr val="080808"/>
                </a:solidFill>
                <a:highlight>
                  <a:srgbClr val="FFFFFF"/>
                </a:highlight>
                <a:latin typeface="Courier New"/>
                <a:ea typeface="Courier New"/>
                <a:cs typeface="Courier New"/>
                <a:sym typeface="Courier New"/>
              </a:rPr>
              <a:t>(</a:t>
            </a:r>
            <a:r>
              <a:rPr lang="en" sz="1050">
                <a:highlight>
                  <a:srgbClr val="FFFFFF"/>
                </a:highlight>
                <a:latin typeface="Courier New"/>
                <a:ea typeface="Courier New"/>
                <a:cs typeface="Courier New"/>
                <a:sym typeface="Courier New"/>
              </a:rPr>
              <a:t>String</a:t>
            </a:r>
            <a:r>
              <a:rPr lang="en" sz="1050">
                <a:solidFill>
                  <a:srgbClr val="080808"/>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args</a:t>
            </a:r>
            <a:r>
              <a:rPr lang="en" sz="1050">
                <a:solidFill>
                  <a:srgbClr val="080808"/>
                </a:solidFill>
                <a:highlight>
                  <a:srgbClr val="FFFFFF"/>
                </a:highlight>
                <a:latin typeface="Courier New"/>
                <a:ea typeface="Courier New"/>
                <a:cs typeface="Courier New"/>
                <a:sym typeface="Courier New"/>
              </a:rPr>
              <a:t>) {</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t>
            </a:r>
            <a:r>
              <a:rPr lang="en" sz="1050">
                <a:solidFill>
                  <a:srgbClr val="0033B3"/>
                </a:solidFill>
                <a:highlight>
                  <a:srgbClr val="FFFFFF"/>
                </a:highlight>
                <a:latin typeface="Courier New"/>
                <a:ea typeface="Courier New"/>
                <a:cs typeface="Courier New"/>
                <a:sym typeface="Courier New"/>
              </a:rPr>
              <a:t>new </a:t>
            </a:r>
            <a:r>
              <a:rPr lang="en" sz="1050">
                <a:solidFill>
                  <a:srgbClr val="080808"/>
                </a:solidFill>
                <a:highlight>
                  <a:srgbClr val="FFFFFF"/>
                </a:highlight>
                <a:latin typeface="Courier New"/>
                <a:ea typeface="Courier New"/>
                <a:cs typeface="Courier New"/>
                <a:sym typeface="Courier New"/>
              </a:rPr>
              <a:t>SecondAWTClass();</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105" name="Google Shape;105;p19"/>
          <p:cNvSpPr txBox="1"/>
          <p:nvPr/>
        </p:nvSpPr>
        <p:spPr>
          <a:xfrm>
            <a:off x="5932338" y="1251900"/>
            <a:ext cx="2303400" cy="48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Open Sans"/>
                <a:ea typeface="Open Sans"/>
                <a:cs typeface="Open Sans"/>
                <a:sym typeface="Open Sans"/>
              </a:rPr>
              <a:t>Output:</a:t>
            </a:r>
            <a:endParaRPr sz="1800">
              <a:solidFill>
                <a:schemeClr val="accent1"/>
              </a:solidFill>
              <a:latin typeface="Open Sans"/>
              <a:ea typeface="Open Sans"/>
              <a:cs typeface="Open Sans"/>
              <a:sym typeface="Open Sans"/>
            </a:endParaRPr>
          </a:p>
        </p:txBody>
      </p:sp>
      <p:pic>
        <p:nvPicPr>
          <p:cNvPr id="106" name="Google Shape;106;p19"/>
          <p:cNvPicPr preferRelativeResize="0"/>
          <p:nvPr/>
        </p:nvPicPr>
        <p:blipFill>
          <a:blip r:embed="rId3">
            <a:alphaModFix/>
          </a:blip>
          <a:stretch>
            <a:fillRect/>
          </a:stretch>
        </p:blipFill>
        <p:spPr>
          <a:xfrm>
            <a:off x="6091275" y="1869750"/>
            <a:ext cx="2286000" cy="2076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0"/>
          <p:cNvPicPr preferRelativeResize="0"/>
          <p:nvPr/>
        </p:nvPicPr>
        <p:blipFill>
          <a:blip r:embed="rId3">
            <a:alphaModFix/>
          </a:blip>
          <a:stretch>
            <a:fillRect/>
          </a:stretch>
        </p:blipFill>
        <p:spPr>
          <a:xfrm>
            <a:off x="2076963" y="655113"/>
            <a:ext cx="5705475" cy="4276725"/>
          </a:xfrm>
          <a:prstGeom prst="rect">
            <a:avLst/>
          </a:prstGeom>
          <a:noFill/>
          <a:ln>
            <a:noFill/>
          </a:ln>
        </p:spPr>
      </p:pic>
      <p:sp>
        <p:nvSpPr>
          <p:cNvPr id="112" name="Google Shape;112;p20"/>
          <p:cNvSpPr txBox="1"/>
          <p:nvPr/>
        </p:nvSpPr>
        <p:spPr>
          <a:xfrm>
            <a:off x="3177038" y="236075"/>
            <a:ext cx="3119100" cy="52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F22C3D"/>
                </a:solidFill>
                <a:latin typeface="Open Sans"/>
                <a:ea typeface="Open Sans"/>
                <a:cs typeface="Open Sans"/>
                <a:sym typeface="Open Sans"/>
              </a:rPr>
              <a:t>AWT Hierarchy</a:t>
            </a:r>
            <a:endParaRPr b="1" sz="2000">
              <a:solidFill>
                <a:srgbClr val="F22C3D"/>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AWT Hierarchy Contd…</a:t>
            </a:r>
            <a:endParaRPr/>
          </a:p>
        </p:txBody>
      </p:sp>
      <p:sp>
        <p:nvSpPr>
          <p:cNvPr id="118" name="Google Shape;118;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rPr>
              <a:t>Components:</a:t>
            </a:r>
            <a:r>
              <a:rPr lang="en"/>
              <a:t> All the elements like buttons, text fields are known as components. Component class is the super class to all the other class from which various GUI elements are realized. It is responsible for affecting the display of a graphic object on the screen.</a:t>
            </a:r>
            <a:endParaRPr/>
          </a:p>
          <a:p>
            <a:pPr indent="0" lvl="0" marL="0" rtl="0" algn="l">
              <a:spcBef>
                <a:spcPts val="1200"/>
              </a:spcBef>
              <a:spcAft>
                <a:spcPts val="0"/>
              </a:spcAft>
              <a:buNone/>
            </a:pPr>
            <a:r>
              <a:rPr lang="en">
                <a:solidFill>
                  <a:schemeClr val="accent1"/>
                </a:solidFill>
              </a:rPr>
              <a:t>Container: </a:t>
            </a:r>
            <a:r>
              <a:rPr lang="en"/>
              <a:t>A container is like a screen wherein we are placing components like buttons, text fields, </a:t>
            </a:r>
            <a:r>
              <a:rPr lang="en"/>
              <a:t>checkbox</a:t>
            </a:r>
            <a:r>
              <a:rPr lang="en"/>
              <a:t>, ect. A container contains and controls the layout of the components.</a:t>
            </a:r>
            <a:endParaRPr/>
          </a:p>
          <a:p>
            <a:pPr indent="0" lvl="0" marL="0" rtl="0" algn="l">
              <a:spcBef>
                <a:spcPts val="1200"/>
              </a:spcBef>
              <a:spcAft>
                <a:spcPts val="1200"/>
              </a:spcAft>
              <a:buNone/>
            </a:pPr>
            <a:r>
              <a:rPr lang="en">
                <a:solidFill>
                  <a:schemeClr val="accent1"/>
                </a:solidFill>
              </a:rPr>
              <a:t>Window:</a:t>
            </a:r>
            <a:r>
              <a:rPr lang="en"/>
              <a:t> Frame and Dialog are subclass of Window class. The Window is an instance of Window class. Typically used Window is Frame.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