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T Sans Narrow"/>
      <p:regular r:id="rId32"/>
      <p:bold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TSansNarrow-bold.fntdata"/><Relationship Id="rId10" Type="http://schemas.openxmlformats.org/officeDocument/2006/relationships/slide" Target="slides/slide5.xml"/><Relationship Id="rId32" Type="http://schemas.openxmlformats.org/officeDocument/2006/relationships/font" Target="fonts/PTSansNarrow-regular.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1b40820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71b40820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1961c01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1961c01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1b408206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1b408206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1b408206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1b408206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c2eab68b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c2eab68b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1961c01b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71961c01b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1961c01b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71961c01b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c2eab68b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dc2eab68b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1b408206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71b408206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1b408206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1b408206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c2eab68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c2eab68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71b408206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71b408206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1b408206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71b408206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71b408206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71b408206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c2eab68b9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dc2eab68b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71b408206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71b408206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71b408206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71b408206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c2eab68b9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dc2eab68b9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c2eab68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c2eab68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c2eab68b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c2eab68b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1961c01b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1961c01b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1961c01b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1961c01b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1961c01b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1961c01b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1961c01b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1961c01b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1961c01b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71961c01b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hamrocsit.com/question/29126/" TargetMode="External"/><Relationship Id="rId4" Type="http://schemas.openxmlformats.org/officeDocument/2006/relationships/hyperlink" Target="https://hamrocsit.com/question/29101/" TargetMode="External"/><Relationship Id="rId9" Type="http://schemas.openxmlformats.org/officeDocument/2006/relationships/hyperlink" Target="https://hamrocsit.com/question/29102/" TargetMode="External"/><Relationship Id="rId5" Type="http://schemas.openxmlformats.org/officeDocument/2006/relationships/hyperlink" Target="https://hamrocsit.com/question/29126/" TargetMode="External"/><Relationship Id="rId6" Type="http://schemas.openxmlformats.org/officeDocument/2006/relationships/hyperlink" Target="https://hamrocsit.com/question/29132/" TargetMode="External"/><Relationship Id="rId7" Type="http://schemas.openxmlformats.org/officeDocument/2006/relationships/hyperlink" Target="https://hamrocsit.com/question/29132/" TargetMode="External"/><Relationship Id="rId8" Type="http://schemas.openxmlformats.org/officeDocument/2006/relationships/hyperlink" Target="https://hamrocsit.com/question/29101/"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Building Components using Swing and JavaFX</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Prativa Nyaupane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a:t>
            </a:r>
            <a:endParaRPr/>
          </a:p>
        </p:txBody>
      </p:sp>
      <p:sp>
        <p:nvSpPr>
          <p:cNvPr id="123" name="Google Shape;123;p22"/>
          <p:cNvSpPr txBox="1"/>
          <p:nvPr>
            <p:ph idx="1" type="body"/>
          </p:nvPr>
        </p:nvSpPr>
        <p:spPr>
          <a:xfrm>
            <a:off x="311700" y="1266325"/>
            <a:ext cx="5003400" cy="35562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50000"/>
              </a:lnSpc>
              <a:spcBef>
                <a:spcPts val="0"/>
              </a:spcBef>
              <a:spcAft>
                <a:spcPts val="0"/>
              </a:spcAft>
              <a:buSzPct val="100000"/>
              <a:buChar char="-"/>
            </a:pPr>
            <a:r>
              <a:rPr lang="en"/>
              <a:t>The individual elements of a scene are called nodes. For eg, a button is a node. Nodes can also consist of groups of nodes. </a:t>
            </a:r>
            <a:endParaRPr/>
          </a:p>
          <a:p>
            <a:pPr indent="-325755" lvl="0" marL="457200" rtl="0" algn="l">
              <a:lnSpc>
                <a:spcPct val="150000"/>
              </a:lnSpc>
              <a:spcBef>
                <a:spcPts val="0"/>
              </a:spcBef>
              <a:spcAft>
                <a:spcPts val="0"/>
              </a:spcAft>
              <a:buSzPct val="100000"/>
              <a:buChar char="-"/>
            </a:pPr>
            <a:r>
              <a:rPr lang="en"/>
              <a:t>A node can have a child node. This is called a parent/branch node. </a:t>
            </a:r>
            <a:endParaRPr/>
          </a:p>
          <a:p>
            <a:pPr indent="-325755" lvl="0" marL="457200" rtl="0" algn="l">
              <a:lnSpc>
                <a:spcPct val="150000"/>
              </a:lnSpc>
              <a:spcBef>
                <a:spcPts val="0"/>
              </a:spcBef>
              <a:spcAft>
                <a:spcPts val="0"/>
              </a:spcAft>
              <a:buSzPct val="100000"/>
              <a:buChar char="-"/>
            </a:pPr>
            <a:r>
              <a:rPr lang="en"/>
              <a:t>First node is root node. Except root nodes, all nodes have parent nodes. </a:t>
            </a:r>
            <a:endParaRPr/>
          </a:p>
          <a:p>
            <a:pPr indent="-325755" lvl="0" marL="457200" rtl="0" algn="l">
              <a:lnSpc>
                <a:spcPct val="150000"/>
              </a:lnSpc>
              <a:spcBef>
                <a:spcPts val="0"/>
              </a:spcBef>
              <a:spcAft>
                <a:spcPts val="0"/>
              </a:spcAft>
              <a:buSzPct val="100000"/>
              <a:buChar char="-"/>
            </a:pPr>
            <a:r>
              <a:rPr lang="en"/>
              <a:t>Nodes without children are terminal nodes and are called leaves. </a:t>
            </a:r>
            <a:endParaRPr/>
          </a:p>
          <a:p>
            <a:pPr indent="-325755" lvl="0" marL="457200" rtl="0" algn="l">
              <a:lnSpc>
                <a:spcPct val="150000"/>
              </a:lnSpc>
              <a:spcBef>
                <a:spcPts val="0"/>
              </a:spcBef>
              <a:spcAft>
                <a:spcPts val="0"/>
              </a:spcAft>
              <a:buSzPct val="100000"/>
              <a:buChar char="-"/>
            </a:pPr>
            <a:r>
              <a:rPr lang="en"/>
              <a:t>The collection of nodes in a scene creates a scene graph, which comprises a tree.</a:t>
            </a:r>
            <a:endParaRPr/>
          </a:p>
        </p:txBody>
      </p:sp>
      <p:pic>
        <p:nvPicPr>
          <p:cNvPr id="124" name="Google Shape;124;p22"/>
          <p:cNvPicPr preferRelativeResize="0"/>
          <p:nvPr/>
        </p:nvPicPr>
        <p:blipFill>
          <a:blip r:embed="rId3">
            <a:alphaModFix/>
          </a:blip>
          <a:stretch>
            <a:fillRect/>
          </a:stretch>
        </p:blipFill>
        <p:spPr>
          <a:xfrm>
            <a:off x="5467500" y="1304825"/>
            <a:ext cx="3524100" cy="34672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Layout Containers</a:t>
            </a:r>
            <a:endParaRPr/>
          </a:p>
          <a:p>
            <a:pPr indent="0" lvl="0" marL="0" rtl="0" algn="l">
              <a:spcBef>
                <a:spcPts val="0"/>
              </a:spcBef>
              <a:spcAft>
                <a:spcPts val="0"/>
              </a:spcAft>
              <a:buNone/>
            </a:pPr>
            <a:r>
              <a:t/>
            </a:r>
            <a:endParaRPr/>
          </a:p>
        </p:txBody>
      </p:sp>
      <p:sp>
        <p:nvSpPr>
          <p:cNvPr id="130" name="Google Shape;130;p23"/>
          <p:cNvSpPr txBox="1"/>
          <p:nvPr>
            <p:ph idx="1" type="body"/>
          </p:nvPr>
        </p:nvSpPr>
        <p:spPr>
          <a:xfrm>
            <a:off x="311700" y="1266325"/>
            <a:ext cx="8520600" cy="629700"/>
          </a:xfrm>
          <a:prstGeom prst="rect">
            <a:avLst/>
          </a:prstGeom>
        </p:spPr>
        <p:txBody>
          <a:bodyPr anchorCtr="0" anchor="t" bIns="91425" lIns="91425" spcFirstLastPara="1" rIns="91425" wrap="square" tIns="91425">
            <a:normAutofit fontScale="25000" lnSpcReduction="20000"/>
          </a:bodyPr>
          <a:lstStyle/>
          <a:p>
            <a:pPr indent="-320675" lvl="0" marL="457200" rtl="0" algn="l">
              <a:lnSpc>
                <a:spcPct val="150000"/>
              </a:lnSpc>
              <a:spcBef>
                <a:spcPts val="0"/>
              </a:spcBef>
              <a:spcAft>
                <a:spcPts val="0"/>
              </a:spcAft>
              <a:buSzPct val="100000"/>
              <a:buChar char="-"/>
            </a:pPr>
            <a:r>
              <a:rPr lang="en" sz="5800"/>
              <a:t>JavaFX provides several layout panes that manage the process of placing elements in a sene. After constructing all the required nodes in a scene, we generally arrange them in the desired order. The container in which we arrange the components is called the </a:t>
            </a:r>
            <a:r>
              <a:rPr b="1" lang="en" sz="5800"/>
              <a:t>Layout</a:t>
            </a:r>
            <a:r>
              <a:rPr lang="en" sz="5800"/>
              <a:t> of the container. </a:t>
            </a:r>
            <a:endParaRPr sz="5800"/>
          </a:p>
          <a:p>
            <a:pPr indent="0" lvl="0" marL="457200" rtl="0" algn="l">
              <a:lnSpc>
                <a:spcPct val="150000"/>
              </a:lnSpc>
              <a:spcBef>
                <a:spcPts val="1200"/>
              </a:spcBef>
              <a:spcAft>
                <a:spcPts val="0"/>
              </a:spcAft>
              <a:buNone/>
            </a:pPr>
            <a:r>
              <a:t/>
            </a:r>
            <a:endParaRPr/>
          </a:p>
          <a:p>
            <a:pPr indent="0" lvl="0" marL="0" rtl="0" algn="l">
              <a:lnSpc>
                <a:spcPct val="150000"/>
              </a:lnSpc>
              <a:spcBef>
                <a:spcPts val="1200"/>
              </a:spcBef>
              <a:spcAft>
                <a:spcPts val="1200"/>
              </a:spcAft>
              <a:buNone/>
            </a:pPr>
            <a:r>
              <a:t/>
            </a:r>
            <a:endParaRPr/>
          </a:p>
        </p:txBody>
      </p:sp>
      <p:pic>
        <p:nvPicPr>
          <p:cNvPr id="131" name="Google Shape;131;p23"/>
          <p:cNvPicPr preferRelativeResize="0"/>
          <p:nvPr/>
        </p:nvPicPr>
        <p:blipFill>
          <a:blip r:embed="rId3">
            <a:alphaModFix/>
          </a:blip>
          <a:stretch>
            <a:fillRect/>
          </a:stretch>
        </p:blipFill>
        <p:spPr>
          <a:xfrm>
            <a:off x="4173925" y="2441088"/>
            <a:ext cx="4095750" cy="2200275"/>
          </a:xfrm>
          <a:prstGeom prst="rect">
            <a:avLst/>
          </a:prstGeom>
          <a:noFill/>
          <a:ln>
            <a:noFill/>
          </a:ln>
        </p:spPr>
      </p:pic>
      <p:sp>
        <p:nvSpPr>
          <p:cNvPr id="132" name="Google Shape;132;p23"/>
          <p:cNvSpPr txBox="1"/>
          <p:nvPr/>
        </p:nvSpPr>
        <p:spPr>
          <a:xfrm>
            <a:off x="865950" y="2441100"/>
            <a:ext cx="3000900" cy="24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Open Sans"/>
                <a:ea typeface="Open Sans"/>
                <a:cs typeface="Open Sans"/>
                <a:sym typeface="Open Sans"/>
              </a:rPr>
              <a:t>Predefined layouts in JavaFX:</a:t>
            </a:r>
            <a:endParaRPr sz="1600">
              <a:solidFill>
                <a:schemeClr val="dk2"/>
              </a:solidFill>
              <a:latin typeface="Open Sans"/>
              <a:ea typeface="Open Sans"/>
              <a:cs typeface="Open Sans"/>
              <a:sym typeface="Open Sans"/>
            </a:endParaRPr>
          </a:p>
          <a:p>
            <a:pPr indent="-330200" lvl="0" marL="457200" rtl="0" algn="l">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HBox</a:t>
            </a:r>
            <a:endParaRPr sz="1600">
              <a:solidFill>
                <a:schemeClr val="dk2"/>
              </a:solidFill>
              <a:latin typeface="Open Sans"/>
              <a:ea typeface="Open Sans"/>
              <a:cs typeface="Open Sans"/>
              <a:sym typeface="Open Sans"/>
            </a:endParaRPr>
          </a:p>
          <a:p>
            <a:pPr indent="-330200" lvl="0" marL="457200" rtl="0" algn="l">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VBox</a:t>
            </a:r>
            <a:endParaRPr sz="1600">
              <a:solidFill>
                <a:schemeClr val="dk2"/>
              </a:solidFill>
              <a:latin typeface="Open Sans"/>
              <a:ea typeface="Open Sans"/>
              <a:cs typeface="Open Sans"/>
              <a:sym typeface="Open Sans"/>
            </a:endParaRPr>
          </a:p>
          <a:p>
            <a:pPr indent="-330200" lvl="0" marL="457200" rtl="0" algn="l">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Border Pane</a:t>
            </a:r>
            <a:endParaRPr sz="1600">
              <a:solidFill>
                <a:schemeClr val="dk2"/>
              </a:solidFill>
              <a:latin typeface="Open Sans"/>
              <a:ea typeface="Open Sans"/>
              <a:cs typeface="Open Sans"/>
              <a:sym typeface="Open Sans"/>
            </a:endParaRPr>
          </a:p>
          <a:p>
            <a:pPr indent="-330200" lvl="0" marL="457200" rtl="0" algn="l">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Stack Pane</a:t>
            </a:r>
            <a:endParaRPr sz="1600">
              <a:solidFill>
                <a:schemeClr val="dk2"/>
              </a:solidFill>
              <a:latin typeface="Open Sans"/>
              <a:ea typeface="Open Sans"/>
              <a:cs typeface="Open Sans"/>
              <a:sym typeface="Open Sans"/>
            </a:endParaRPr>
          </a:p>
          <a:p>
            <a:pPr indent="-330200" lvl="0" marL="457200" rtl="0" algn="l">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Anchor Pane</a:t>
            </a:r>
            <a:endParaRPr sz="1600">
              <a:solidFill>
                <a:schemeClr val="dk2"/>
              </a:solidFill>
              <a:latin typeface="Open Sans"/>
              <a:ea typeface="Open Sans"/>
              <a:cs typeface="Open Sans"/>
              <a:sym typeface="Open Sans"/>
            </a:endParaRPr>
          </a:p>
          <a:p>
            <a:pPr indent="-330200" lvl="0" marL="457200" rtl="0" algn="l">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Title Pane</a:t>
            </a:r>
            <a:endParaRPr sz="1600">
              <a:solidFill>
                <a:schemeClr val="dk2"/>
              </a:solidFill>
              <a:latin typeface="Open Sans"/>
              <a:ea typeface="Open Sans"/>
              <a:cs typeface="Open Sans"/>
              <a:sym typeface="Open Sans"/>
            </a:endParaRPr>
          </a:p>
          <a:p>
            <a:pPr indent="-330200" lvl="0" marL="457200" rtl="0" algn="l">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Grid Pane</a:t>
            </a:r>
            <a:endParaRPr sz="1600">
              <a:solidFill>
                <a:schemeClr val="dk2"/>
              </a:solidFill>
              <a:latin typeface="Open Sans"/>
              <a:ea typeface="Open Sans"/>
              <a:cs typeface="Open Sans"/>
              <a:sym typeface="Open Sans"/>
            </a:endParaRPr>
          </a:p>
          <a:p>
            <a:pPr indent="-330200" lvl="0" marL="457200" rtl="0" algn="l">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Flow Panel</a:t>
            </a:r>
            <a:endParaRPr sz="1600">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Controls</a:t>
            </a:r>
            <a:endParaRPr/>
          </a:p>
        </p:txBody>
      </p:sp>
      <p:sp>
        <p:nvSpPr>
          <p:cNvPr id="138" name="Google Shape;138;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Nodes arrange in a layout containers are combination of controls. Controls are GUI components, such as Labels that display text. When the user interacts with a control, such as clicking a Button, the control generates an event.</a:t>
            </a:r>
            <a:endParaRPr/>
          </a:p>
          <a:p>
            <a:pPr indent="-342900" lvl="0" marL="457200" rtl="0" algn="l">
              <a:lnSpc>
                <a:spcPct val="150000"/>
              </a:lnSpc>
              <a:spcBef>
                <a:spcPts val="0"/>
              </a:spcBef>
              <a:spcAft>
                <a:spcPts val="0"/>
              </a:spcAft>
              <a:buSzPts val="1800"/>
              <a:buChar char="-"/>
            </a:pPr>
            <a:r>
              <a:rPr lang="en"/>
              <a:t>Programs can respond to these events - known as event handling - to specify what should happen when each user interaction occurs.</a:t>
            </a:r>
            <a:endParaRPr/>
          </a:p>
          <a:p>
            <a:pPr indent="-342900" lvl="0" marL="457200" rtl="0" algn="l">
              <a:lnSpc>
                <a:spcPct val="150000"/>
              </a:lnSpc>
              <a:spcBef>
                <a:spcPts val="0"/>
              </a:spcBef>
              <a:spcAft>
                <a:spcPts val="0"/>
              </a:spcAft>
              <a:buSzPts val="1800"/>
              <a:buChar char="-"/>
            </a:pPr>
            <a:r>
              <a:rPr lang="en"/>
              <a:t>Event handler is a method that responds to a user interaction.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5"/>
          <p:cNvPicPr preferRelativeResize="0"/>
          <p:nvPr/>
        </p:nvPicPr>
        <p:blipFill>
          <a:blip r:embed="rId3">
            <a:alphaModFix/>
          </a:blip>
          <a:stretch>
            <a:fillRect/>
          </a:stretch>
        </p:blipFill>
        <p:spPr>
          <a:xfrm>
            <a:off x="4191050" y="209550"/>
            <a:ext cx="4695825" cy="4724400"/>
          </a:xfrm>
          <a:prstGeom prst="rect">
            <a:avLst/>
          </a:prstGeom>
          <a:noFill/>
          <a:ln>
            <a:noFill/>
          </a:ln>
        </p:spPr>
      </p:pic>
      <p:sp>
        <p:nvSpPr>
          <p:cNvPr id="144" name="Google Shape;144;p25"/>
          <p:cNvSpPr txBox="1"/>
          <p:nvPr/>
        </p:nvSpPr>
        <p:spPr>
          <a:xfrm>
            <a:off x="642000" y="209550"/>
            <a:ext cx="2948700" cy="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Controls</a:t>
            </a:r>
            <a:endParaRPr sz="1800">
              <a:solidFill>
                <a:schemeClr val="dk2"/>
              </a:solidFill>
              <a:latin typeface="Open Sans"/>
              <a:ea typeface="Open Sans"/>
              <a:cs typeface="Open Sans"/>
              <a:sym typeface="Open Sans"/>
            </a:endParaRPr>
          </a:p>
        </p:txBody>
      </p:sp>
      <p:sp>
        <p:nvSpPr>
          <p:cNvPr id="145" name="Google Shape;145;p25"/>
          <p:cNvSpPr txBox="1"/>
          <p:nvPr/>
        </p:nvSpPr>
        <p:spPr>
          <a:xfrm>
            <a:off x="522550" y="963000"/>
            <a:ext cx="3668400" cy="40536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Nodes arrange in a layout containers are combination of controls. Controls are GUI components, such as Labels that display text. When the user interacts with a control, such as clicking a Button, the control generates an event.</a:t>
            </a:r>
            <a:endParaRPr>
              <a:solidFill>
                <a:schemeClr val="dk2"/>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Programs can respond to these events - known as event handling - to specify what should happen when each user interaction occurs.</a:t>
            </a:r>
            <a:endParaRPr>
              <a:solidFill>
                <a:schemeClr val="dk2"/>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idx="1" type="body"/>
          </p:nvPr>
        </p:nvSpPr>
        <p:spPr>
          <a:xfrm>
            <a:off x="283075" y="271975"/>
            <a:ext cx="8520600" cy="44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0033B3"/>
                </a:solidFill>
                <a:highlight>
                  <a:srgbClr val="FFFFFF"/>
                </a:highlight>
                <a:latin typeface="Courier New"/>
                <a:ea typeface="Courier New"/>
                <a:cs typeface="Courier New"/>
                <a:sym typeface="Courier New"/>
              </a:rPr>
              <a:t>package </a:t>
            </a:r>
            <a:r>
              <a:rPr lang="en" sz="900">
                <a:solidFill>
                  <a:srgbClr val="000000"/>
                </a:solidFill>
                <a:highlight>
                  <a:srgbClr val="FFFFFF"/>
                </a:highlight>
                <a:latin typeface="Courier New"/>
                <a:ea typeface="Courier New"/>
                <a:cs typeface="Courier New"/>
                <a:sym typeface="Courier New"/>
              </a:rPr>
              <a:t>com.example.javafxdemo</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033B3"/>
                </a:solidFill>
                <a:highlight>
                  <a:srgbClr val="FFFFFF"/>
                </a:highlight>
                <a:latin typeface="Courier New"/>
                <a:ea typeface="Courier New"/>
                <a:cs typeface="Courier New"/>
                <a:sym typeface="Courier New"/>
              </a:rPr>
              <a:t>import </a:t>
            </a:r>
            <a:r>
              <a:rPr lang="en" sz="900">
                <a:solidFill>
                  <a:srgbClr val="000000"/>
                </a:solidFill>
                <a:highlight>
                  <a:srgbClr val="FFFFFF"/>
                </a:highlight>
                <a:latin typeface="Courier New"/>
                <a:ea typeface="Courier New"/>
                <a:cs typeface="Courier New"/>
                <a:sym typeface="Courier New"/>
              </a:rPr>
              <a:t>javafx.application.Application</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033B3"/>
                </a:solidFill>
                <a:highlight>
                  <a:srgbClr val="FFFFFF"/>
                </a:highlight>
                <a:latin typeface="Courier New"/>
                <a:ea typeface="Courier New"/>
                <a:cs typeface="Courier New"/>
                <a:sym typeface="Courier New"/>
              </a:rPr>
              <a:t>import </a:t>
            </a:r>
            <a:r>
              <a:rPr lang="en" sz="900">
                <a:solidFill>
                  <a:srgbClr val="000000"/>
                </a:solidFill>
                <a:highlight>
                  <a:srgbClr val="FFFFFF"/>
                </a:highlight>
                <a:latin typeface="Courier New"/>
                <a:ea typeface="Courier New"/>
                <a:cs typeface="Courier New"/>
                <a:sym typeface="Courier New"/>
              </a:rPr>
              <a:t>javafx.scene.Scene</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033B3"/>
                </a:solidFill>
                <a:highlight>
                  <a:srgbClr val="FFFFFF"/>
                </a:highlight>
                <a:latin typeface="Courier New"/>
                <a:ea typeface="Courier New"/>
                <a:cs typeface="Courier New"/>
                <a:sym typeface="Courier New"/>
              </a:rPr>
              <a:t>import </a:t>
            </a:r>
            <a:r>
              <a:rPr lang="en" sz="900">
                <a:solidFill>
                  <a:srgbClr val="000000"/>
                </a:solidFill>
                <a:highlight>
                  <a:srgbClr val="FFFFFF"/>
                </a:highlight>
                <a:latin typeface="Courier New"/>
                <a:ea typeface="Courier New"/>
                <a:cs typeface="Courier New"/>
                <a:sym typeface="Courier New"/>
              </a:rPr>
              <a:t>javafx.scene.control.Button</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033B3"/>
                </a:solidFill>
                <a:highlight>
                  <a:srgbClr val="FFFFFF"/>
                </a:highlight>
                <a:latin typeface="Courier New"/>
                <a:ea typeface="Courier New"/>
                <a:cs typeface="Courier New"/>
                <a:sym typeface="Courier New"/>
              </a:rPr>
              <a:t>import </a:t>
            </a:r>
            <a:r>
              <a:rPr lang="en" sz="900">
                <a:solidFill>
                  <a:srgbClr val="000000"/>
                </a:solidFill>
                <a:highlight>
                  <a:srgbClr val="FFFFFF"/>
                </a:highlight>
                <a:latin typeface="Courier New"/>
                <a:ea typeface="Courier New"/>
                <a:cs typeface="Courier New"/>
                <a:sym typeface="Courier New"/>
              </a:rPr>
              <a:t>javafx.scene.layout.StackPane</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033B3"/>
                </a:solidFill>
                <a:highlight>
                  <a:srgbClr val="FFFFFF"/>
                </a:highlight>
                <a:latin typeface="Courier New"/>
                <a:ea typeface="Courier New"/>
                <a:cs typeface="Courier New"/>
                <a:sym typeface="Courier New"/>
              </a:rPr>
              <a:t>import </a:t>
            </a:r>
            <a:r>
              <a:rPr lang="en" sz="900">
                <a:solidFill>
                  <a:srgbClr val="000000"/>
                </a:solidFill>
                <a:highlight>
                  <a:srgbClr val="FFFFFF"/>
                </a:highlight>
                <a:latin typeface="Courier New"/>
                <a:ea typeface="Courier New"/>
                <a:cs typeface="Courier New"/>
                <a:sym typeface="Courier New"/>
              </a:rPr>
              <a:t>javafx.stage.Stage</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033B3"/>
                </a:solidFill>
                <a:highlight>
                  <a:srgbClr val="FFFFFF"/>
                </a:highlight>
                <a:latin typeface="Courier New"/>
                <a:ea typeface="Courier New"/>
                <a:cs typeface="Courier New"/>
                <a:sym typeface="Courier New"/>
              </a:rPr>
              <a:t>import </a:t>
            </a:r>
            <a:r>
              <a:rPr lang="en" sz="900">
                <a:solidFill>
                  <a:srgbClr val="000000"/>
                </a:solidFill>
                <a:highlight>
                  <a:srgbClr val="FFFFFF"/>
                </a:highlight>
                <a:latin typeface="Courier New"/>
                <a:ea typeface="Courier New"/>
                <a:cs typeface="Courier New"/>
                <a:sym typeface="Courier New"/>
              </a:rPr>
              <a:t>java.io.IOException</a:t>
            </a:r>
            <a:r>
              <a:rPr lang="en" sz="900">
                <a:solidFill>
                  <a:srgbClr val="080808"/>
                </a:solidFill>
                <a:highlight>
                  <a:srgbClr val="FFFFFF"/>
                </a:highlight>
                <a:latin typeface="Courier New"/>
                <a:ea typeface="Courier New"/>
                <a:cs typeface="Courier New"/>
                <a:sym typeface="Courier New"/>
              </a:rPr>
              <a:t>;</a:t>
            </a:r>
            <a:endParaRPr sz="9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033B3"/>
                </a:solidFill>
                <a:highlight>
                  <a:srgbClr val="FFFFFF"/>
                </a:highlight>
                <a:latin typeface="Courier New"/>
                <a:ea typeface="Courier New"/>
                <a:cs typeface="Courier New"/>
                <a:sym typeface="Courier New"/>
              </a:rPr>
              <a:t>public class </a:t>
            </a:r>
            <a:r>
              <a:rPr lang="en" sz="900">
                <a:solidFill>
                  <a:srgbClr val="000000"/>
                </a:solidFill>
                <a:highlight>
                  <a:srgbClr val="FFFFFF"/>
                </a:highlight>
                <a:latin typeface="Courier New"/>
                <a:ea typeface="Courier New"/>
                <a:cs typeface="Courier New"/>
                <a:sym typeface="Courier New"/>
              </a:rPr>
              <a:t>HelloApplication </a:t>
            </a:r>
            <a:r>
              <a:rPr lang="en" sz="900">
                <a:solidFill>
                  <a:srgbClr val="0033B3"/>
                </a:solidFill>
                <a:highlight>
                  <a:srgbClr val="FFFFFF"/>
                </a:highlight>
                <a:latin typeface="Courier New"/>
                <a:ea typeface="Courier New"/>
                <a:cs typeface="Courier New"/>
                <a:sym typeface="Courier New"/>
              </a:rPr>
              <a:t>extends </a:t>
            </a:r>
            <a:r>
              <a:rPr lang="en" sz="900">
                <a:solidFill>
                  <a:srgbClr val="000000"/>
                </a:solidFill>
                <a:highlight>
                  <a:srgbClr val="FFFFFF"/>
                </a:highlight>
                <a:latin typeface="Courier New"/>
                <a:ea typeface="Courier New"/>
                <a:cs typeface="Courier New"/>
                <a:sym typeface="Courier New"/>
              </a:rPr>
              <a:t>Application </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lang="en" sz="900">
                <a:solidFill>
                  <a:srgbClr val="9E880D"/>
                </a:solidFill>
                <a:highlight>
                  <a:srgbClr val="FFFFFF"/>
                </a:highlight>
                <a:latin typeface="Courier New"/>
                <a:ea typeface="Courier New"/>
                <a:cs typeface="Courier New"/>
                <a:sym typeface="Courier New"/>
              </a:rPr>
              <a:t>@Override</a:t>
            </a:r>
            <a:endParaRPr sz="900">
              <a:solidFill>
                <a:srgbClr val="9E880D"/>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9E880D"/>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public void </a:t>
            </a:r>
            <a:r>
              <a:rPr lang="en" sz="900">
                <a:solidFill>
                  <a:srgbClr val="00627A"/>
                </a:solidFill>
                <a:highlight>
                  <a:srgbClr val="FFFFFF"/>
                </a:highlight>
                <a:latin typeface="Courier New"/>
                <a:ea typeface="Courier New"/>
                <a:cs typeface="Courier New"/>
                <a:sym typeface="Courier New"/>
              </a:rPr>
              <a:t>start</a:t>
            </a:r>
            <a:r>
              <a:rPr lang="en" sz="900">
                <a:solidFill>
                  <a:srgbClr val="080808"/>
                </a:solidFill>
                <a:highlight>
                  <a:srgbClr val="FFFFFF"/>
                </a:highlight>
                <a:latin typeface="Courier New"/>
                <a:ea typeface="Courier New"/>
                <a:cs typeface="Courier New"/>
                <a:sym typeface="Courier New"/>
              </a:rPr>
              <a:t>(</a:t>
            </a:r>
            <a:r>
              <a:rPr lang="en" sz="900">
                <a:solidFill>
                  <a:srgbClr val="000000"/>
                </a:solidFill>
                <a:highlight>
                  <a:srgbClr val="FFFFFF"/>
                </a:highlight>
                <a:latin typeface="Courier New"/>
                <a:ea typeface="Courier New"/>
                <a:cs typeface="Courier New"/>
                <a:sym typeface="Courier New"/>
              </a:rPr>
              <a:t>Stage stage</a:t>
            </a: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throws </a:t>
            </a:r>
            <a:r>
              <a:rPr lang="en" sz="900">
                <a:solidFill>
                  <a:srgbClr val="000000"/>
                </a:solidFill>
                <a:highlight>
                  <a:srgbClr val="FFFFFF"/>
                </a:highlight>
                <a:latin typeface="Courier New"/>
                <a:ea typeface="Courier New"/>
                <a:cs typeface="Courier New"/>
                <a:sym typeface="Courier New"/>
              </a:rPr>
              <a:t>IOException </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i="1" lang="en" sz="900">
                <a:solidFill>
                  <a:srgbClr val="8C8C8C"/>
                </a:solidFill>
                <a:highlight>
                  <a:srgbClr val="FFFFFF"/>
                </a:highlight>
                <a:latin typeface="Courier New"/>
                <a:ea typeface="Courier New"/>
                <a:cs typeface="Courier New"/>
                <a:sym typeface="Courier New"/>
              </a:rPr>
              <a:t>// Construct the "Button" and attach an "EventHandler"</a:t>
            </a:r>
            <a:endParaRPr i="1" sz="9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900">
                <a:solidFill>
                  <a:srgbClr val="8C8C8C"/>
                </a:solidFill>
                <a:highlight>
                  <a:srgbClr val="FFFFFF"/>
                </a:highlight>
                <a:latin typeface="Courier New"/>
                <a:ea typeface="Courier New"/>
                <a:cs typeface="Courier New"/>
                <a:sym typeface="Courier New"/>
              </a:rPr>
              <a:t>       </a:t>
            </a:r>
            <a:r>
              <a:rPr lang="en" sz="900">
                <a:solidFill>
                  <a:srgbClr val="000000"/>
                </a:solidFill>
                <a:highlight>
                  <a:srgbClr val="FFFFFF"/>
                </a:highlight>
                <a:latin typeface="Courier New"/>
                <a:ea typeface="Courier New"/>
                <a:cs typeface="Courier New"/>
                <a:sym typeface="Courier New"/>
              </a:rPr>
              <a:t>Button btnHello </a:t>
            </a: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new </a:t>
            </a:r>
            <a:r>
              <a:rPr lang="en" sz="900">
                <a:solidFill>
                  <a:srgbClr val="080808"/>
                </a:solidFill>
                <a:highlight>
                  <a:srgbClr val="FFFFFF"/>
                </a:highlight>
                <a:latin typeface="Courier New"/>
                <a:ea typeface="Courier New"/>
                <a:cs typeface="Courier New"/>
                <a:sym typeface="Courier New"/>
              </a:rPr>
              <a:t>Button();</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lang="en" sz="900">
                <a:solidFill>
                  <a:srgbClr val="000000"/>
                </a:solidFill>
                <a:highlight>
                  <a:srgbClr val="FFFFFF"/>
                </a:highlight>
                <a:latin typeface="Courier New"/>
                <a:ea typeface="Courier New"/>
                <a:cs typeface="Courier New"/>
                <a:sym typeface="Courier New"/>
              </a:rPr>
              <a:t>btnHello</a:t>
            </a:r>
            <a:r>
              <a:rPr lang="en" sz="900">
                <a:solidFill>
                  <a:srgbClr val="080808"/>
                </a:solidFill>
                <a:highlight>
                  <a:srgbClr val="FFFFFF"/>
                </a:highlight>
                <a:latin typeface="Courier New"/>
                <a:ea typeface="Courier New"/>
                <a:cs typeface="Courier New"/>
                <a:sym typeface="Courier New"/>
              </a:rPr>
              <a:t>.setText(</a:t>
            </a:r>
            <a:r>
              <a:rPr lang="en" sz="900">
                <a:solidFill>
                  <a:srgbClr val="067D17"/>
                </a:solidFill>
                <a:highlight>
                  <a:srgbClr val="FFFFFF"/>
                </a:highlight>
                <a:latin typeface="Courier New"/>
                <a:ea typeface="Courier New"/>
                <a:cs typeface="Courier New"/>
                <a:sym typeface="Courier New"/>
              </a:rPr>
              <a:t>"Say Hello"</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i="1" lang="en" sz="900">
                <a:solidFill>
                  <a:srgbClr val="8C8C8C"/>
                </a:solidFill>
                <a:highlight>
                  <a:srgbClr val="FFFFFF"/>
                </a:highlight>
                <a:latin typeface="Courier New"/>
                <a:ea typeface="Courier New"/>
                <a:cs typeface="Courier New"/>
                <a:sym typeface="Courier New"/>
              </a:rPr>
              <a:t>// Construct a scene graph of nodes</a:t>
            </a:r>
            <a:endParaRPr i="1" sz="9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900">
                <a:solidFill>
                  <a:srgbClr val="8C8C8C"/>
                </a:solidFill>
                <a:highlight>
                  <a:srgbClr val="FFFFFF"/>
                </a:highlight>
                <a:latin typeface="Courier New"/>
                <a:ea typeface="Courier New"/>
                <a:cs typeface="Courier New"/>
                <a:sym typeface="Courier New"/>
              </a:rPr>
              <a:t>       </a:t>
            </a:r>
            <a:r>
              <a:rPr lang="en" sz="900">
                <a:solidFill>
                  <a:srgbClr val="000000"/>
                </a:solidFill>
                <a:highlight>
                  <a:srgbClr val="FFFFFF"/>
                </a:highlight>
                <a:latin typeface="Courier New"/>
                <a:ea typeface="Courier New"/>
                <a:cs typeface="Courier New"/>
                <a:sym typeface="Courier New"/>
              </a:rPr>
              <a:t>StackPane root </a:t>
            </a: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new </a:t>
            </a:r>
            <a:r>
              <a:rPr lang="en" sz="900">
                <a:solidFill>
                  <a:srgbClr val="080808"/>
                </a:solidFill>
                <a:highlight>
                  <a:srgbClr val="FFFFFF"/>
                </a:highlight>
                <a:latin typeface="Courier New"/>
                <a:ea typeface="Courier New"/>
                <a:cs typeface="Courier New"/>
                <a:sym typeface="Courier New"/>
              </a:rPr>
              <a:t>StackPane();  </a:t>
            </a:r>
            <a:r>
              <a:rPr i="1" lang="en" sz="900">
                <a:solidFill>
                  <a:srgbClr val="8C8C8C"/>
                </a:solidFill>
                <a:highlight>
                  <a:srgbClr val="FFFFFF"/>
                </a:highlight>
                <a:latin typeface="Courier New"/>
                <a:ea typeface="Courier New"/>
                <a:cs typeface="Courier New"/>
                <a:sym typeface="Courier New"/>
              </a:rPr>
              <a:t>// The root of scene graph is a layout node</a:t>
            </a:r>
            <a:endParaRPr i="1" sz="9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900">
                <a:solidFill>
                  <a:srgbClr val="8C8C8C"/>
                </a:solidFill>
                <a:highlight>
                  <a:srgbClr val="FFFFFF"/>
                </a:highlight>
                <a:latin typeface="Courier New"/>
                <a:ea typeface="Courier New"/>
                <a:cs typeface="Courier New"/>
                <a:sym typeface="Courier New"/>
              </a:rPr>
              <a:t>       </a:t>
            </a:r>
            <a:r>
              <a:rPr lang="en" sz="900">
                <a:solidFill>
                  <a:srgbClr val="000000"/>
                </a:solidFill>
                <a:highlight>
                  <a:srgbClr val="FFFFFF"/>
                </a:highlight>
                <a:latin typeface="Courier New"/>
                <a:ea typeface="Courier New"/>
                <a:cs typeface="Courier New"/>
                <a:sym typeface="Courier New"/>
              </a:rPr>
              <a:t>root</a:t>
            </a:r>
            <a:r>
              <a:rPr lang="en" sz="900">
                <a:solidFill>
                  <a:srgbClr val="080808"/>
                </a:solidFill>
                <a:highlight>
                  <a:srgbClr val="FFFFFF"/>
                </a:highlight>
                <a:latin typeface="Courier New"/>
                <a:ea typeface="Courier New"/>
                <a:cs typeface="Courier New"/>
                <a:sym typeface="Courier New"/>
              </a:rPr>
              <a:t>.getChildren().add(</a:t>
            </a:r>
            <a:r>
              <a:rPr lang="en" sz="900">
                <a:solidFill>
                  <a:srgbClr val="000000"/>
                </a:solidFill>
                <a:highlight>
                  <a:srgbClr val="FFFFFF"/>
                </a:highlight>
                <a:latin typeface="Courier New"/>
                <a:ea typeface="Courier New"/>
                <a:cs typeface="Courier New"/>
                <a:sym typeface="Courier New"/>
              </a:rPr>
              <a:t>btnHello</a:t>
            </a:r>
            <a:r>
              <a:rPr lang="en" sz="900">
                <a:solidFill>
                  <a:srgbClr val="080808"/>
                </a:solidFill>
                <a:highlight>
                  <a:srgbClr val="FFFFFF"/>
                </a:highlight>
                <a:latin typeface="Courier New"/>
                <a:ea typeface="Courier New"/>
                <a:cs typeface="Courier New"/>
                <a:sym typeface="Courier New"/>
              </a:rPr>
              <a:t>);  </a:t>
            </a:r>
            <a:r>
              <a:rPr i="1" lang="en" sz="900">
                <a:solidFill>
                  <a:srgbClr val="8C8C8C"/>
                </a:solidFill>
                <a:highlight>
                  <a:srgbClr val="FFFFFF"/>
                </a:highlight>
                <a:latin typeface="Courier New"/>
                <a:ea typeface="Courier New"/>
                <a:cs typeface="Courier New"/>
                <a:sym typeface="Courier New"/>
              </a:rPr>
              <a:t>// The root node adds Button as a child</a:t>
            </a:r>
            <a:endParaRPr i="1" sz="9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i="1" sz="9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900">
                <a:solidFill>
                  <a:srgbClr val="8C8C8C"/>
                </a:solidFill>
                <a:highlight>
                  <a:srgbClr val="FFFFFF"/>
                </a:highlight>
                <a:latin typeface="Courier New"/>
                <a:ea typeface="Courier New"/>
                <a:cs typeface="Courier New"/>
                <a:sym typeface="Courier New"/>
              </a:rPr>
              <a:t>       </a:t>
            </a:r>
            <a:r>
              <a:rPr lang="en" sz="900">
                <a:solidFill>
                  <a:srgbClr val="000000"/>
                </a:solidFill>
                <a:highlight>
                  <a:srgbClr val="FFFFFF"/>
                </a:highlight>
                <a:latin typeface="Courier New"/>
                <a:ea typeface="Courier New"/>
                <a:cs typeface="Courier New"/>
                <a:sym typeface="Courier New"/>
              </a:rPr>
              <a:t>Scene scene </a:t>
            </a: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new </a:t>
            </a:r>
            <a:r>
              <a:rPr lang="en" sz="900">
                <a:solidFill>
                  <a:srgbClr val="080808"/>
                </a:solidFill>
                <a:highlight>
                  <a:srgbClr val="FFFFFF"/>
                </a:highlight>
                <a:latin typeface="Courier New"/>
                <a:ea typeface="Courier New"/>
                <a:cs typeface="Courier New"/>
                <a:sym typeface="Courier New"/>
              </a:rPr>
              <a:t>Scene(</a:t>
            </a:r>
            <a:r>
              <a:rPr lang="en" sz="900">
                <a:solidFill>
                  <a:srgbClr val="000000"/>
                </a:solidFill>
                <a:highlight>
                  <a:srgbClr val="FFFFFF"/>
                </a:highlight>
                <a:latin typeface="Courier New"/>
                <a:ea typeface="Courier New"/>
                <a:cs typeface="Courier New"/>
                <a:sym typeface="Courier New"/>
              </a:rPr>
              <a:t>root</a:t>
            </a:r>
            <a:r>
              <a:rPr lang="en" sz="900">
                <a:solidFill>
                  <a:srgbClr val="080808"/>
                </a:solidFill>
                <a:highlight>
                  <a:srgbClr val="FFFFFF"/>
                </a:highlight>
                <a:latin typeface="Courier New"/>
                <a:ea typeface="Courier New"/>
                <a:cs typeface="Courier New"/>
                <a:sym typeface="Courier New"/>
              </a:rPr>
              <a:t>, </a:t>
            </a:r>
            <a:r>
              <a:rPr lang="en" sz="900">
                <a:solidFill>
                  <a:srgbClr val="1750EB"/>
                </a:solidFill>
                <a:highlight>
                  <a:srgbClr val="FFFFFF"/>
                </a:highlight>
                <a:latin typeface="Courier New"/>
                <a:ea typeface="Courier New"/>
                <a:cs typeface="Courier New"/>
                <a:sym typeface="Courier New"/>
              </a:rPr>
              <a:t>300</a:t>
            </a:r>
            <a:r>
              <a:rPr lang="en" sz="900">
                <a:solidFill>
                  <a:srgbClr val="080808"/>
                </a:solidFill>
                <a:highlight>
                  <a:srgbClr val="FFFFFF"/>
                </a:highlight>
                <a:latin typeface="Courier New"/>
                <a:ea typeface="Courier New"/>
                <a:cs typeface="Courier New"/>
                <a:sym typeface="Courier New"/>
              </a:rPr>
              <a:t>, </a:t>
            </a:r>
            <a:r>
              <a:rPr lang="en" sz="900">
                <a:solidFill>
                  <a:srgbClr val="1750EB"/>
                </a:solidFill>
                <a:highlight>
                  <a:srgbClr val="FFFFFF"/>
                </a:highlight>
                <a:latin typeface="Courier New"/>
                <a:ea typeface="Courier New"/>
                <a:cs typeface="Courier New"/>
                <a:sym typeface="Courier New"/>
              </a:rPr>
              <a:t>100</a:t>
            </a:r>
            <a:r>
              <a:rPr lang="en" sz="900">
                <a:solidFill>
                  <a:srgbClr val="080808"/>
                </a:solidFill>
                <a:highlight>
                  <a:srgbClr val="FFFFFF"/>
                </a:highlight>
                <a:latin typeface="Courier New"/>
                <a:ea typeface="Courier New"/>
                <a:cs typeface="Courier New"/>
                <a:sym typeface="Courier New"/>
              </a:rPr>
              <a:t>);  </a:t>
            </a:r>
            <a:r>
              <a:rPr i="1" lang="en" sz="900">
                <a:solidFill>
                  <a:srgbClr val="8C8C8C"/>
                </a:solidFill>
                <a:highlight>
                  <a:srgbClr val="FFFFFF"/>
                </a:highlight>
                <a:latin typeface="Courier New"/>
                <a:ea typeface="Courier New"/>
                <a:cs typeface="Courier New"/>
                <a:sym typeface="Courier New"/>
              </a:rPr>
              <a:t>// Construct a scene given the root of scene graph</a:t>
            </a:r>
            <a:endParaRPr i="1" sz="9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900">
                <a:solidFill>
                  <a:srgbClr val="8C8C8C"/>
                </a:solidFill>
                <a:highlight>
                  <a:srgbClr val="FFFFFF"/>
                </a:highlight>
                <a:latin typeface="Courier New"/>
                <a:ea typeface="Courier New"/>
                <a:cs typeface="Courier New"/>
                <a:sym typeface="Courier New"/>
              </a:rPr>
              <a:t>       </a:t>
            </a:r>
            <a:r>
              <a:rPr lang="en" sz="900">
                <a:solidFill>
                  <a:srgbClr val="000000"/>
                </a:solidFill>
                <a:highlight>
                  <a:srgbClr val="FFFFFF"/>
                </a:highlight>
                <a:latin typeface="Courier New"/>
                <a:ea typeface="Courier New"/>
                <a:cs typeface="Courier New"/>
                <a:sym typeface="Courier New"/>
              </a:rPr>
              <a:t>stage</a:t>
            </a:r>
            <a:r>
              <a:rPr lang="en" sz="900">
                <a:solidFill>
                  <a:srgbClr val="080808"/>
                </a:solidFill>
                <a:highlight>
                  <a:srgbClr val="FFFFFF"/>
                </a:highlight>
                <a:latin typeface="Courier New"/>
                <a:ea typeface="Courier New"/>
                <a:cs typeface="Courier New"/>
                <a:sym typeface="Courier New"/>
              </a:rPr>
              <a:t>.setScene(</a:t>
            </a:r>
            <a:r>
              <a:rPr lang="en" sz="900">
                <a:solidFill>
                  <a:srgbClr val="000000"/>
                </a:solidFill>
                <a:highlight>
                  <a:srgbClr val="FFFFFF"/>
                </a:highlight>
                <a:latin typeface="Courier New"/>
                <a:ea typeface="Courier New"/>
                <a:cs typeface="Courier New"/>
                <a:sym typeface="Courier New"/>
              </a:rPr>
              <a:t>scene</a:t>
            </a:r>
            <a:r>
              <a:rPr lang="en" sz="900">
                <a:solidFill>
                  <a:srgbClr val="080808"/>
                </a:solidFill>
                <a:highlight>
                  <a:srgbClr val="FFFFFF"/>
                </a:highlight>
                <a:latin typeface="Courier New"/>
                <a:ea typeface="Courier New"/>
                <a:cs typeface="Courier New"/>
                <a:sym typeface="Courier New"/>
              </a:rPr>
              <a:t>);    </a:t>
            </a:r>
            <a:r>
              <a:rPr i="1" lang="en" sz="900">
                <a:solidFill>
                  <a:srgbClr val="8C8C8C"/>
                </a:solidFill>
                <a:highlight>
                  <a:srgbClr val="FFFFFF"/>
                </a:highlight>
                <a:latin typeface="Courier New"/>
                <a:ea typeface="Courier New"/>
                <a:cs typeface="Courier New"/>
                <a:sym typeface="Courier New"/>
              </a:rPr>
              <a:t>// The stage sets scene</a:t>
            </a:r>
            <a:endParaRPr i="1" sz="9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900">
                <a:solidFill>
                  <a:srgbClr val="8C8C8C"/>
                </a:solidFill>
                <a:highlight>
                  <a:srgbClr val="FFFFFF"/>
                </a:highlight>
                <a:latin typeface="Courier New"/>
                <a:ea typeface="Courier New"/>
                <a:cs typeface="Courier New"/>
                <a:sym typeface="Courier New"/>
              </a:rPr>
              <a:t>       </a:t>
            </a:r>
            <a:r>
              <a:rPr lang="en" sz="900">
                <a:solidFill>
                  <a:srgbClr val="000000"/>
                </a:solidFill>
                <a:highlight>
                  <a:srgbClr val="FFFFFF"/>
                </a:highlight>
                <a:latin typeface="Courier New"/>
                <a:ea typeface="Courier New"/>
                <a:cs typeface="Courier New"/>
                <a:sym typeface="Courier New"/>
              </a:rPr>
              <a:t>stage</a:t>
            </a:r>
            <a:r>
              <a:rPr lang="en" sz="900">
                <a:solidFill>
                  <a:srgbClr val="080808"/>
                </a:solidFill>
                <a:highlight>
                  <a:srgbClr val="FFFFFF"/>
                </a:highlight>
                <a:latin typeface="Courier New"/>
                <a:ea typeface="Courier New"/>
                <a:cs typeface="Courier New"/>
                <a:sym typeface="Courier New"/>
              </a:rPr>
              <a:t>.setTitle(</a:t>
            </a:r>
            <a:r>
              <a:rPr lang="en" sz="900">
                <a:solidFill>
                  <a:srgbClr val="067D17"/>
                </a:solidFill>
                <a:highlight>
                  <a:srgbClr val="FFFFFF"/>
                </a:highlight>
                <a:latin typeface="Courier New"/>
                <a:ea typeface="Courier New"/>
                <a:cs typeface="Courier New"/>
                <a:sym typeface="Courier New"/>
              </a:rPr>
              <a:t>"Hello"</a:t>
            </a:r>
            <a:r>
              <a:rPr lang="en" sz="900">
                <a:solidFill>
                  <a:srgbClr val="080808"/>
                </a:solidFill>
                <a:highlight>
                  <a:srgbClr val="FFFFFF"/>
                </a:highlight>
                <a:latin typeface="Courier New"/>
                <a:ea typeface="Courier New"/>
                <a:cs typeface="Courier New"/>
                <a:sym typeface="Courier New"/>
              </a:rPr>
              <a:t>);  </a:t>
            </a:r>
            <a:r>
              <a:rPr i="1" lang="en" sz="900">
                <a:solidFill>
                  <a:srgbClr val="8C8C8C"/>
                </a:solidFill>
                <a:highlight>
                  <a:srgbClr val="FFFFFF"/>
                </a:highlight>
                <a:latin typeface="Courier New"/>
                <a:ea typeface="Courier New"/>
                <a:cs typeface="Courier New"/>
                <a:sym typeface="Courier New"/>
              </a:rPr>
              <a:t>// Set window's title</a:t>
            </a:r>
            <a:endParaRPr i="1" sz="9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900">
                <a:solidFill>
                  <a:srgbClr val="8C8C8C"/>
                </a:solidFill>
                <a:highlight>
                  <a:srgbClr val="FFFFFF"/>
                </a:highlight>
                <a:latin typeface="Courier New"/>
                <a:ea typeface="Courier New"/>
                <a:cs typeface="Courier New"/>
                <a:sym typeface="Courier New"/>
              </a:rPr>
              <a:t>       </a:t>
            </a:r>
            <a:r>
              <a:rPr lang="en" sz="900">
                <a:solidFill>
                  <a:srgbClr val="000000"/>
                </a:solidFill>
                <a:highlight>
                  <a:srgbClr val="FFFFFF"/>
                </a:highlight>
                <a:latin typeface="Courier New"/>
                <a:ea typeface="Courier New"/>
                <a:cs typeface="Courier New"/>
                <a:sym typeface="Courier New"/>
              </a:rPr>
              <a:t>stage</a:t>
            </a:r>
            <a:r>
              <a:rPr lang="en" sz="900">
                <a:solidFill>
                  <a:srgbClr val="080808"/>
                </a:solidFill>
                <a:highlight>
                  <a:srgbClr val="FFFFFF"/>
                </a:highlight>
                <a:latin typeface="Courier New"/>
                <a:ea typeface="Courier New"/>
                <a:cs typeface="Courier New"/>
                <a:sym typeface="Courier New"/>
              </a:rPr>
              <a:t>.show();             </a:t>
            </a:r>
            <a:r>
              <a:rPr i="1" lang="en" sz="900">
                <a:solidFill>
                  <a:srgbClr val="8C8C8C"/>
                </a:solidFill>
                <a:highlight>
                  <a:srgbClr val="FFFFFF"/>
                </a:highlight>
                <a:latin typeface="Courier New"/>
                <a:ea typeface="Courier New"/>
                <a:cs typeface="Courier New"/>
                <a:sym typeface="Courier New"/>
              </a:rPr>
              <a:t>// Set visible (show it)</a:t>
            </a:r>
            <a:endParaRPr i="1" sz="9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900">
                <a:solidFill>
                  <a:srgbClr val="8C8C8C"/>
                </a:solidFill>
                <a:highlight>
                  <a:srgbClr val="FFFFFF"/>
                </a:highlight>
                <a:latin typeface="Courier New"/>
                <a:ea typeface="Courier New"/>
                <a:cs typeface="Courier New"/>
                <a:sym typeface="Courier New"/>
              </a:rPr>
              <a:t>   </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public static void </a:t>
            </a:r>
            <a:r>
              <a:rPr lang="en" sz="900">
                <a:solidFill>
                  <a:srgbClr val="00627A"/>
                </a:solidFill>
                <a:highlight>
                  <a:srgbClr val="FFFFFF"/>
                </a:highlight>
                <a:latin typeface="Courier New"/>
                <a:ea typeface="Courier New"/>
                <a:cs typeface="Courier New"/>
                <a:sym typeface="Courier New"/>
              </a:rPr>
              <a:t>main</a:t>
            </a:r>
            <a:r>
              <a:rPr lang="en" sz="900">
                <a:solidFill>
                  <a:srgbClr val="080808"/>
                </a:solidFill>
                <a:highlight>
                  <a:srgbClr val="FFFFFF"/>
                </a:highlight>
                <a:latin typeface="Courier New"/>
                <a:ea typeface="Courier New"/>
                <a:cs typeface="Courier New"/>
                <a:sym typeface="Courier New"/>
              </a:rPr>
              <a:t>(</a:t>
            </a:r>
            <a:r>
              <a:rPr lang="en" sz="900">
                <a:solidFill>
                  <a:srgbClr val="000000"/>
                </a:solidFill>
                <a:highlight>
                  <a:srgbClr val="FFFFFF"/>
                </a:highlight>
                <a:latin typeface="Courier New"/>
                <a:ea typeface="Courier New"/>
                <a:cs typeface="Courier New"/>
                <a:sym typeface="Courier New"/>
              </a:rPr>
              <a:t>String</a:t>
            </a:r>
            <a:r>
              <a:rPr lang="en" sz="900">
                <a:solidFill>
                  <a:srgbClr val="080808"/>
                </a:solidFill>
                <a:highlight>
                  <a:srgbClr val="FFFFFF"/>
                </a:highlight>
                <a:latin typeface="Courier New"/>
                <a:ea typeface="Courier New"/>
                <a:cs typeface="Courier New"/>
                <a:sym typeface="Courier New"/>
              </a:rPr>
              <a:t>[] </a:t>
            </a:r>
            <a:r>
              <a:rPr lang="en" sz="900">
                <a:solidFill>
                  <a:srgbClr val="000000"/>
                </a:solidFill>
                <a:highlight>
                  <a:srgbClr val="FFFFFF"/>
                </a:highlight>
                <a:latin typeface="Courier New"/>
                <a:ea typeface="Courier New"/>
                <a:cs typeface="Courier New"/>
                <a:sym typeface="Courier New"/>
              </a:rPr>
              <a:t>args</a:t>
            </a:r>
            <a:r>
              <a:rPr lang="en" sz="900">
                <a:solidFill>
                  <a:srgbClr val="080808"/>
                </a:solidFill>
                <a:highlight>
                  <a:srgbClr val="FFFFFF"/>
                </a:highlight>
                <a:latin typeface="Courier New"/>
                <a:ea typeface="Courier New"/>
                <a:cs typeface="Courier New"/>
                <a:sym typeface="Courier New"/>
              </a:rPr>
              <a:t>) {</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i="1" lang="en" sz="900">
                <a:solidFill>
                  <a:srgbClr val="080808"/>
                </a:solidFill>
                <a:highlight>
                  <a:srgbClr val="FFFFFF"/>
                </a:highlight>
                <a:latin typeface="Courier New"/>
                <a:ea typeface="Courier New"/>
                <a:cs typeface="Courier New"/>
                <a:sym typeface="Courier New"/>
              </a:rPr>
              <a:t>launch</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a:t>
            </a:r>
            <a:endParaRPr sz="900"/>
          </a:p>
        </p:txBody>
      </p:sp>
      <p:sp>
        <p:nvSpPr>
          <p:cNvPr id="151" name="Google Shape;151;p26"/>
          <p:cNvSpPr txBox="1"/>
          <p:nvPr/>
        </p:nvSpPr>
        <p:spPr>
          <a:xfrm>
            <a:off x="3791450" y="736825"/>
            <a:ext cx="4034700" cy="558000"/>
          </a:xfrm>
          <a:prstGeom prst="rect">
            <a:avLst/>
          </a:prstGeom>
          <a:noFill/>
          <a:ln>
            <a:noFill/>
          </a:ln>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Clr>
                <a:schemeClr val="dk2"/>
              </a:buClr>
              <a:buSzPct val="100000"/>
              <a:buFont typeface="Open Sans"/>
              <a:buChar char="-"/>
            </a:pPr>
            <a:r>
              <a:rPr lang="en" sz="1800">
                <a:solidFill>
                  <a:schemeClr val="dk2"/>
                </a:solidFill>
                <a:latin typeface="Open Sans"/>
                <a:ea typeface="Open Sans"/>
                <a:cs typeface="Open Sans"/>
                <a:sym typeface="Open Sans"/>
              </a:rPr>
              <a:t>In a JavaFX application, the Application class is typically extended to create the main class.</a:t>
            </a:r>
            <a:endParaRPr sz="1800">
              <a:solidFill>
                <a:schemeClr val="dk2"/>
              </a:solidFill>
              <a:latin typeface="Open Sans"/>
              <a:ea typeface="Open Sans"/>
              <a:cs typeface="Open Sans"/>
              <a:sym typeface="Open Sans"/>
            </a:endParaRPr>
          </a:p>
        </p:txBody>
      </p:sp>
      <p:cxnSp>
        <p:nvCxnSpPr>
          <p:cNvPr id="152" name="Google Shape;152;p26"/>
          <p:cNvCxnSpPr/>
          <p:nvPr/>
        </p:nvCxnSpPr>
        <p:spPr>
          <a:xfrm flipH="1" rot="10800000">
            <a:off x="3889350" y="1065650"/>
            <a:ext cx="433200" cy="464700"/>
          </a:xfrm>
          <a:prstGeom prst="straightConnector1">
            <a:avLst/>
          </a:prstGeom>
          <a:noFill/>
          <a:ln cap="flat" cmpd="sng" w="9525">
            <a:solidFill>
              <a:schemeClr val="dk2"/>
            </a:solidFill>
            <a:prstDash val="solid"/>
            <a:round/>
            <a:headEnd len="med" w="med" type="none"/>
            <a:tailEnd len="med" w="med" type="triangle"/>
          </a:ln>
        </p:spPr>
      </p:cxnSp>
      <p:sp>
        <p:nvSpPr>
          <p:cNvPr id="153" name="Google Shape;153;p26"/>
          <p:cNvSpPr txBox="1"/>
          <p:nvPr/>
        </p:nvSpPr>
        <p:spPr>
          <a:xfrm>
            <a:off x="4306525" y="1673925"/>
            <a:ext cx="3734100" cy="665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Overriding the start method, which serves as the entry point for the JavaFX application.</a:t>
            </a:r>
            <a:endParaRPr sz="1200">
              <a:solidFill>
                <a:schemeClr val="dk2"/>
              </a:solidFill>
              <a:latin typeface="Open Sans"/>
              <a:ea typeface="Open Sans"/>
              <a:cs typeface="Open Sans"/>
              <a:sym typeface="Open Sans"/>
            </a:endParaRPr>
          </a:p>
        </p:txBody>
      </p:sp>
      <p:cxnSp>
        <p:nvCxnSpPr>
          <p:cNvPr id="154" name="Google Shape;154;p26"/>
          <p:cNvCxnSpPr/>
          <p:nvPr/>
        </p:nvCxnSpPr>
        <p:spPr>
          <a:xfrm flipH="1" rot="10800000">
            <a:off x="4128225" y="1981450"/>
            <a:ext cx="586200" cy="86400"/>
          </a:xfrm>
          <a:prstGeom prst="straightConnector1">
            <a:avLst/>
          </a:prstGeom>
          <a:noFill/>
          <a:ln cap="flat" cmpd="sng" w="9525">
            <a:solidFill>
              <a:schemeClr val="dk2"/>
            </a:solidFill>
            <a:prstDash val="solid"/>
            <a:round/>
            <a:headEnd len="med" w="med" type="none"/>
            <a:tailEnd len="med" w="med" type="triangle"/>
          </a:ln>
        </p:spPr>
      </p:cxnSp>
      <p:sp>
        <p:nvSpPr>
          <p:cNvPr id="155" name="Google Shape;155;p26"/>
          <p:cNvSpPr txBox="1"/>
          <p:nvPr/>
        </p:nvSpPr>
        <p:spPr>
          <a:xfrm>
            <a:off x="4041825" y="3283550"/>
            <a:ext cx="4406700" cy="1330500"/>
          </a:xfrm>
          <a:prstGeom prst="rect">
            <a:avLst/>
          </a:prstGeom>
          <a:noFill/>
          <a:ln>
            <a:noFill/>
          </a:ln>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The launch method is a static method provided by the Application class in JavaFX,</a:t>
            </a:r>
            <a:endParaRPr>
              <a:solidFill>
                <a:schemeClr val="dk2"/>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It is used to launch the JavaFX application.</a:t>
            </a:r>
            <a:endParaRPr>
              <a:solidFill>
                <a:schemeClr val="dk2"/>
              </a:solidFill>
              <a:latin typeface="Open Sans"/>
              <a:ea typeface="Open Sans"/>
              <a:cs typeface="Open Sans"/>
              <a:sym typeface="Open Sans"/>
            </a:endParaRPr>
          </a:p>
        </p:txBody>
      </p:sp>
      <p:cxnSp>
        <p:nvCxnSpPr>
          <p:cNvPr id="156" name="Google Shape;156;p26"/>
          <p:cNvCxnSpPr/>
          <p:nvPr/>
        </p:nvCxnSpPr>
        <p:spPr>
          <a:xfrm flipH="1" rot="10800000">
            <a:off x="2549275" y="4133000"/>
            <a:ext cx="2022600" cy="338700"/>
          </a:xfrm>
          <a:prstGeom prst="straightConnector1">
            <a:avLst/>
          </a:prstGeom>
          <a:noFill/>
          <a:ln cap="flat" cmpd="sng" w="9525">
            <a:solidFill>
              <a:schemeClr val="dk2"/>
            </a:solidFill>
            <a:prstDash val="solid"/>
            <a:round/>
            <a:headEnd len="med" w="med" type="none"/>
            <a:tailEnd len="med" w="med" type="triangle"/>
          </a:ln>
        </p:spPr>
      </p:cxnSp>
      <p:sp>
        <p:nvSpPr>
          <p:cNvPr id="157" name="Google Shape;157;p26"/>
          <p:cNvSpPr txBox="1"/>
          <p:nvPr/>
        </p:nvSpPr>
        <p:spPr>
          <a:xfrm>
            <a:off x="2926325" y="44800"/>
            <a:ext cx="36504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accent1"/>
                </a:solidFill>
                <a:latin typeface="PT Sans Narrow"/>
                <a:ea typeface="PT Sans Narrow"/>
                <a:cs typeface="PT Sans Narrow"/>
                <a:sym typeface="PT Sans Narrow"/>
              </a:rPr>
              <a:t>JavaFX By Example</a:t>
            </a:r>
            <a:endParaRPr b="1" sz="28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219350"/>
            <a:ext cx="16944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r>
              <a:rPr lang="en"/>
              <a:t>: </a:t>
            </a:r>
            <a:endParaRPr/>
          </a:p>
        </p:txBody>
      </p:sp>
      <p:sp>
        <p:nvSpPr>
          <p:cNvPr id="163" name="Google Shape;163;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a:p>
            <a:pPr indent="0" lvl="0" marL="0" rtl="0" algn="l">
              <a:spcBef>
                <a:spcPts val="0"/>
              </a:spcBef>
              <a:spcAft>
                <a:spcPts val="1200"/>
              </a:spcAft>
              <a:buNone/>
            </a:pPr>
            <a:r>
              <a:t/>
            </a:r>
            <a:endParaRPr/>
          </a:p>
        </p:txBody>
      </p:sp>
      <p:pic>
        <p:nvPicPr>
          <p:cNvPr id="164" name="Google Shape;164;p27"/>
          <p:cNvPicPr preferRelativeResize="0"/>
          <p:nvPr/>
        </p:nvPicPr>
        <p:blipFill>
          <a:blip r:embed="rId3">
            <a:alphaModFix/>
          </a:blip>
          <a:stretch>
            <a:fillRect/>
          </a:stretch>
        </p:blipFill>
        <p:spPr>
          <a:xfrm>
            <a:off x="769801" y="1266325"/>
            <a:ext cx="5577350" cy="2536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3196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it works: </a:t>
            </a:r>
            <a:endParaRPr/>
          </a:p>
          <a:p>
            <a:pPr indent="0" lvl="0" marL="0" rtl="0" algn="l">
              <a:spcBef>
                <a:spcPts val="0"/>
              </a:spcBef>
              <a:spcAft>
                <a:spcPts val="0"/>
              </a:spcAft>
              <a:buNone/>
            </a:pPr>
            <a:r>
              <a:t/>
            </a:r>
            <a:endParaRPr/>
          </a:p>
        </p:txBody>
      </p:sp>
      <p:sp>
        <p:nvSpPr>
          <p:cNvPr id="170" name="Google Shape;170;p28"/>
          <p:cNvSpPr txBox="1"/>
          <p:nvPr>
            <p:ph idx="1" type="body"/>
          </p:nvPr>
        </p:nvSpPr>
        <p:spPr>
          <a:xfrm>
            <a:off x="311700" y="1027050"/>
            <a:ext cx="8520600" cy="3887700"/>
          </a:xfrm>
          <a:prstGeom prst="rect">
            <a:avLst/>
          </a:prstGeom>
        </p:spPr>
        <p:txBody>
          <a:bodyPr anchorCtr="0" anchor="t" bIns="91425" lIns="91425" spcFirstLastPara="1" rIns="91425" wrap="square" tIns="91425">
            <a:normAutofit fontScale="85000" lnSpcReduction="10000"/>
          </a:bodyPr>
          <a:lstStyle/>
          <a:p>
            <a:pPr indent="0" lvl="0" marL="0" rtl="0" algn="l">
              <a:lnSpc>
                <a:spcPct val="150000"/>
              </a:lnSpc>
              <a:spcBef>
                <a:spcPts val="0"/>
              </a:spcBef>
              <a:spcAft>
                <a:spcPts val="0"/>
              </a:spcAft>
              <a:buNone/>
            </a:pPr>
            <a:r>
              <a:rPr lang="en"/>
              <a:t>A JavaFX GUI Program extends from javafx.applicaation.Application to serve as the entry point for JavaFX applications. This approach follows the framework’s design pattern, providing a structured way to manage the lifecycle of JavaFX applications. Life cycle includes:</a:t>
            </a:r>
            <a:endParaRPr/>
          </a:p>
          <a:p>
            <a:pPr indent="-325755" lvl="0" marL="457200" rtl="0" algn="l">
              <a:lnSpc>
                <a:spcPct val="150000"/>
              </a:lnSpc>
              <a:spcBef>
                <a:spcPts val="0"/>
              </a:spcBef>
              <a:spcAft>
                <a:spcPts val="0"/>
              </a:spcAft>
              <a:buSzPct val="100000"/>
              <a:buAutoNum type="arabicPeriod"/>
            </a:pPr>
            <a:r>
              <a:rPr lang="en"/>
              <a:t>init(): Called before the start method. </a:t>
            </a:r>
            <a:endParaRPr/>
          </a:p>
          <a:p>
            <a:pPr indent="-325755" lvl="0" marL="457200" rtl="0" algn="l">
              <a:lnSpc>
                <a:spcPct val="150000"/>
              </a:lnSpc>
              <a:spcBef>
                <a:spcPts val="0"/>
              </a:spcBef>
              <a:spcAft>
                <a:spcPts val="0"/>
              </a:spcAft>
              <a:buSzPct val="100000"/>
              <a:buAutoNum type="arabicPeriod"/>
            </a:pPr>
            <a:r>
              <a:rPr lang="en"/>
              <a:t>start(Stage primaryStage); The main entry point for the application, where we set up the user interface.</a:t>
            </a:r>
            <a:endParaRPr/>
          </a:p>
          <a:p>
            <a:pPr indent="457200" lvl="0" marL="0" rtl="0" algn="l">
              <a:lnSpc>
                <a:spcPct val="150000"/>
              </a:lnSpc>
              <a:spcBef>
                <a:spcPts val="0"/>
              </a:spcBef>
              <a:spcAft>
                <a:spcPts val="0"/>
              </a:spcAft>
              <a:buNone/>
            </a:pPr>
            <a:r>
              <a:rPr lang="en" sz="1700">
                <a:solidFill>
                  <a:srgbClr val="0033B3"/>
                </a:solidFill>
                <a:highlight>
                  <a:schemeClr val="lt1"/>
                </a:highlight>
                <a:latin typeface="Courier New"/>
                <a:ea typeface="Courier New"/>
                <a:cs typeface="Courier New"/>
                <a:sym typeface="Courier New"/>
              </a:rPr>
              <a:t>public void </a:t>
            </a:r>
            <a:r>
              <a:rPr lang="en" sz="1700">
                <a:solidFill>
                  <a:srgbClr val="00627A"/>
                </a:solidFill>
                <a:highlight>
                  <a:schemeClr val="lt1"/>
                </a:highlight>
                <a:latin typeface="Courier New"/>
                <a:ea typeface="Courier New"/>
                <a:cs typeface="Courier New"/>
                <a:sym typeface="Courier New"/>
              </a:rPr>
              <a:t>start</a:t>
            </a:r>
            <a:r>
              <a:rPr lang="en" sz="1700">
                <a:solidFill>
                  <a:srgbClr val="080808"/>
                </a:solidFill>
                <a:highlight>
                  <a:schemeClr val="lt1"/>
                </a:highlight>
                <a:latin typeface="Courier New"/>
                <a:ea typeface="Courier New"/>
                <a:cs typeface="Courier New"/>
                <a:sym typeface="Courier New"/>
              </a:rPr>
              <a:t>(</a:t>
            </a:r>
            <a:r>
              <a:rPr lang="en" sz="1700">
                <a:solidFill>
                  <a:srgbClr val="000000"/>
                </a:solidFill>
                <a:highlight>
                  <a:schemeClr val="lt1"/>
                </a:highlight>
                <a:latin typeface="Courier New"/>
                <a:ea typeface="Courier New"/>
                <a:cs typeface="Courier New"/>
                <a:sym typeface="Courier New"/>
              </a:rPr>
              <a:t>Stage stage</a:t>
            </a:r>
            <a:r>
              <a:rPr lang="en" sz="1700">
                <a:solidFill>
                  <a:srgbClr val="080808"/>
                </a:solidFill>
                <a:highlight>
                  <a:schemeClr val="lt1"/>
                </a:highlight>
                <a:latin typeface="Courier New"/>
                <a:ea typeface="Courier New"/>
                <a:cs typeface="Courier New"/>
                <a:sym typeface="Courier New"/>
              </a:rPr>
              <a:t>){//setup interface}</a:t>
            </a:r>
            <a:endParaRPr/>
          </a:p>
          <a:p>
            <a:pPr indent="-325755" lvl="0" marL="457200" rtl="0" algn="l">
              <a:lnSpc>
                <a:spcPct val="150000"/>
              </a:lnSpc>
              <a:spcBef>
                <a:spcPts val="0"/>
              </a:spcBef>
              <a:spcAft>
                <a:spcPts val="0"/>
              </a:spcAft>
              <a:buSzPct val="100000"/>
              <a:buAutoNum type="arabicPeriod"/>
            </a:pPr>
            <a:r>
              <a:rPr lang="en"/>
              <a:t>stop() : called when the application is about to stop.</a:t>
            </a:r>
            <a:endParaRPr/>
          </a:p>
          <a:p>
            <a:pPr indent="0" lvl="0" marL="0" rtl="0" algn="l">
              <a:lnSpc>
                <a:spcPct val="150000"/>
              </a:lnSpc>
              <a:spcBef>
                <a:spcPts val="0"/>
              </a:spcBef>
              <a:spcAft>
                <a:spcPts val="0"/>
              </a:spcAft>
              <a:buNone/>
            </a:pPr>
            <a:r>
              <a:t/>
            </a:r>
            <a:endParaRPr sz="1500">
              <a:solidFill>
                <a:srgbClr val="080808"/>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1200"/>
              </a:spcAft>
              <a:buNone/>
            </a:pPr>
            <a:r>
              <a:rPr lang="en" sz="2124">
                <a:solidFill>
                  <a:schemeClr val="accent1"/>
                </a:solidFill>
              </a:rPr>
              <a:t>launch() -</a:t>
            </a:r>
            <a:r>
              <a:rPr lang="en"/>
              <a:t> When we call launch(args) from the main method, the JavaFX runtime initializes the JavaFX environment and prepares to start the application.</a:t>
            </a:r>
            <a:endParaRPr sz="1500">
              <a:solidFill>
                <a:srgbClr val="080808"/>
              </a:solidFill>
              <a:highlight>
                <a:srgbClr val="FFFFFF"/>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JavaFX Layouts	</a:t>
            </a:r>
            <a:endParaRPr/>
          </a:p>
        </p:txBody>
      </p:sp>
      <p:sp>
        <p:nvSpPr>
          <p:cNvPr id="176" name="Google Shape;176;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accent1"/>
              </a:buClr>
              <a:buSzPts val="1800"/>
              <a:buChar char="-"/>
            </a:pPr>
            <a:r>
              <a:rPr lang="en">
                <a:solidFill>
                  <a:schemeClr val="accent1"/>
                </a:solidFill>
              </a:rPr>
              <a:t>VBox:</a:t>
            </a:r>
            <a:endParaRPr>
              <a:solidFill>
                <a:schemeClr val="accent1"/>
              </a:solidFill>
            </a:endParaRPr>
          </a:p>
          <a:p>
            <a:pPr indent="-323850" lvl="1" marL="914400" rtl="0" algn="l">
              <a:lnSpc>
                <a:spcPct val="150000"/>
              </a:lnSpc>
              <a:spcBef>
                <a:spcPts val="0"/>
              </a:spcBef>
              <a:spcAft>
                <a:spcPts val="0"/>
              </a:spcAft>
              <a:buClr>
                <a:srgbClr val="3F3F3F"/>
              </a:buClr>
              <a:buSzPts val="1500"/>
              <a:buChar char="-"/>
            </a:pPr>
            <a:r>
              <a:rPr lang="en" sz="1500">
                <a:solidFill>
                  <a:srgbClr val="3F3F3F"/>
                </a:solidFill>
              </a:rPr>
              <a:t>The VBox class arranges its content nodes vertically in a single column.</a:t>
            </a:r>
            <a:endParaRPr sz="1500">
              <a:solidFill>
                <a:srgbClr val="3F3F3F"/>
              </a:solidFill>
            </a:endParaRPr>
          </a:p>
          <a:p>
            <a:pPr indent="0" lvl="0" marL="0" rtl="0" algn="l">
              <a:lnSpc>
                <a:spcPct val="150000"/>
              </a:lnSpc>
              <a:spcBef>
                <a:spcPts val="0"/>
              </a:spcBef>
              <a:spcAft>
                <a:spcPts val="0"/>
              </a:spcAft>
              <a:buNone/>
            </a:pPr>
            <a:r>
              <a:rPr lang="en" sz="1500">
                <a:solidFill>
                  <a:srgbClr val="3F3F3F"/>
                </a:solidFill>
              </a:rPr>
              <a:t>		</a:t>
            </a:r>
            <a:endParaRPr sz="1500">
              <a:solidFill>
                <a:srgbClr val="3F3F3F"/>
              </a:solidFill>
            </a:endParaRPr>
          </a:p>
          <a:p>
            <a:pPr indent="-342900" lvl="0" marL="457200" rtl="0" algn="l">
              <a:lnSpc>
                <a:spcPct val="150000"/>
              </a:lnSpc>
              <a:spcBef>
                <a:spcPts val="0"/>
              </a:spcBef>
              <a:spcAft>
                <a:spcPts val="0"/>
              </a:spcAft>
              <a:buClr>
                <a:schemeClr val="accent1"/>
              </a:buClr>
              <a:buSzPts val="1800"/>
              <a:buChar char="-"/>
            </a:pPr>
            <a:r>
              <a:t/>
            </a:r>
            <a:endParaRPr/>
          </a:p>
        </p:txBody>
      </p:sp>
      <p:pic>
        <p:nvPicPr>
          <p:cNvPr id="177" name="Google Shape;177;p29"/>
          <p:cNvPicPr preferRelativeResize="0"/>
          <p:nvPr/>
        </p:nvPicPr>
        <p:blipFill>
          <a:blip r:embed="rId3">
            <a:alphaModFix/>
          </a:blip>
          <a:stretch>
            <a:fillRect/>
          </a:stretch>
        </p:blipFill>
        <p:spPr>
          <a:xfrm>
            <a:off x="1433263" y="2205163"/>
            <a:ext cx="1704975" cy="2333625"/>
          </a:xfrm>
          <a:prstGeom prst="rect">
            <a:avLst/>
          </a:prstGeom>
          <a:noFill/>
          <a:ln>
            <a:noFill/>
          </a:ln>
        </p:spPr>
      </p:pic>
      <p:sp>
        <p:nvSpPr>
          <p:cNvPr id="178" name="Google Shape;178;p29"/>
          <p:cNvSpPr txBox="1"/>
          <p:nvPr/>
        </p:nvSpPr>
        <p:spPr>
          <a:xfrm>
            <a:off x="4090900" y="2202225"/>
            <a:ext cx="3561000" cy="217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50">
                <a:highlight>
                  <a:schemeClr val="lt1"/>
                </a:highlight>
                <a:latin typeface="Courier New"/>
                <a:ea typeface="Courier New"/>
                <a:cs typeface="Courier New"/>
                <a:sym typeface="Courier New"/>
              </a:rPr>
              <a:t>VBox vbox </a:t>
            </a:r>
            <a:r>
              <a:rPr lang="en" sz="1250">
                <a:solidFill>
                  <a:srgbClr val="080808"/>
                </a:solidFill>
                <a:highlight>
                  <a:schemeClr val="lt1"/>
                </a:highlight>
                <a:latin typeface="Courier New"/>
                <a:ea typeface="Courier New"/>
                <a:cs typeface="Courier New"/>
                <a:sym typeface="Courier New"/>
              </a:rPr>
              <a:t>= </a:t>
            </a:r>
            <a:r>
              <a:rPr lang="en" sz="1250">
                <a:solidFill>
                  <a:srgbClr val="0033B3"/>
                </a:solidFill>
                <a:highlight>
                  <a:schemeClr val="lt1"/>
                </a:highlight>
                <a:latin typeface="Courier New"/>
                <a:ea typeface="Courier New"/>
                <a:cs typeface="Courier New"/>
                <a:sym typeface="Courier New"/>
              </a:rPr>
              <a:t>new </a:t>
            </a:r>
            <a:r>
              <a:rPr lang="en" sz="1250">
                <a:solidFill>
                  <a:srgbClr val="080808"/>
                </a:solidFill>
                <a:highlight>
                  <a:schemeClr val="lt1"/>
                </a:highlight>
                <a:latin typeface="Courier New"/>
                <a:ea typeface="Courier New"/>
                <a:cs typeface="Courier New"/>
                <a:sym typeface="Courier New"/>
              </a:rPr>
              <a:t>VBox(</a:t>
            </a:r>
            <a:r>
              <a:rPr lang="en" sz="1250">
                <a:solidFill>
                  <a:srgbClr val="1750EB"/>
                </a:solidFill>
                <a:highlight>
                  <a:schemeClr val="lt1"/>
                </a:highlight>
                <a:latin typeface="Courier New"/>
                <a:ea typeface="Courier New"/>
                <a:cs typeface="Courier New"/>
                <a:sym typeface="Courier New"/>
              </a:rPr>
              <a:t>10</a:t>
            </a:r>
            <a:r>
              <a:rPr lang="en" sz="1250">
                <a:solidFill>
                  <a:srgbClr val="080808"/>
                </a:solidFill>
                <a:highlight>
                  <a:schemeClr val="lt1"/>
                </a:highlight>
                <a:latin typeface="Courier New"/>
                <a:ea typeface="Courier New"/>
                <a:cs typeface="Courier New"/>
                <a:sym typeface="Courier New"/>
              </a:rPr>
              <a:t>); </a:t>
            </a:r>
            <a:r>
              <a:rPr i="1" lang="en" sz="1250">
                <a:solidFill>
                  <a:srgbClr val="8C8C8C"/>
                </a:solidFill>
                <a:highlight>
                  <a:schemeClr val="lt1"/>
                </a:highlight>
                <a:latin typeface="Courier New"/>
                <a:ea typeface="Courier New"/>
                <a:cs typeface="Courier New"/>
                <a:sym typeface="Courier New"/>
              </a:rPr>
              <a:t>// spacing between nodes</a:t>
            </a:r>
            <a:endParaRPr i="1" sz="1250">
              <a:solidFill>
                <a:srgbClr val="8C8C8C"/>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highlight>
                  <a:schemeClr val="lt1"/>
                </a:highlight>
                <a:latin typeface="Courier New"/>
                <a:ea typeface="Courier New"/>
                <a:cs typeface="Courier New"/>
                <a:sym typeface="Courier New"/>
              </a:rPr>
              <a:t>Button btn1 </a:t>
            </a:r>
            <a:r>
              <a:rPr lang="en" sz="1250">
                <a:solidFill>
                  <a:srgbClr val="080808"/>
                </a:solidFill>
                <a:highlight>
                  <a:schemeClr val="lt1"/>
                </a:highlight>
                <a:latin typeface="Courier New"/>
                <a:ea typeface="Courier New"/>
                <a:cs typeface="Courier New"/>
                <a:sym typeface="Courier New"/>
              </a:rPr>
              <a:t>= </a:t>
            </a:r>
            <a:r>
              <a:rPr lang="en" sz="1250">
                <a:solidFill>
                  <a:srgbClr val="0033B3"/>
                </a:solidFill>
                <a:highlight>
                  <a:schemeClr val="lt1"/>
                </a:highlight>
                <a:latin typeface="Courier New"/>
                <a:ea typeface="Courier New"/>
                <a:cs typeface="Courier New"/>
                <a:sym typeface="Courier New"/>
              </a:rPr>
              <a:t>new </a:t>
            </a:r>
            <a:r>
              <a:rPr lang="en" sz="1250">
                <a:solidFill>
                  <a:srgbClr val="080808"/>
                </a:solidFill>
                <a:highlight>
                  <a:schemeClr val="lt1"/>
                </a:highlight>
                <a:latin typeface="Courier New"/>
                <a:ea typeface="Courier New"/>
                <a:cs typeface="Courier New"/>
                <a:sym typeface="Courier New"/>
              </a:rPr>
              <a:t>Button(</a:t>
            </a:r>
            <a:r>
              <a:rPr lang="en" sz="1250">
                <a:solidFill>
                  <a:srgbClr val="067D17"/>
                </a:solidFill>
                <a:highlight>
                  <a:schemeClr val="lt1"/>
                </a:highlight>
                <a:latin typeface="Courier New"/>
                <a:ea typeface="Courier New"/>
                <a:cs typeface="Courier New"/>
                <a:sym typeface="Courier New"/>
              </a:rPr>
              <a:t>"Button 1"</a:t>
            </a:r>
            <a:r>
              <a:rPr lang="en" sz="1250">
                <a:solidFill>
                  <a:srgbClr val="080808"/>
                </a:solidFill>
                <a:highlight>
                  <a:schemeClr val="lt1"/>
                </a:highlight>
                <a:latin typeface="Courier New"/>
                <a:ea typeface="Courier New"/>
                <a:cs typeface="Courier New"/>
                <a:sym typeface="Courier New"/>
              </a:rPr>
              <a:t>);</a:t>
            </a:r>
            <a:endParaRPr sz="12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highlight>
                  <a:schemeClr val="lt1"/>
                </a:highlight>
                <a:latin typeface="Courier New"/>
                <a:ea typeface="Courier New"/>
                <a:cs typeface="Courier New"/>
                <a:sym typeface="Courier New"/>
              </a:rPr>
              <a:t>Button btn2 </a:t>
            </a:r>
            <a:r>
              <a:rPr lang="en" sz="1250">
                <a:solidFill>
                  <a:srgbClr val="080808"/>
                </a:solidFill>
                <a:highlight>
                  <a:schemeClr val="lt1"/>
                </a:highlight>
                <a:latin typeface="Courier New"/>
                <a:ea typeface="Courier New"/>
                <a:cs typeface="Courier New"/>
                <a:sym typeface="Courier New"/>
              </a:rPr>
              <a:t>= </a:t>
            </a:r>
            <a:r>
              <a:rPr lang="en" sz="1250">
                <a:solidFill>
                  <a:srgbClr val="0033B3"/>
                </a:solidFill>
                <a:highlight>
                  <a:schemeClr val="lt1"/>
                </a:highlight>
                <a:latin typeface="Courier New"/>
                <a:ea typeface="Courier New"/>
                <a:cs typeface="Courier New"/>
                <a:sym typeface="Courier New"/>
              </a:rPr>
              <a:t>new </a:t>
            </a:r>
            <a:r>
              <a:rPr lang="en" sz="1250">
                <a:solidFill>
                  <a:srgbClr val="080808"/>
                </a:solidFill>
                <a:highlight>
                  <a:schemeClr val="lt1"/>
                </a:highlight>
                <a:latin typeface="Courier New"/>
                <a:ea typeface="Courier New"/>
                <a:cs typeface="Courier New"/>
                <a:sym typeface="Courier New"/>
              </a:rPr>
              <a:t>Button(</a:t>
            </a:r>
            <a:r>
              <a:rPr lang="en" sz="1250">
                <a:solidFill>
                  <a:srgbClr val="067D17"/>
                </a:solidFill>
                <a:highlight>
                  <a:schemeClr val="lt1"/>
                </a:highlight>
                <a:latin typeface="Courier New"/>
                <a:ea typeface="Courier New"/>
                <a:cs typeface="Courier New"/>
                <a:sym typeface="Courier New"/>
              </a:rPr>
              <a:t>"Button 2"</a:t>
            </a:r>
            <a:r>
              <a:rPr lang="en" sz="1250">
                <a:solidFill>
                  <a:srgbClr val="080808"/>
                </a:solidFill>
                <a:highlight>
                  <a:schemeClr val="lt1"/>
                </a:highlight>
                <a:latin typeface="Courier New"/>
                <a:ea typeface="Courier New"/>
                <a:cs typeface="Courier New"/>
                <a:sym typeface="Courier New"/>
              </a:rPr>
              <a:t>);</a:t>
            </a:r>
            <a:endParaRPr sz="12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highlight>
                  <a:schemeClr val="lt1"/>
                </a:highlight>
                <a:latin typeface="Courier New"/>
                <a:ea typeface="Courier New"/>
                <a:cs typeface="Courier New"/>
                <a:sym typeface="Courier New"/>
              </a:rPr>
              <a:t>vbox</a:t>
            </a:r>
            <a:r>
              <a:rPr lang="en" sz="1250">
                <a:solidFill>
                  <a:srgbClr val="080808"/>
                </a:solidFill>
                <a:highlight>
                  <a:schemeClr val="lt1"/>
                </a:highlight>
                <a:latin typeface="Courier New"/>
                <a:ea typeface="Courier New"/>
                <a:cs typeface="Courier New"/>
                <a:sym typeface="Courier New"/>
              </a:rPr>
              <a:t>.getChildren().addAll(</a:t>
            </a:r>
            <a:r>
              <a:rPr lang="en" sz="1250">
                <a:highlight>
                  <a:schemeClr val="lt1"/>
                </a:highlight>
                <a:latin typeface="Courier New"/>
                <a:ea typeface="Courier New"/>
                <a:cs typeface="Courier New"/>
                <a:sym typeface="Courier New"/>
              </a:rPr>
              <a:t>btn1</a:t>
            </a:r>
            <a:r>
              <a:rPr lang="en" sz="1250">
                <a:solidFill>
                  <a:srgbClr val="080808"/>
                </a:solidFill>
                <a:highlight>
                  <a:schemeClr val="lt1"/>
                </a:highlight>
                <a:latin typeface="Courier New"/>
                <a:ea typeface="Courier New"/>
                <a:cs typeface="Courier New"/>
                <a:sym typeface="Courier New"/>
              </a:rPr>
              <a:t>, </a:t>
            </a:r>
            <a:r>
              <a:rPr lang="en" sz="1250">
                <a:highlight>
                  <a:schemeClr val="lt1"/>
                </a:highlight>
                <a:latin typeface="Courier New"/>
                <a:ea typeface="Courier New"/>
                <a:cs typeface="Courier New"/>
                <a:sym typeface="Courier New"/>
              </a:rPr>
              <a:t>btn3</a:t>
            </a:r>
            <a:r>
              <a:rPr lang="en" sz="1250">
                <a:solidFill>
                  <a:srgbClr val="080808"/>
                </a:solidFill>
                <a:highlight>
                  <a:schemeClr val="lt1"/>
                </a:highlight>
                <a:latin typeface="Courier New"/>
                <a:ea typeface="Courier New"/>
                <a:cs typeface="Courier New"/>
                <a:sym typeface="Courier New"/>
              </a:rPr>
              <a:t>);</a:t>
            </a:r>
            <a:endParaRPr b="1" sz="2000">
              <a:solidFill>
                <a:schemeClr val="dk2"/>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HBox:</a:t>
            </a:r>
            <a:endParaRPr/>
          </a:p>
        </p:txBody>
      </p:sp>
      <p:sp>
        <p:nvSpPr>
          <p:cNvPr id="184" name="Google Shape;184;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1" marL="914400" rtl="0" algn="l">
              <a:lnSpc>
                <a:spcPct val="150000"/>
              </a:lnSpc>
              <a:spcBef>
                <a:spcPts val="1000"/>
              </a:spcBef>
              <a:spcAft>
                <a:spcPts val="0"/>
              </a:spcAft>
              <a:buClr>
                <a:srgbClr val="3F3F3F"/>
              </a:buClr>
              <a:buSzPts val="1600"/>
              <a:buChar char="-"/>
            </a:pPr>
            <a:r>
              <a:rPr lang="en" sz="1600">
                <a:solidFill>
                  <a:srgbClr val="3F3F3F"/>
                </a:solidFill>
              </a:rPr>
              <a:t>The HBox class arranges its content nodes horizontally in a single row.</a:t>
            </a:r>
            <a:endParaRPr sz="1600">
              <a:solidFill>
                <a:srgbClr val="3F3F3F"/>
              </a:solidFill>
            </a:endParaRPr>
          </a:p>
          <a:p>
            <a:pPr indent="0" lvl="0" marL="914400" rtl="0" algn="l">
              <a:lnSpc>
                <a:spcPct val="150000"/>
              </a:lnSpc>
              <a:spcBef>
                <a:spcPts val="1000"/>
              </a:spcBef>
              <a:spcAft>
                <a:spcPts val="0"/>
              </a:spcAft>
              <a:buNone/>
            </a:pPr>
            <a:r>
              <a:t/>
            </a:r>
            <a:endParaRPr sz="1600">
              <a:solidFill>
                <a:srgbClr val="3F3F3F"/>
              </a:solidFill>
            </a:endParaRPr>
          </a:p>
          <a:p>
            <a:pPr indent="0" lvl="0" marL="0" rtl="0" algn="l">
              <a:spcBef>
                <a:spcPts val="0"/>
              </a:spcBef>
              <a:spcAft>
                <a:spcPts val="1200"/>
              </a:spcAft>
              <a:buNone/>
            </a:pPr>
            <a:r>
              <a:t/>
            </a:r>
            <a:endParaRPr/>
          </a:p>
        </p:txBody>
      </p:sp>
      <p:pic>
        <p:nvPicPr>
          <p:cNvPr id="185" name="Google Shape;185;p30"/>
          <p:cNvPicPr preferRelativeResize="0"/>
          <p:nvPr/>
        </p:nvPicPr>
        <p:blipFill>
          <a:blip r:embed="rId3">
            <a:alphaModFix/>
          </a:blip>
          <a:stretch>
            <a:fillRect/>
          </a:stretch>
        </p:blipFill>
        <p:spPr>
          <a:xfrm>
            <a:off x="1308800" y="1936100"/>
            <a:ext cx="3076575" cy="1800225"/>
          </a:xfrm>
          <a:prstGeom prst="rect">
            <a:avLst/>
          </a:prstGeom>
          <a:noFill/>
          <a:ln>
            <a:noFill/>
          </a:ln>
        </p:spPr>
      </p:pic>
      <p:sp>
        <p:nvSpPr>
          <p:cNvPr id="186" name="Google Shape;186;p30"/>
          <p:cNvSpPr txBox="1"/>
          <p:nvPr/>
        </p:nvSpPr>
        <p:spPr>
          <a:xfrm>
            <a:off x="5262950" y="1926025"/>
            <a:ext cx="3225000" cy="220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50">
                <a:highlight>
                  <a:schemeClr val="lt1"/>
                </a:highlight>
                <a:latin typeface="Courier New"/>
                <a:ea typeface="Courier New"/>
                <a:cs typeface="Courier New"/>
                <a:sym typeface="Courier New"/>
              </a:rPr>
              <a:t>HBox hbox </a:t>
            </a:r>
            <a:r>
              <a:rPr lang="en" sz="1250">
                <a:solidFill>
                  <a:srgbClr val="080808"/>
                </a:solidFill>
                <a:highlight>
                  <a:schemeClr val="lt1"/>
                </a:highlight>
                <a:latin typeface="Courier New"/>
                <a:ea typeface="Courier New"/>
                <a:cs typeface="Courier New"/>
                <a:sym typeface="Courier New"/>
              </a:rPr>
              <a:t>= </a:t>
            </a:r>
            <a:r>
              <a:rPr lang="en" sz="1250">
                <a:solidFill>
                  <a:srgbClr val="0033B3"/>
                </a:solidFill>
                <a:highlight>
                  <a:schemeClr val="lt1"/>
                </a:highlight>
                <a:latin typeface="Courier New"/>
                <a:ea typeface="Courier New"/>
                <a:cs typeface="Courier New"/>
                <a:sym typeface="Courier New"/>
              </a:rPr>
              <a:t>new </a:t>
            </a:r>
            <a:r>
              <a:rPr lang="en" sz="1250">
                <a:solidFill>
                  <a:srgbClr val="080808"/>
                </a:solidFill>
                <a:highlight>
                  <a:schemeClr val="lt1"/>
                </a:highlight>
                <a:latin typeface="Courier New"/>
                <a:ea typeface="Courier New"/>
                <a:cs typeface="Courier New"/>
                <a:sym typeface="Courier New"/>
              </a:rPr>
              <a:t>HBox(</a:t>
            </a:r>
            <a:r>
              <a:rPr lang="en" sz="1250">
                <a:solidFill>
                  <a:srgbClr val="1750EB"/>
                </a:solidFill>
                <a:highlight>
                  <a:schemeClr val="lt1"/>
                </a:highlight>
                <a:latin typeface="Courier New"/>
                <a:ea typeface="Courier New"/>
                <a:cs typeface="Courier New"/>
                <a:sym typeface="Courier New"/>
              </a:rPr>
              <a:t>20</a:t>
            </a:r>
            <a:r>
              <a:rPr lang="en" sz="1250">
                <a:solidFill>
                  <a:srgbClr val="080808"/>
                </a:solidFill>
                <a:highlight>
                  <a:schemeClr val="lt1"/>
                </a:highlight>
                <a:latin typeface="Courier New"/>
                <a:ea typeface="Courier New"/>
                <a:cs typeface="Courier New"/>
                <a:sym typeface="Courier New"/>
              </a:rPr>
              <a:t>); </a:t>
            </a:r>
            <a:r>
              <a:rPr i="1" lang="en" sz="1250">
                <a:solidFill>
                  <a:srgbClr val="8C8C8C"/>
                </a:solidFill>
                <a:highlight>
                  <a:schemeClr val="lt1"/>
                </a:highlight>
                <a:latin typeface="Courier New"/>
                <a:ea typeface="Courier New"/>
                <a:cs typeface="Courier New"/>
                <a:sym typeface="Courier New"/>
              </a:rPr>
              <a:t>//</a:t>
            </a:r>
            <a:endParaRPr i="1" sz="1250">
              <a:solidFill>
                <a:srgbClr val="8C8C8C"/>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highlight>
                  <a:schemeClr val="lt1"/>
                </a:highlight>
                <a:latin typeface="Courier New"/>
                <a:ea typeface="Courier New"/>
                <a:cs typeface="Courier New"/>
                <a:sym typeface="Courier New"/>
              </a:rPr>
              <a:t>Button btn1 </a:t>
            </a:r>
            <a:r>
              <a:rPr lang="en" sz="1250">
                <a:solidFill>
                  <a:srgbClr val="080808"/>
                </a:solidFill>
                <a:highlight>
                  <a:schemeClr val="lt1"/>
                </a:highlight>
                <a:latin typeface="Courier New"/>
                <a:ea typeface="Courier New"/>
                <a:cs typeface="Courier New"/>
                <a:sym typeface="Courier New"/>
              </a:rPr>
              <a:t>= </a:t>
            </a:r>
            <a:r>
              <a:rPr lang="en" sz="1250">
                <a:solidFill>
                  <a:srgbClr val="0033B3"/>
                </a:solidFill>
                <a:highlight>
                  <a:schemeClr val="lt1"/>
                </a:highlight>
                <a:latin typeface="Courier New"/>
                <a:ea typeface="Courier New"/>
                <a:cs typeface="Courier New"/>
                <a:sym typeface="Courier New"/>
              </a:rPr>
              <a:t>new </a:t>
            </a:r>
            <a:r>
              <a:rPr lang="en" sz="1250">
                <a:solidFill>
                  <a:srgbClr val="080808"/>
                </a:solidFill>
                <a:highlight>
                  <a:schemeClr val="lt1"/>
                </a:highlight>
                <a:latin typeface="Courier New"/>
                <a:ea typeface="Courier New"/>
                <a:cs typeface="Courier New"/>
                <a:sym typeface="Courier New"/>
              </a:rPr>
              <a:t>Button(</a:t>
            </a:r>
            <a:r>
              <a:rPr lang="en" sz="1250">
                <a:solidFill>
                  <a:srgbClr val="067D17"/>
                </a:solidFill>
                <a:highlight>
                  <a:schemeClr val="lt1"/>
                </a:highlight>
                <a:latin typeface="Courier New"/>
                <a:ea typeface="Courier New"/>
                <a:cs typeface="Courier New"/>
                <a:sym typeface="Courier New"/>
              </a:rPr>
              <a:t>"Button 1"</a:t>
            </a:r>
            <a:r>
              <a:rPr lang="en" sz="1250">
                <a:solidFill>
                  <a:srgbClr val="080808"/>
                </a:solidFill>
                <a:highlight>
                  <a:schemeClr val="lt1"/>
                </a:highlight>
                <a:latin typeface="Courier New"/>
                <a:ea typeface="Courier New"/>
                <a:cs typeface="Courier New"/>
                <a:sym typeface="Courier New"/>
              </a:rPr>
              <a:t>);</a:t>
            </a:r>
            <a:endParaRPr sz="12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highlight>
                  <a:schemeClr val="lt1"/>
                </a:highlight>
                <a:latin typeface="Courier New"/>
                <a:ea typeface="Courier New"/>
                <a:cs typeface="Courier New"/>
                <a:sym typeface="Courier New"/>
              </a:rPr>
              <a:t>Button btn2 </a:t>
            </a:r>
            <a:r>
              <a:rPr lang="en" sz="1250">
                <a:solidFill>
                  <a:srgbClr val="080808"/>
                </a:solidFill>
                <a:highlight>
                  <a:schemeClr val="lt1"/>
                </a:highlight>
                <a:latin typeface="Courier New"/>
                <a:ea typeface="Courier New"/>
                <a:cs typeface="Courier New"/>
                <a:sym typeface="Courier New"/>
              </a:rPr>
              <a:t>= </a:t>
            </a:r>
            <a:r>
              <a:rPr lang="en" sz="1250">
                <a:solidFill>
                  <a:srgbClr val="0033B3"/>
                </a:solidFill>
                <a:highlight>
                  <a:schemeClr val="lt1"/>
                </a:highlight>
                <a:latin typeface="Courier New"/>
                <a:ea typeface="Courier New"/>
                <a:cs typeface="Courier New"/>
                <a:sym typeface="Courier New"/>
              </a:rPr>
              <a:t>new </a:t>
            </a:r>
            <a:r>
              <a:rPr lang="en" sz="1250">
                <a:solidFill>
                  <a:srgbClr val="080808"/>
                </a:solidFill>
                <a:highlight>
                  <a:schemeClr val="lt1"/>
                </a:highlight>
                <a:latin typeface="Courier New"/>
                <a:ea typeface="Courier New"/>
                <a:cs typeface="Courier New"/>
                <a:sym typeface="Courier New"/>
              </a:rPr>
              <a:t>Button(</a:t>
            </a:r>
            <a:r>
              <a:rPr lang="en" sz="1250">
                <a:solidFill>
                  <a:srgbClr val="067D17"/>
                </a:solidFill>
                <a:highlight>
                  <a:schemeClr val="lt1"/>
                </a:highlight>
                <a:latin typeface="Courier New"/>
                <a:ea typeface="Courier New"/>
                <a:cs typeface="Courier New"/>
                <a:sym typeface="Courier New"/>
              </a:rPr>
              <a:t>"Button 2"</a:t>
            </a:r>
            <a:r>
              <a:rPr lang="en" sz="1250">
                <a:solidFill>
                  <a:srgbClr val="080808"/>
                </a:solidFill>
                <a:highlight>
                  <a:schemeClr val="lt1"/>
                </a:highlight>
                <a:latin typeface="Courier New"/>
                <a:ea typeface="Courier New"/>
                <a:cs typeface="Courier New"/>
                <a:sym typeface="Courier New"/>
              </a:rPr>
              <a:t>);</a:t>
            </a:r>
            <a:endParaRPr sz="12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highlight>
                  <a:schemeClr val="lt1"/>
                </a:highlight>
                <a:latin typeface="Courier New"/>
                <a:ea typeface="Courier New"/>
                <a:cs typeface="Courier New"/>
                <a:sym typeface="Courier New"/>
              </a:rPr>
              <a:t>hbox</a:t>
            </a:r>
            <a:r>
              <a:rPr lang="en" sz="1250">
                <a:solidFill>
                  <a:srgbClr val="080808"/>
                </a:solidFill>
                <a:highlight>
                  <a:schemeClr val="lt1"/>
                </a:highlight>
                <a:latin typeface="Courier New"/>
                <a:ea typeface="Courier New"/>
                <a:cs typeface="Courier New"/>
                <a:sym typeface="Courier New"/>
              </a:rPr>
              <a:t>.getChildren().addAll(</a:t>
            </a:r>
            <a:r>
              <a:rPr lang="en" sz="1250">
                <a:highlight>
                  <a:schemeClr val="lt1"/>
                </a:highlight>
                <a:latin typeface="Courier New"/>
                <a:ea typeface="Courier New"/>
                <a:cs typeface="Courier New"/>
                <a:sym typeface="Courier New"/>
              </a:rPr>
              <a:t>btn1</a:t>
            </a:r>
            <a:r>
              <a:rPr lang="en" sz="1250">
                <a:solidFill>
                  <a:srgbClr val="080808"/>
                </a:solidFill>
                <a:highlight>
                  <a:schemeClr val="lt1"/>
                </a:highlight>
                <a:latin typeface="Courier New"/>
                <a:ea typeface="Courier New"/>
                <a:cs typeface="Courier New"/>
                <a:sym typeface="Courier New"/>
              </a:rPr>
              <a:t>, </a:t>
            </a:r>
            <a:r>
              <a:rPr lang="en" sz="1250">
                <a:highlight>
                  <a:schemeClr val="lt1"/>
                </a:highlight>
                <a:latin typeface="Courier New"/>
                <a:ea typeface="Courier New"/>
                <a:cs typeface="Courier New"/>
                <a:sym typeface="Courier New"/>
              </a:rPr>
              <a:t>btn3</a:t>
            </a:r>
            <a:r>
              <a:rPr lang="en" sz="1250">
                <a:solidFill>
                  <a:srgbClr val="080808"/>
                </a:solidFill>
                <a:highlight>
                  <a:schemeClr val="lt1"/>
                </a:highlight>
                <a:latin typeface="Courier New"/>
                <a:ea typeface="Courier New"/>
                <a:cs typeface="Courier New"/>
                <a:sym typeface="Courier New"/>
              </a:rPr>
              <a:t>);</a:t>
            </a:r>
            <a:endParaRPr sz="2000">
              <a:solidFill>
                <a:schemeClr val="dk2"/>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BorderPane</a:t>
            </a:r>
            <a:endParaRPr/>
          </a:p>
        </p:txBody>
      </p:sp>
      <p:sp>
        <p:nvSpPr>
          <p:cNvPr id="192" name="Google Shape;192;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BorderPane class lays out its content nodes in the top, bottom, right, left or center region.</a:t>
            </a:r>
            <a:endParaRPr/>
          </a:p>
        </p:txBody>
      </p:sp>
      <p:pic>
        <p:nvPicPr>
          <p:cNvPr id="193" name="Google Shape;193;p31"/>
          <p:cNvPicPr preferRelativeResize="0"/>
          <p:nvPr/>
        </p:nvPicPr>
        <p:blipFill>
          <a:blip r:embed="rId3">
            <a:alphaModFix/>
          </a:blip>
          <a:stretch>
            <a:fillRect/>
          </a:stretch>
        </p:blipFill>
        <p:spPr>
          <a:xfrm>
            <a:off x="865500" y="2242500"/>
            <a:ext cx="2447925" cy="2009775"/>
          </a:xfrm>
          <a:prstGeom prst="rect">
            <a:avLst/>
          </a:prstGeom>
          <a:noFill/>
          <a:ln>
            <a:noFill/>
          </a:ln>
        </p:spPr>
      </p:pic>
      <p:sp>
        <p:nvSpPr>
          <p:cNvPr id="194" name="Google Shape;194;p31"/>
          <p:cNvSpPr txBox="1"/>
          <p:nvPr/>
        </p:nvSpPr>
        <p:spPr>
          <a:xfrm>
            <a:off x="4396975" y="2142500"/>
            <a:ext cx="3784800" cy="213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BorderPane borderPane </a:t>
            </a:r>
            <a:r>
              <a:rPr lang="en" sz="1350">
                <a:solidFill>
                  <a:srgbClr val="080808"/>
                </a:solidFill>
                <a:highlight>
                  <a:schemeClr val="lt1"/>
                </a:highlight>
                <a:latin typeface="Courier New"/>
                <a:ea typeface="Courier New"/>
                <a:cs typeface="Courier New"/>
                <a:sym typeface="Courier New"/>
              </a:rPr>
              <a:t>= </a:t>
            </a:r>
            <a:r>
              <a:rPr lang="en" sz="1350">
                <a:solidFill>
                  <a:srgbClr val="0033B3"/>
                </a:solidFill>
                <a:highlight>
                  <a:schemeClr val="lt1"/>
                </a:highlight>
                <a:latin typeface="Courier New"/>
                <a:ea typeface="Courier New"/>
                <a:cs typeface="Courier New"/>
                <a:sym typeface="Courier New"/>
              </a:rPr>
              <a:t>new </a:t>
            </a:r>
            <a:r>
              <a:rPr lang="en" sz="1350">
                <a:solidFill>
                  <a:srgbClr val="080808"/>
                </a:solidFill>
                <a:highlight>
                  <a:schemeClr val="lt1"/>
                </a:highlight>
                <a:latin typeface="Courier New"/>
                <a:ea typeface="Courier New"/>
                <a:cs typeface="Courier New"/>
                <a:sym typeface="Courier New"/>
              </a:rPr>
              <a:t>BorderPane();</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Button top </a:t>
            </a:r>
            <a:r>
              <a:rPr lang="en" sz="1350">
                <a:solidFill>
                  <a:srgbClr val="080808"/>
                </a:solidFill>
                <a:highlight>
                  <a:schemeClr val="lt1"/>
                </a:highlight>
                <a:latin typeface="Courier New"/>
                <a:ea typeface="Courier New"/>
                <a:cs typeface="Courier New"/>
                <a:sym typeface="Courier New"/>
              </a:rPr>
              <a:t>= </a:t>
            </a:r>
            <a:r>
              <a:rPr lang="en" sz="1350">
                <a:solidFill>
                  <a:srgbClr val="0033B3"/>
                </a:solidFill>
                <a:highlight>
                  <a:schemeClr val="lt1"/>
                </a:highlight>
                <a:latin typeface="Courier New"/>
                <a:ea typeface="Courier New"/>
                <a:cs typeface="Courier New"/>
                <a:sym typeface="Courier New"/>
              </a:rPr>
              <a:t>new </a:t>
            </a:r>
            <a:r>
              <a:rPr lang="en" sz="1350">
                <a:solidFill>
                  <a:srgbClr val="080808"/>
                </a:solidFill>
                <a:highlight>
                  <a:schemeClr val="lt1"/>
                </a:highlight>
                <a:latin typeface="Courier New"/>
                <a:ea typeface="Courier New"/>
                <a:cs typeface="Courier New"/>
                <a:sym typeface="Courier New"/>
              </a:rPr>
              <a:t>Button(</a:t>
            </a:r>
            <a:r>
              <a:rPr lang="en" sz="1350">
                <a:solidFill>
                  <a:srgbClr val="067D17"/>
                </a:solidFill>
                <a:highlight>
                  <a:schemeClr val="lt1"/>
                </a:highlight>
                <a:latin typeface="Courier New"/>
                <a:ea typeface="Courier New"/>
                <a:cs typeface="Courier New"/>
                <a:sym typeface="Courier New"/>
              </a:rPr>
              <a:t>"Top"</a:t>
            </a:r>
            <a:r>
              <a:rPr lang="en" sz="1350">
                <a:solidFill>
                  <a:srgbClr val="080808"/>
                </a:solidFill>
                <a:highlight>
                  <a:schemeClr val="lt1"/>
                </a:highlight>
                <a:latin typeface="Courier New"/>
                <a:ea typeface="Courier New"/>
                <a:cs typeface="Courier New"/>
                <a:sym typeface="Courier New"/>
              </a:rPr>
              <a:t>);</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Button left </a:t>
            </a:r>
            <a:r>
              <a:rPr lang="en" sz="1350">
                <a:solidFill>
                  <a:srgbClr val="080808"/>
                </a:solidFill>
                <a:highlight>
                  <a:schemeClr val="lt1"/>
                </a:highlight>
                <a:latin typeface="Courier New"/>
                <a:ea typeface="Courier New"/>
                <a:cs typeface="Courier New"/>
                <a:sym typeface="Courier New"/>
              </a:rPr>
              <a:t>= </a:t>
            </a:r>
            <a:r>
              <a:rPr lang="en" sz="1350">
                <a:solidFill>
                  <a:srgbClr val="0033B3"/>
                </a:solidFill>
                <a:highlight>
                  <a:schemeClr val="lt1"/>
                </a:highlight>
                <a:latin typeface="Courier New"/>
                <a:ea typeface="Courier New"/>
                <a:cs typeface="Courier New"/>
                <a:sym typeface="Courier New"/>
              </a:rPr>
              <a:t>new </a:t>
            </a:r>
            <a:r>
              <a:rPr lang="en" sz="1350">
                <a:solidFill>
                  <a:srgbClr val="080808"/>
                </a:solidFill>
                <a:highlight>
                  <a:schemeClr val="lt1"/>
                </a:highlight>
                <a:latin typeface="Courier New"/>
                <a:ea typeface="Courier New"/>
                <a:cs typeface="Courier New"/>
                <a:sym typeface="Courier New"/>
              </a:rPr>
              <a:t>Button(</a:t>
            </a:r>
            <a:r>
              <a:rPr lang="en" sz="1350">
                <a:solidFill>
                  <a:srgbClr val="067D17"/>
                </a:solidFill>
                <a:highlight>
                  <a:schemeClr val="lt1"/>
                </a:highlight>
                <a:latin typeface="Courier New"/>
                <a:ea typeface="Courier New"/>
                <a:cs typeface="Courier New"/>
                <a:sym typeface="Courier New"/>
              </a:rPr>
              <a:t>"Left"</a:t>
            </a:r>
            <a:r>
              <a:rPr lang="en" sz="1350">
                <a:solidFill>
                  <a:srgbClr val="080808"/>
                </a:solidFill>
                <a:highlight>
                  <a:schemeClr val="lt1"/>
                </a:highlight>
                <a:latin typeface="Courier New"/>
                <a:ea typeface="Courier New"/>
                <a:cs typeface="Courier New"/>
                <a:sym typeface="Courier New"/>
              </a:rPr>
              <a:t>);</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Button center </a:t>
            </a:r>
            <a:r>
              <a:rPr lang="en" sz="1350">
                <a:solidFill>
                  <a:srgbClr val="080808"/>
                </a:solidFill>
                <a:highlight>
                  <a:schemeClr val="lt1"/>
                </a:highlight>
                <a:latin typeface="Courier New"/>
                <a:ea typeface="Courier New"/>
                <a:cs typeface="Courier New"/>
                <a:sym typeface="Courier New"/>
              </a:rPr>
              <a:t>= </a:t>
            </a:r>
            <a:r>
              <a:rPr lang="en" sz="1350">
                <a:solidFill>
                  <a:srgbClr val="0033B3"/>
                </a:solidFill>
                <a:highlight>
                  <a:schemeClr val="lt1"/>
                </a:highlight>
                <a:latin typeface="Courier New"/>
                <a:ea typeface="Courier New"/>
                <a:cs typeface="Courier New"/>
                <a:sym typeface="Courier New"/>
              </a:rPr>
              <a:t>new </a:t>
            </a:r>
            <a:r>
              <a:rPr lang="en" sz="1350">
                <a:solidFill>
                  <a:srgbClr val="080808"/>
                </a:solidFill>
                <a:highlight>
                  <a:schemeClr val="lt1"/>
                </a:highlight>
                <a:latin typeface="Courier New"/>
                <a:ea typeface="Courier New"/>
                <a:cs typeface="Courier New"/>
                <a:sym typeface="Courier New"/>
              </a:rPr>
              <a:t>Button(</a:t>
            </a:r>
            <a:r>
              <a:rPr lang="en" sz="1350">
                <a:solidFill>
                  <a:srgbClr val="067D17"/>
                </a:solidFill>
                <a:highlight>
                  <a:schemeClr val="lt1"/>
                </a:highlight>
                <a:latin typeface="Courier New"/>
                <a:ea typeface="Courier New"/>
                <a:cs typeface="Courier New"/>
                <a:sym typeface="Courier New"/>
              </a:rPr>
              <a:t>"Center"</a:t>
            </a:r>
            <a:r>
              <a:rPr lang="en" sz="1350">
                <a:solidFill>
                  <a:srgbClr val="080808"/>
                </a:solidFill>
                <a:highlight>
                  <a:schemeClr val="lt1"/>
                </a:highlight>
                <a:latin typeface="Courier New"/>
                <a:ea typeface="Courier New"/>
                <a:cs typeface="Courier New"/>
                <a:sym typeface="Courier New"/>
              </a:rPr>
              <a:t>);</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borderPane</a:t>
            </a:r>
            <a:r>
              <a:rPr lang="en" sz="1350">
                <a:solidFill>
                  <a:srgbClr val="080808"/>
                </a:solidFill>
                <a:highlight>
                  <a:schemeClr val="lt1"/>
                </a:highlight>
                <a:latin typeface="Courier New"/>
                <a:ea typeface="Courier New"/>
                <a:cs typeface="Courier New"/>
                <a:sym typeface="Courier New"/>
              </a:rPr>
              <a:t>.setTop(</a:t>
            </a:r>
            <a:r>
              <a:rPr lang="en" sz="1350">
                <a:highlight>
                  <a:schemeClr val="lt1"/>
                </a:highlight>
                <a:latin typeface="Courier New"/>
                <a:ea typeface="Courier New"/>
                <a:cs typeface="Courier New"/>
                <a:sym typeface="Courier New"/>
              </a:rPr>
              <a:t>top</a:t>
            </a:r>
            <a:r>
              <a:rPr lang="en" sz="1350">
                <a:solidFill>
                  <a:srgbClr val="080808"/>
                </a:solidFill>
                <a:highlight>
                  <a:schemeClr val="lt1"/>
                </a:highlight>
                <a:latin typeface="Courier New"/>
                <a:ea typeface="Courier New"/>
                <a:cs typeface="Courier New"/>
                <a:sym typeface="Courier New"/>
              </a:rPr>
              <a:t>);</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borderPane</a:t>
            </a:r>
            <a:r>
              <a:rPr lang="en" sz="1350">
                <a:solidFill>
                  <a:srgbClr val="080808"/>
                </a:solidFill>
                <a:highlight>
                  <a:schemeClr val="lt1"/>
                </a:highlight>
                <a:latin typeface="Courier New"/>
                <a:ea typeface="Courier New"/>
                <a:cs typeface="Courier New"/>
                <a:sym typeface="Courier New"/>
              </a:rPr>
              <a:t>.setLeft(</a:t>
            </a:r>
            <a:r>
              <a:rPr lang="en" sz="1350">
                <a:highlight>
                  <a:schemeClr val="lt1"/>
                </a:highlight>
                <a:latin typeface="Courier New"/>
                <a:ea typeface="Courier New"/>
                <a:cs typeface="Courier New"/>
                <a:sym typeface="Courier New"/>
              </a:rPr>
              <a:t>left</a:t>
            </a:r>
            <a:r>
              <a:rPr lang="en" sz="1350">
                <a:solidFill>
                  <a:srgbClr val="080808"/>
                </a:solidFill>
                <a:highlight>
                  <a:schemeClr val="lt1"/>
                </a:highlight>
                <a:latin typeface="Courier New"/>
                <a:ea typeface="Courier New"/>
                <a:cs typeface="Courier New"/>
                <a:sym typeface="Courier New"/>
              </a:rPr>
              <a:t>);</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borderPane</a:t>
            </a:r>
            <a:r>
              <a:rPr lang="en" sz="1350">
                <a:solidFill>
                  <a:srgbClr val="080808"/>
                </a:solidFill>
                <a:highlight>
                  <a:schemeClr val="lt1"/>
                </a:highlight>
                <a:latin typeface="Courier New"/>
                <a:ea typeface="Courier New"/>
                <a:cs typeface="Courier New"/>
                <a:sym typeface="Courier New"/>
              </a:rPr>
              <a:t>.setCenter(</a:t>
            </a:r>
            <a:r>
              <a:rPr lang="en" sz="1350">
                <a:highlight>
                  <a:schemeClr val="lt1"/>
                </a:highlight>
                <a:latin typeface="Courier New"/>
                <a:ea typeface="Courier New"/>
                <a:cs typeface="Courier New"/>
                <a:sym typeface="Courier New"/>
              </a:rPr>
              <a:t>center</a:t>
            </a:r>
            <a:r>
              <a:rPr lang="en" sz="1350">
                <a:solidFill>
                  <a:srgbClr val="080808"/>
                </a:solidFill>
                <a:highlight>
                  <a:schemeClr val="lt1"/>
                </a:highlight>
                <a:latin typeface="Courier New"/>
                <a:ea typeface="Courier New"/>
                <a:cs typeface="Courier New"/>
                <a:sym typeface="Courier New"/>
              </a:rPr>
              <a:t>);</a:t>
            </a:r>
            <a:endParaRPr sz="2100">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Frames</a:t>
            </a:r>
            <a:endParaRPr/>
          </a:p>
          <a:p>
            <a:pPr indent="-342900" lvl="0" marL="457200" rtl="0" algn="l">
              <a:lnSpc>
                <a:spcPct val="150000"/>
              </a:lnSpc>
              <a:spcBef>
                <a:spcPts val="0"/>
              </a:spcBef>
              <a:spcAft>
                <a:spcPts val="0"/>
              </a:spcAft>
              <a:buSzPts val="1800"/>
              <a:buChar char="-"/>
            </a:pPr>
            <a:r>
              <a:rPr lang="en"/>
              <a:t>Event handling and Listener Interfaces</a:t>
            </a:r>
            <a:endParaRPr/>
          </a:p>
          <a:p>
            <a:pPr indent="-342900" lvl="0" marL="457200" rtl="0" algn="l">
              <a:lnSpc>
                <a:spcPct val="150000"/>
              </a:lnSpc>
              <a:spcBef>
                <a:spcPts val="0"/>
              </a:spcBef>
              <a:spcAft>
                <a:spcPts val="0"/>
              </a:spcAft>
              <a:buSzPts val="1800"/>
              <a:buChar char="-"/>
            </a:pPr>
            <a:r>
              <a:rPr lang="en"/>
              <a:t>Handling Action Events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GridPane</a:t>
            </a:r>
            <a:endParaRPr/>
          </a:p>
        </p:txBody>
      </p:sp>
      <p:sp>
        <p:nvSpPr>
          <p:cNvPr id="200" name="Google Shape;200;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GridPane class enables the developer to create a flexible grid of rows and columns in which to layout content nodes.</a:t>
            </a:r>
            <a:endParaRPr/>
          </a:p>
        </p:txBody>
      </p:sp>
      <p:pic>
        <p:nvPicPr>
          <p:cNvPr id="201" name="Google Shape;201;p32"/>
          <p:cNvPicPr preferRelativeResize="0"/>
          <p:nvPr/>
        </p:nvPicPr>
        <p:blipFill>
          <a:blip r:embed="rId3">
            <a:alphaModFix/>
          </a:blip>
          <a:stretch>
            <a:fillRect/>
          </a:stretch>
        </p:blipFill>
        <p:spPr>
          <a:xfrm>
            <a:off x="928800" y="2319050"/>
            <a:ext cx="2409825" cy="1895475"/>
          </a:xfrm>
          <a:prstGeom prst="rect">
            <a:avLst/>
          </a:prstGeom>
          <a:noFill/>
          <a:ln>
            <a:noFill/>
          </a:ln>
        </p:spPr>
      </p:pic>
      <p:sp>
        <p:nvSpPr>
          <p:cNvPr id="202" name="Google Shape;202;p32"/>
          <p:cNvSpPr txBox="1"/>
          <p:nvPr/>
        </p:nvSpPr>
        <p:spPr>
          <a:xfrm>
            <a:off x="4389525" y="2217150"/>
            <a:ext cx="3456300" cy="20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50">
                <a:highlight>
                  <a:schemeClr val="lt1"/>
                </a:highlight>
                <a:latin typeface="Courier New"/>
                <a:ea typeface="Courier New"/>
                <a:cs typeface="Courier New"/>
                <a:sym typeface="Courier New"/>
              </a:rPr>
              <a:t>GridPane gridPane </a:t>
            </a:r>
            <a:r>
              <a:rPr lang="en" sz="1250">
                <a:solidFill>
                  <a:srgbClr val="080808"/>
                </a:solidFill>
                <a:highlight>
                  <a:schemeClr val="lt1"/>
                </a:highlight>
                <a:latin typeface="Courier New"/>
                <a:ea typeface="Courier New"/>
                <a:cs typeface="Courier New"/>
                <a:sym typeface="Courier New"/>
              </a:rPr>
              <a:t>= </a:t>
            </a:r>
            <a:r>
              <a:rPr lang="en" sz="1250">
                <a:solidFill>
                  <a:srgbClr val="0033B3"/>
                </a:solidFill>
                <a:highlight>
                  <a:schemeClr val="lt1"/>
                </a:highlight>
                <a:latin typeface="Courier New"/>
                <a:ea typeface="Courier New"/>
                <a:cs typeface="Courier New"/>
                <a:sym typeface="Courier New"/>
              </a:rPr>
              <a:t>new </a:t>
            </a:r>
            <a:r>
              <a:rPr lang="en" sz="1250">
                <a:solidFill>
                  <a:srgbClr val="080808"/>
                </a:solidFill>
                <a:highlight>
                  <a:schemeClr val="lt1"/>
                </a:highlight>
                <a:latin typeface="Courier New"/>
                <a:ea typeface="Courier New"/>
                <a:cs typeface="Courier New"/>
                <a:sym typeface="Courier New"/>
              </a:rPr>
              <a:t>GridPane();</a:t>
            </a:r>
            <a:endParaRPr sz="12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highlight>
                  <a:schemeClr val="lt1"/>
                </a:highlight>
                <a:latin typeface="Courier New"/>
                <a:ea typeface="Courier New"/>
                <a:cs typeface="Courier New"/>
                <a:sym typeface="Courier New"/>
              </a:rPr>
              <a:t>gridPane</a:t>
            </a:r>
            <a:r>
              <a:rPr lang="en" sz="1250">
                <a:solidFill>
                  <a:srgbClr val="080808"/>
                </a:solidFill>
                <a:highlight>
                  <a:schemeClr val="lt1"/>
                </a:highlight>
                <a:latin typeface="Courier New"/>
                <a:ea typeface="Courier New"/>
                <a:cs typeface="Courier New"/>
                <a:sym typeface="Courier New"/>
              </a:rPr>
              <a:t>.setStyle(</a:t>
            </a:r>
            <a:r>
              <a:rPr lang="en" sz="1250">
                <a:solidFill>
                  <a:srgbClr val="067D17"/>
                </a:solidFill>
                <a:highlight>
                  <a:schemeClr val="lt1"/>
                </a:highlight>
                <a:latin typeface="Courier New"/>
                <a:ea typeface="Courier New"/>
                <a:cs typeface="Courier New"/>
                <a:sym typeface="Courier New"/>
              </a:rPr>
              <a:t>"-fx-background-color: lightpink;"</a:t>
            </a:r>
            <a:r>
              <a:rPr lang="en" sz="1250">
                <a:solidFill>
                  <a:srgbClr val="080808"/>
                </a:solidFill>
                <a:highlight>
                  <a:schemeClr val="lt1"/>
                </a:highlight>
                <a:latin typeface="Courier New"/>
                <a:ea typeface="Courier New"/>
                <a:cs typeface="Courier New"/>
                <a:sym typeface="Courier New"/>
              </a:rPr>
              <a:t>);</a:t>
            </a:r>
            <a:endParaRPr sz="12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0033B3"/>
                </a:solidFill>
                <a:highlight>
                  <a:schemeClr val="lt1"/>
                </a:highlight>
                <a:latin typeface="Courier New"/>
                <a:ea typeface="Courier New"/>
                <a:cs typeface="Courier New"/>
                <a:sym typeface="Courier New"/>
              </a:rPr>
              <a:t>for </a:t>
            </a:r>
            <a:r>
              <a:rPr lang="en" sz="1250">
                <a:solidFill>
                  <a:srgbClr val="080808"/>
                </a:solidFill>
                <a:highlight>
                  <a:schemeClr val="lt1"/>
                </a:highlight>
                <a:latin typeface="Courier New"/>
                <a:ea typeface="Courier New"/>
                <a:cs typeface="Courier New"/>
                <a:sym typeface="Courier New"/>
              </a:rPr>
              <a:t>(</a:t>
            </a:r>
            <a:r>
              <a:rPr lang="en" sz="1250">
                <a:solidFill>
                  <a:srgbClr val="0033B3"/>
                </a:solidFill>
                <a:highlight>
                  <a:schemeClr val="lt1"/>
                </a:highlight>
                <a:latin typeface="Courier New"/>
                <a:ea typeface="Courier New"/>
                <a:cs typeface="Courier New"/>
                <a:sym typeface="Courier New"/>
              </a:rPr>
              <a:t>int </a:t>
            </a:r>
            <a:r>
              <a:rPr lang="en" sz="1250">
                <a:highlight>
                  <a:schemeClr val="lt1"/>
                </a:highlight>
                <a:latin typeface="Courier New"/>
                <a:ea typeface="Courier New"/>
                <a:cs typeface="Courier New"/>
                <a:sym typeface="Courier New"/>
              </a:rPr>
              <a:t>i </a:t>
            </a:r>
            <a:r>
              <a:rPr lang="en" sz="1250">
                <a:solidFill>
                  <a:srgbClr val="080808"/>
                </a:solidFill>
                <a:highlight>
                  <a:schemeClr val="lt1"/>
                </a:highlight>
                <a:latin typeface="Courier New"/>
                <a:ea typeface="Courier New"/>
                <a:cs typeface="Courier New"/>
                <a:sym typeface="Courier New"/>
              </a:rPr>
              <a:t>= </a:t>
            </a:r>
            <a:r>
              <a:rPr lang="en" sz="1250">
                <a:solidFill>
                  <a:srgbClr val="1750EB"/>
                </a:solidFill>
                <a:highlight>
                  <a:schemeClr val="lt1"/>
                </a:highlight>
                <a:latin typeface="Courier New"/>
                <a:ea typeface="Courier New"/>
                <a:cs typeface="Courier New"/>
                <a:sym typeface="Courier New"/>
              </a:rPr>
              <a:t>0</a:t>
            </a:r>
            <a:r>
              <a:rPr lang="en" sz="1250">
                <a:solidFill>
                  <a:srgbClr val="080808"/>
                </a:solidFill>
                <a:highlight>
                  <a:schemeClr val="lt1"/>
                </a:highlight>
                <a:latin typeface="Courier New"/>
                <a:ea typeface="Courier New"/>
                <a:cs typeface="Courier New"/>
                <a:sym typeface="Courier New"/>
              </a:rPr>
              <a:t>; </a:t>
            </a:r>
            <a:r>
              <a:rPr lang="en" sz="1250">
                <a:highlight>
                  <a:schemeClr val="lt1"/>
                </a:highlight>
                <a:latin typeface="Courier New"/>
                <a:ea typeface="Courier New"/>
                <a:cs typeface="Courier New"/>
                <a:sym typeface="Courier New"/>
              </a:rPr>
              <a:t>i </a:t>
            </a:r>
            <a:r>
              <a:rPr lang="en" sz="1250">
                <a:solidFill>
                  <a:srgbClr val="080808"/>
                </a:solidFill>
                <a:highlight>
                  <a:schemeClr val="lt1"/>
                </a:highlight>
                <a:latin typeface="Courier New"/>
                <a:ea typeface="Courier New"/>
                <a:cs typeface="Courier New"/>
                <a:sym typeface="Courier New"/>
              </a:rPr>
              <a:t>&lt; </a:t>
            </a:r>
            <a:r>
              <a:rPr lang="en" sz="1250">
                <a:solidFill>
                  <a:srgbClr val="1750EB"/>
                </a:solidFill>
                <a:highlight>
                  <a:schemeClr val="lt1"/>
                </a:highlight>
                <a:latin typeface="Courier New"/>
                <a:ea typeface="Courier New"/>
                <a:cs typeface="Courier New"/>
                <a:sym typeface="Courier New"/>
              </a:rPr>
              <a:t>3</a:t>
            </a:r>
            <a:r>
              <a:rPr lang="en" sz="1250">
                <a:solidFill>
                  <a:srgbClr val="080808"/>
                </a:solidFill>
                <a:highlight>
                  <a:schemeClr val="lt1"/>
                </a:highlight>
                <a:latin typeface="Courier New"/>
                <a:ea typeface="Courier New"/>
                <a:cs typeface="Courier New"/>
                <a:sym typeface="Courier New"/>
              </a:rPr>
              <a:t>; </a:t>
            </a:r>
            <a:r>
              <a:rPr lang="en" sz="1250">
                <a:highlight>
                  <a:schemeClr val="lt1"/>
                </a:highlight>
                <a:latin typeface="Courier New"/>
                <a:ea typeface="Courier New"/>
                <a:cs typeface="Courier New"/>
                <a:sym typeface="Courier New"/>
              </a:rPr>
              <a:t>i</a:t>
            </a:r>
            <a:r>
              <a:rPr lang="en" sz="1250">
                <a:solidFill>
                  <a:srgbClr val="080808"/>
                </a:solidFill>
                <a:highlight>
                  <a:schemeClr val="lt1"/>
                </a:highlight>
                <a:latin typeface="Courier New"/>
                <a:ea typeface="Courier New"/>
                <a:cs typeface="Courier New"/>
                <a:sym typeface="Courier New"/>
              </a:rPr>
              <a:t>++) {</a:t>
            </a:r>
            <a:endParaRPr sz="12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080808"/>
                </a:solidFill>
                <a:highlight>
                  <a:schemeClr val="lt1"/>
                </a:highlight>
                <a:latin typeface="Courier New"/>
                <a:ea typeface="Courier New"/>
                <a:cs typeface="Courier New"/>
                <a:sym typeface="Courier New"/>
              </a:rPr>
              <a:t>   </a:t>
            </a:r>
            <a:r>
              <a:rPr lang="en" sz="1250">
                <a:solidFill>
                  <a:srgbClr val="0033B3"/>
                </a:solidFill>
                <a:highlight>
                  <a:schemeClr val="lt1"/>
                </a:highlight>
                <a:latin typeface="Courier New"/>
                <a:ea typeface="Courier New"/>
                <a:cs typeface="Courier New"/>
                <a:sym typeface="Courier New"/>
              </a:rPr>
              <a:t>for </a:t>
            </a:r>
            <a:r>
              <a:rPr lang="en" sz="1250">
                <a:solidFill>
                  <a:srgbClr val="080808"/>
                </a:solidFill>
                <a:highlight>
                  <a:schemeClr val="lt1"/>
                </a:highlight>
                <a:latin typeface="Courier New"/>
                <a:ea typeface="Courier New"/>
                <a:cs typeface="Courier New"/>
                <a:sym typeface="Courier New"/>
              </a:rPr>
              <a:t>(</a:t>
            </a:r>
            <a:r>
              <a:rPr lang="en" sz="1250">
                <a:solidFill>
                  <a:srgbClr val="0033B3"/>
                </a:solidFill>
                <a:highlight>
                  <a:schemeClr val="lt1"/>
                </a:highlight>
                <a:latin typeface="Courier New"/>
                <a:ea typeface="Courier New"/>
                <a:cs typeface="Courier New"/>
                <a:sym typeface="Courier New"/>
              </a:rPr>
              <a:t>int </a:t>
            </a:r>
            <a:r>
              <a:rPr lang="en" sz="1250">
                <a:highlight>
                  <a:schemeClr val="lt1"/>
                </a:highlight>
                <a:latin typeface="Courier New"/>
                <a:ea typeface="Courier New"/>
                <a:cs typeface="Courier New"/>
                <a:sym typeface="Courier New"/>
              </a:rPr>
              <a:t>j </a:t>
            </a:r>
            <a:r>
              <a:rPr lang="en" sz="1250">
                <a:solidFill>
                  <a:srgbClr val="080808"/>
                </a:solidFill>
                <a:highlight>
                  <a:schemeClr val="lt1"/>
                </a:highlight>
                <a:latin typeface="Courier New"/>
                <a:ea typeface="Courier New"/>
                <a:cs typeface="Courier New"/>
                <a:sym typeface="Courier New"/>
              </a:rPr>
              <a:t>= </a:t>
            </a:r>
            <a:r>
              <a:rPr lang="en" sz="1250">
                <a:solidFill>
                  <a:srgbClr val="1750EB"/>
                </a:solidFill>
                <a:highlight>
                  <a:schemeClr val="lt1"/>
                </a:highlight>
                <a:latin typeface="Courier New"/>
                <a:ea typeface="Courier New"/>
                <a:cs typeface="Courier New"/>
                <a:sym typeface="Courier New"/>
              </a:rPr>
              <a:t>0</a:t>
            </a:r>
            <a:r>
              <a:rPr lang="en" sz="1250">
                <a:solidFill>
                  <a:srgbClr val="080808"/>
                </a:solidFill>
                <a:highlight>
                  <a:schemeClr val="lt1"/>
                </a:highlight>
                <a:latin typeface="Courier New"/>
                <a:ea typeface="Courier New"/>
                <a:cs typeface="Courier New"/>
                <a:sym typeface="Courier New"/>
              </a:rPr>
              <a:t>; </a:t>
            </a:r>
            <a:r>
              <a:rPr lang="en" sz="1250">
                <a:highlight>
                  <a:schemeClr val="lt1"/>
                </a:highlight>
                <a:latin typeface="Courier New"/>
                <a:ea typeface="Courier New"/>
                <a:cs typeface="Courier New"/>
                <a:sym typeface="Courier New"/>
              </a:rPr>
              <a:t>j </a:t>
            </a:r>
            <a:r>
              <a:rPr lang="en" sz="1250">
                <a:solidFill>
                  <a:srgbClr val="080808"/>
                </a:solidFill>
                <a:highlight>
                  <a:schemeClr val="lt1"/>
                </a:highlight>
                <a:latin typeface="Courier New"/>
                <a:ea typeface="Courier New"/>
                <a:cs typeface="Courier New"/>
                <a:sym typeface="Courier New"/>
              </a:rPr>
              <a:t>&lt; </a:t>
            </a:r>
            <a:r>
              <a:rPr lang="en" sz="1250">
                <a:solidFill>
                  <a:srgbClr val="1750EB"/>
                </a:solidFill>
                <a:highlight>
                  <a:schemeClr val="lt1"/>
                </a:highlight>
                <a:latin typeface="Courier New"/>
                <a:ea typeface="Courier New"/>
                <a:cs typeface="Courier New"/>
                <a:sym typeface="Courier New"/>
              </a:rPr>
              <a:t>3</a:t>
            </a:r>
            <a:r>
              <a:rPr lang="en" sz="1250">
                <a:solidFill>
                  <a:srgbClr val="080808"/>
                </a:solidFill>
                <a:highlight>
                  <a:schemeClr val="lt1"/>
                </a:highlight>
                <a:latin typeface="Courier New"/>
                <a:ea typeface="Courier New"/>
                <a:cs typeface="Courier New"/>
                <a:sym typeface="Courier New"/>
              </a:rPr>
              <a:t>; </a:t>
            </a:r>
            <a:r>
              <a:rPr lang="en" sz="1250">
                <a:highlight>
                  <a:schemeClr val="lt1"/>
                </a:highlight>
                <a:latin typeface="Courier New"/>
                <a:ea typeface="Courier New"/>
                <a:cs typeface="Courier New"/>
                <a:sym typeface="Courier New"/>
              </a:rPr>
              <a:t>j</a:t>
            </a:r>
            <a:r>
              <a:rPr lang="en" sz="1250">
                <a:solidFill>
                  <a:srgbClr val="080808"/>
                </a:solidFill>
                <a:highlight>
                  <a:schemeClr val="lt1"/>
                </a:highlight>
                <a:latin typeface="Courier New"/>
                <a:ea typeface="Courier New"/>
                <a:cs typeface="Courier New"/>
                <a:sym typeface="Courier New"/>
              </a:rPr>
              <a:t>++) {</a:t>
            </a:r>
            <a:endParaRPr sz="12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080808"/>
                </a:solidFill>
                <a:highlight>
                  <a:schemeClr val="lt1"/>
                </a:highlight>
                <a:latin typeface="Courier New"/>
                <a:ea typeface="Courier New"/>
                <a:cs typeface="Courier New"/>
                <a:sym typeface="Courier New"/>
              </a:rPr>
              <a:t>       </a:t>
            </a:r>
            <a:r>
              <a:rPr lang="en" sz="1250">
                <a:highlight>
                  <a:schemeClr val="lt1"/>
                </a:highlight>
                <a:latin typeface="Courier New"/>
                <a:ea typeface="Courier New"/>
                <a:cs typeface="Courier New"/>
                <a:sym typeface="Courier New"/>
              </a:rPr>
              <a:t>Button btn </a:t>
            </a:r>
            <a:r>
              <a:rPr lang="en" sz="1250">
                <a:solidFill>
                  <a:srgbClr val="080808"/>
                </a:solidFill>
                <a:highlight>
                  <a:schemeClr val="lt1"/>
                </a:highlight>
                <a:latin typeface="Courier New"/>
                <a:ea typeface="Courier New"/>
                <a:cs typeface="Courier New"/>
                <a:sym typeface="Courier New"/>
              </a:rPr>
              <a:t>= </a:t>
            </a:r>
            <a:r>
              <a:rPr lang="en" sz="1250">
                <a:solidFill>
                  <a:srgbClr val="0033B3"/>
                </a:solidFill>
                <a:highlight>
                  <a:schemeClr val="lt1"/>
                </a:highlight>
                <a:latin typeface="Courier New"/>
                <a:ea typeface="Courier New"/>
                <a:cs typeface="Courier New"/>
                <a:sym typeface="Courier New"/>
              </a:rPr>
              <a:t>new </a:t>
            </a:r>
            <a:r>
              <a:rPr lang="en" sz="1250">
                <a:solidFill>
                  <a:srgbClr val="080808"/>
                </a:solidFill>
                <a:highlight>
                  <a:schemeClr val="lt1"/>
                </a:highlight>
                <a:latin typeface="Courier New"/>
                <a:ea typeface="Courier New"/>
                <a:cs typeface="Courier New"/>
                <a:sym typeface="Courier New"/>
              </a:rPr>
              <a:t>Button(</a:t>
            </a:r>
            <a:r>
              <a:rPr lang="en" sz="1250">
                <a:solidFill>
                  <a:srgbClr val="067D17"/>
                </a:solidFill>
                <a:highlight>
                  <a:schemeClr val="lt1"/>
                </a:highlight>
                <a:latin typeface="Courier New"/>
                <a:ea typeface="Courier New"/>
                <a:cs typeface="Courier New"/>
                <a:sym typeface="Courier New"/>
              </a:rPr>
              <a:t>"Button " </a:t>
            </a:r>
            <a:r>
              <a:rPr lang="en" sz="1250">
                <a:solidFill>
                  <a:srgbClr val="080808"/>
                </a:solidFill>
                <a:highlight>
                  <a:schemeClr val="lt1"/>
                </a:highlight>
                <a:latin typeface="Courier New"/>
                <a:ea typeface="Courier New"/>
                <a:cs typeface="Courier New"/>
                <a:sym typeface="Courier New"/>
              </a:rPr>
              <a:t>+ (</a:t>
            </a:r>
            <a:r>
              <a:rPr lang="en" sz="1250">
                <a:highlight>
                  <a:schemeClr val="lt1"/>
                </a:highlight>
                <a:latin typeface="Courier New"/>
                <a:ea typeface="Courier New"/>
                <a:cs typeface="Courier New"/>
                <a:sym typeface="Courier New"/>
              </a:rPr>
              <a:t>i </a:t>
            </a:r>
            <a:r>
              <a:rPr lang="en" sz="1250">
                <a:solidFill>
                  <a:srgbClr val="080808"/>
                </a:solidFill>
                <a:highlight>
                  <a:schemeClr val="lt1"/>
                </a:highlight>
                <a:latin typeface="Courier New"/>
                <a:ea typeface="Courier New"/>
                <a:cs typeface="Courier New"/>
                <a:sym typeface="Courier New"/>
              </a:rPr>
              <a:t>* </a:t>
            </a:r>
            <a:r>
              <a:rPr lang="en" sz="1250">
                <a:solidFill>
                  <a:srgbClr val="1750EB"/>
                </a:solidFill>
                <a:highlight>
                  <a:schemeClr val="lt1"/>
                </a:highlight>
                <a:latin typeface="Courier New"/>
                <a:ea typeface="Courier New"/>
                <a:cs typeface="Courier New"/>
                <a:sym typeface="Courier New"/>
              </a:rPr>
              <a:t>3 </a:t>
            </a:r>
            <a:r>
              <a:rPr lang="en" sz="1250">
                <a:solidFill>
                  <a:srgbClr val="080808"/>
                </a:solidFill>
                <a:highlight>
                  <a:schemeClr val="lt1"/>
                </a:highlight>
                <a:latin typeface="Courier New"/>
                <a:ea typeface="Courier New"/>
                <a:cs typeface="Courier New"/>
                <a:sym typeface="Courier New"/>
              </a:rPr>
              <a:t>+ </a:t>
            </a:r>
            <a:r>
              <a:rPr lang="en" sz="1250">
                <a:highlight>
                  <a:schemeClr val="lt1"/>
                </a:highlight>
                <a:latin typeface="Courier New"/>
                <a:ea typeface="Courier New"/>
                <a:cs typeface="Courier New"/>
                <a:sym typeface="Courier New"/>
              </a:rPr>
              <a:t>j </a:t>
            </a:r>
            <a:r>
              <a:rPr lang="en" sz="1250">
                <a:solidFill>
                  <a:srgbClr val="080808"/>
                </a:solidFill>
                <a:highlight>
                  <a:schemeClr val="lt1"/>
                </a:highlight>
                <a:latin typeface="Courier New"/>
                <a:ea typeface="Courier New"/>
                <a:cs typeface="Courier New"/>
                <a:sym typeface="Courier New"/>
              </a:rPr>
              <a:t>+ </a:t>
            </a:r>
            <a:r>
              <a:rPr lang="en" sz="1250">
                <a:solidFill>
                  <a:srgbClr val="1750EB"/>
                </a:solidFill>
                <a:highlight>
                  <a:schemeClr val="lt1"/>
                </a:highlight>
                <a:latin typeface="Courier New"/>
                <a:ea typeface="Courier New"/>
                <a:cs typeface="Courier New"/>
                <a:sym typeface="Courier New"/>
              </a:rPr>
              <a:t>1</a:t>
            </a:r>
            <a:r>
              <a:rPr lang="en" sz="1250">
                <a:solidFill>
                  <a:srgbClr val="080808"/>
                </a:solidFill>
                <a:highlight>
                  <a:schemeClr val="lt1"/>
                </a:highlight>
                <a:latin typeface="Courier New"/>
                <a:ea typeface="Courier New"/>
                <a:cs typeface="Courier New"/>
                <a:sym typeface="Courier New"/>
              </a:rPr>
              <a:t>));</a:t>
            </a:r>
            <a:endParaRPr sz="12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080808"/>
                </a:solidFill>
                <a:highlight>
                  <a:schemeClr val="lt1"/>
                </a:highlight>
                <a:latin typeface="Courier New"/>
                <a:ea typeface="Courier New"/>
                <a:cs typeface="Courier New"/>
                <a:sym typeface="Courier New"/>
              </a:rPr>
              <a:t>       </a:t>
            </a:r>
            <a:r>
              <a:rPr lang="en" sz="1250">
                <a:highlight>
                  <a:schemeClr val="lt1"/>
                </a:highlight>
                <a:latin typeface="Courier New"/>
                <a:ea typeface="Courier New"/>
                <a:cs typeface="Courier New"/>
                <a:sym typeface="Courier New"/>
              </a:rPr>
              <a:t>gridPane</a:t>
            </a:r>
            <a:r>
              <a:rPr lang="en" sz="1250">
                <a:solidFill>
                  <a:srgbClr val="080808"/>
                </a:solidFill>
                <a:highlight>
                  <a:schemeClr val="lt1"/>
                </a:highlight>
                <a:latin typeface="Courier New"/>
                <a:ea typeface="Courier New"/>
                <a:cs typeface="Courier New"/>
                <a:sym typeface="Courier New"/>
              </a:rPr>
              <a:t>.add(</a:t>
            </a:r>
            <a:r>
              <a:rPr lang="en" sz="1250">
                <a:highlight>
                  <a:schemeClr val="lt1"/>
                </a:highlight>
                <a:latin typeface="Courier New"/>
                <a:ea typeface="Courier New"/>
                <a:cs typeface="Courier New"/>
                <a:sym typeface="Courier New"/>
              </a:rPr>
              <a:t>btn</a:t>
            </a:r>
            <a:r>
              <a:rPr lang="en" sz="1250">
                <a:solidFill>
                  <a:srgbClr val="080808"/>
                </a:solidFill>
                <a:highlight>
                  <a:schemeClr val="lt1"/>
                </a:highlight>
                <a:latin typeface="Courier New"/>
                <a:ea typeface="Courier New"/>
                <a:cs typeface="Courier New"/>
                <a:sym typeface="Courier New"/>
              </a:rPr>
              <a:t>, </a:t>
            </a:r>
            <a:r>
              <a:rPr lang="en" sz="1250">
                <a:highlight>
                  <a:schemeClr val="lt1"/>
                </a:highlight>
                <a:latin typeface="Courier New"/>
                <a:ea typeface="Courier New"/>
                <a:cs typeface="Courier New"/>
                <a:sym typeface="Courier New"/>
              </a:rPr>
              <a:t>j</a:t>
            </a:r>
            <a:r>
              <a:rPr lang="en" sz="1250">
                <a:solidFill>
                  <a:srgbClr val="080808"/>
                </a:solidFill>
                <a:highlight>
                  <a:schemeClr val="lt1"/>
                </a:highlight>
                <a:latin typeface="Courier New"/>
                <a:ea typeface="Courier New"/>
                <a:cs typeface="Courier New"/>
                <a:sym typeface="Courier New"/>
              </a:rPr>
              <a:t>, </a:t>
            </a:r>
            <a:r>
              <a:rPr lang="en" sz="1250">
                <a:highlight>
                  <a:schemeClr val="lt1"/>
                </a:highlight>
                <a:latin typeface="Courier New"/>
                <a:ea typeface="Courier New"/>
                <a:cs typeface="Courier New"/>
                <a:sym typeface="Courier New"/>
              </a:rPr>
              <a:t>i</a:t>
            </a:r>
            <a:r>
              <a:rPr lang="en" sz="1250">
                <a:solidFill>
                  <a:srgbClr val="080808"/>
                </a:solidFill>
                <a:highlight>
                  <a:schemeClr val="lt1"/>
                </a:highlight>
                <a:latin typeface="Courier New"/>
                <a:ea typeface="Courier New"/>
                <a:cs typeface="Courier New"/>
                <a:sym typeface="Courier New"/>
              </a:rPr>
              <a:t>);</a:t>
            </a:r>
            <a:endParaRPr sz="12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080808"/>
                </a:solidFill>
                <a:highlight>
                  <a:schemeClr val="lt1"/>
                </a:highlight>
                <a:latin typeface="Courier New"/>
                <a:ea typeface="Courier New"/>
                <a:cs typeface="Courier New"/>
                <a:sym typeface="Courier New"/>
              </a:rPr>
              <a:t>   }</a:t>
            </a:r>
            <a:endParaRPr sz="12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080808"/>
                </a:solidFill>
                <a:highlight>
                  <a:schemeClr val="lt1"/>
                </a:highlight>
                <a:latin typeface="Courier New"/>
                <a:ea typeface="Courier New"/>
                <a:cs typeface="Courier New"/>
                <a:sym typeface="Courier New"/>
              </a:rPr>
              <a:t>}</a:t>
            </a:r>
            <a:endParaRPr sz="1250">
              <a:solidFill>
                <a:srgbClr val="080808"/>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StackPane</a:t>
            </a:r>
            <a:endParaRPr/>
          </a:p>
        </p:txBody>
      </p:sp>
      <p:sp>
        <p:nvSpPr>
          <p:cNvPr id="208" name="Google Shape;208;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StackPane class places its content nodes in a back-to-front single stack.</a:t>
            </a:r>
            <a:endParaRPr/>
          </a:p>
        </p:txBody>
      </p:sp>
      <p:pic>
        <p:nvPicPr>
          <p:cNvPr id="209" name="Google Shape;209;p33"/>
          <p:cNvPicPr preferRelativeResize="0"/>
          <p:nvPr/>
        </p:nvPicPr>
        <p:blipFill>
          <a:blip r:embed="rId3">
            <a:alphaModFix/>
          </a:blip>
          <a:stretch>
            <a:fillRect/>
          </a:stretch>
        </p:blipFill>
        <p:spPr>
          <a:xfrm>
            <a:off x="943725" y="2229450"/>
            <a:ext cx="2542525" cy="2082450"/>
          </a:xfrm>
          <a:prstGeom prst="rect">
            <a:avLst/>
          </a:prstGeom>
          <a:noFill/>
          <a:ln>
            <a:noFill/>
          </a:ln>
        </p:spPr>
      </p:pic>
      <p:sp>
        <p:nvSpPr>
          <p:cNvPr id="210" name="Google Shape;210;p33"/>
          <p:cNvSpPr txBox="1"/>
          <p:nvPr/>
        </p:nvSpPr>
        <p:spPr>
          <a:xfrm>
            <a:off x="4576150" y="2120100"/>
            <a:ext cx="3471300" cy="244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StackPane stackPane </a:t>
            </a:r>
            <a:r>
              <a:rPr lang="en" sz="1350">
                <a:solidFill>
                  <a:srgbClr val="080808"/>
                </a:solidFill>
                <a:highlight>
                  <a:schemeClr val="lt1"/>
                </a:highlight>
                <a:latin typeface="Courier New"/>
                <a:ea typeface="Courier New"/>
                <a:cs typeface="Courier New"/>
                <a:sym typeface="Courier New"/>
              </a:rPr>
              <a:t>= </a:t>
            </a:r>
            <a:r>
              <a:rPr lang="en" sz="1350">
                <a:solidFill>
                  <a:srgbClr val="0033B3"/>
                </a:solidFill>
                <a:highlight>
                  <a:schemeClr val="lt1"/>
                </a:highlight>
                <a:latin typeface="Courier New"/>
                <a:ea typeface="Courier New"/>
                <a:cs typeface="Courier New"/>
                <a:sym typeface="Courier New"/>
              </a:rPr>
              <a:t>new </a:t>
            </a:r>
            <a:r>
              <a:rPr lang="en" sz="1350">
                <a:solidFill>
                  <a:srgbClr val="080808"/>
                </a:solidFill>
                <a:highlight>
                  <a:schemeClr val="lt1"/>
                </a:highlight>
                <a:latin typeface="Courier New"/>
                <a:ea typeface="Courier New"/>
                <a:cs typeface="Courier New"/>
                <a:sym typeface="Courier New"/>
              </a:rPr>
              <a:t>StackPane();</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stackPane</a:t>
            </a:r>
            <a:r>
              <a:rPr lang="en" sz="1350">
                <a:solidFill>
                  <a:srgbClr val="080808"/>
                </a:solidFill>
                <a:highlight>
                  <a:schemeClr val="lt1"/>
                </a:highlight>
                <a:latin typeface="Courier New"/>
                <a:ea typeface="Courier New"/>
                <a:cs typeface="Courier New"/>
                <a:sym typeface="Courier New"/>
              </a:rPr>
              <a:t>.setStyle(</a:t>
            </a:r>
            <a:r>
              <a:rPr lang="en" sz="1350">
                <a:solidFill>
                  <a:srgbClr val="067D17"/>
                </a:solidFill>
                <a:highlight>
                  <a:schemeClr val="lt1"/>
                </a:highlight>
                <a:latin typeface="Courier New"/>
                <a:ea typeface="Courier New"/>
                <a:cs typeface="Courier New"/>
                <a:sym typeface="Courier New"/>
              </a:rPr>
              <a:t>"-fx-background-color: lightskyblue;"</a:t>
            </a:r>
            <a:r>
              <a:rPr lang="en" sz="1350">
                <a:solidFill>
                  <a:srgbClr val="080808"/>
                </a:solidFill>
                <a:highlight>
                  <a:schemeClr val="lt1"/>
                </a:highlight>
                <a:latin typeface="Courier New"/>
                <a:ea typeface="Courier New"/>
                <a:cs typeface="Courier New"/>
                <a:sym typeface="Courier New"/>
              </a:rPr>
              <a:t>);</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Button btn </a:t>
            </a:r>
            <a:r>
              <a:rPr lang="en" sz="1350">
                <a:solidFill>
                  <a:srgbClr val="080808"/>
                </a:solidFill>
                <a:highlight>
                  <a:schemeClr val="lt1"/>
                </a:highlight>
                <a:latin typeface="Courier New"/>
                <a:ea typeface="Courier New"/>
                <a:cs typeface="Courier New"/>
                <a:sym typeface="Courier New"/>
              </a:rPr>
              <a:t>= </a:t>
            </a:r>
            <a:r>
              <a:rPr lang="en" sz="1350">
                <a:solidFill>
                  <a:srgbClr val="0033B3"/>
                </a:solidFill>
                <a:highlight>
                  <a:schemeClr val="lt1"/>
                </a:highlight>
                <a:latin typeface="Courier New"/>
                <a:ea typeface="Courier New"/>
                <a:cs typeface="Courier New"/>
                <a:sym typeface="Courier New"/>
              </a:rPr>
              <a:t>new </a:t>
            </a:r>
            <a:r>
              <a:rPr lang="en" sz="1350">
                <a:solidFill>
                  <a:srgbClr val="080808"/>
                </a:solidFill>
                <a:highlight>
                  <a:schemeClr val="lt1"/>
                </a:highlight>
                <a:latin typeface="Courier New"/>
                <a:ea typeface="Courier New"/>
                <a:cs typeface="Courier New"/>
                <a:sym typeface="Courier New"/>
              </a:rPr>
              <a:t>Button(</a:t>
            </a:r>
            <a:r>
              <a:rPr lang="en" sz="1350">
                <a:solidFill>
                  <a:srgbClr val="067D17"/>
                </a:solidFill>
                <a:highlight>
                  <a:schemeClr val="lt1"/>
                </a:highlight>
                <a:latin typeface="Courier New"/>
                <a:ea typeface="Courier New"/>
                <a:cs typeface="Courier New"/>
                <a:sym typeface="Courier New"/>
              </a:rPr>
              <a:t>"StackPane Button"</a:t>
            </a:r>
            <a:r>
              <a:rPr lang="en" sz="1350">
                <a:solidFill>
                  <a:srgbClr val="080808"/>
                </a:solidFill>
                <a:highlight>
                  <a:schemeClr val="lt1"/>
                </a:highlight>
                <a:latin typeface="Courier New"/>
                <a:ea typeface="Courier New"/>
                <a:cs typeface="Courier New"/>
                <a:sym typeface="Courier New"/>
              </a:rPr>
              <a:t>);</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Button btn2 </a:t>
            </a:r>
            <a:r>
              <a:rPr lang="en" sz="1350">
                <a:solidFill>
                  <a:srgbClr val="080808"/>
                </a:solidFill>
                <a:highlight>
                  <a:schemeClr val="lt1"/>
                </a:highlight>
                <a:latin typeface="Courier New"/>
                <a:ea typeface="Courier New"/>
                <a:cs typeface="Courier New"/>
                <a:sym typeface="Courier New"/>
              </a:rPr>
              <a:t>= </a:t>
            </a:r>
            <a:r>
              <a:rPr lang="en" sz="1350">
                <a:solidFill>
                  <a:srgbClr val="0033B3"/>
                </a:solidFill>
                <a:highlight>
                  <a:schemeClr val="lt1"/>
                </a:highlight>
                <a:latin typeface="Courier New"/>
                <a:ea typeface="Courier New"/>
                <a:cs typeface="Courier New"/>
                <a:sym typeface="Courier New"/>
              </a:rPr>
              <a:t>new </a:t>
            </a:r>
            <a:r>
              <a:rPr lang="en" sz="1350">
                <a:solidFill>
                  <a:srgbClr val="080808"/>
                </a:solidFill>
                <a:highlight>
                  <a:schemeClr val="lt1"/>
                </a:highlight>
                <a:latin typeface="Courier New"/>
                <a:ea typeface="Courier New"/>
                <a:cs typeface="Courier New"/>
                <a:sym typeface="Courier New"/>
              </a:rPr>
              <a:t>Button(</a:t>
            </a:r>
            <a:r>
              <a:rPr lang="en" sz="1350">
                <a:solidFill>
                  <a:srgbClr val="067D17"/>
                </a:solidFill>
                <a:highlight>
                  <a:schemeClr val="lt1"/>
                </a:highlight>
                <a:latin typeface="Courier New"/>
                <a:ea typeface="Courier New"/>
                <a:cs typeface="Courier New"/>
                <a:sym typeface="Courier New"/>
              </a:rPr>
              <a:t>"StackPane Button2"</a:t>
            </a:r>
            <a:r>
              <a:rPr lang="en" sz="1350">
                <a:solidFill>
                  <a:srgbClr val="080808"/>
                </a:solidFill>
                <a:highlight>
                  <a:schemeClr val="lt1"/>
                </a:highlight>
                <a:latin typeface="Courier New"/>
                <a:ea typeface="Courier New"/>
                <a:cs typeface="Courier New"/>
                <a:sym typeface="Courier New"/>
              </a:rPr>
              <a:t>);</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stackPane</a:t>
            </a:r>
            <a:r>
              <a:rPr lang="en" sz="1350">
                <a:solidFill>
                  <a:srgbClr val="080808"/>
                </a:solidFill>
                <a:highlight>
                  <a:schemeClr val="lt1"/>
                </a:highlight>
                <a:latin typeface="Courier New"/>
                <a:ea typeface="Courier New"/>
                <a:cs typeface="Courier New"/>
                <a:sym typeface="Courier New"/>
              </a:rPr>
              <a:t>.getChildren().addAll(</a:t>
            </a:r>
            <a:r>
              <a:rPr lang="en" sz="1350">
                <a:highlight>
                  <a:schemeClr val="lt1"/>
                </a:highlight>
                <a:latin typeface="Courier New"/>
                <a:ea typeface="Courier New"/>
                <a:cs typeface="Courier New"/>
                <a:sym typeface="Courier New"/>
              </a:rPr>
              <a:t>btn</a:t>
            </a:r>
            <a:r>
              <a:rPr lang="en" sz="1350">
                <a:solidFill>
                  <a:srgbClr val="080808"/>
                </a:solidFill>
                <a:highlight>
                  <a:schemeClr val="lt1"/>
                </a:highlight>
                <a:latin typeface="Courier New"/>
                <a:ea typeface="Courier New"/>
                <a:cs typeface="Courier New"/>
                <a:sym typeface="Courier New"/>
              </a:rPr>
              <a:t>,</a:t>
            </a:r>
            <a:r>
              <a:rPr lang="en" sz="1350">
                <a:highlight>
                  <a:schemeClr val="lt1"/>
                </a:highlight>
                <a:latin typeface="Courier New"/>
                <a:ea typeface="Courier New"/>
                <a:cs typeface="Courier New"/>
                <a:sym typeface="Courier New"/>
              </a:rPr>
              <a:t>btn2</a:t>
            </a:r>
            <a:r>
              <a:rPr lang="en" sz="1350">
                <a:solidFill>
                  <a:srgbClr val="080808"/>
                </a:solidFill>
                <a:highlight>
                  <a:schemeClr val="lt1"/>
                </a:highlight>
                <a:latin typeface="Courier New"/>
                <a:ea typeface="Courier New"/>
                <a:cs typeface="Courier New"/>
                <a:sym typeface="Courier New"/>
              </a:rPr>
              <a:t>);</a:t>
            </a:r>
            <a:endParaRPr sz="2100">
              <a:solidFill>
                <a:schemeClr val="dk2"/>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FlowPane</a:t>
            </a:r>
            <a:endParaRPr/>
          </a:p>
        </p:txBody>
      </p:sp>
      <p:sp>
        <p:nvSpPr>
          <p:cNvPr id="216" name="Google Shape;216;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3F3F3F"/>
              </a:buClr>
              <a:buSzPts val="1500"/>
              <a:buChar char="-"/>
            </a:pPr>
            <a:r>
              <a:rPr lang="en" sz="1500">
                <a:solidFill>
                  <a:srgbClr val="3F3F3F"/>
                </a:solidFill>
              </a:rPr>
              <a:t>The FlowPane class arranges its content nodes in either a horizontal or vertical “flow”, wrapping at the specified width(for horizontal) or height(for vertical) </a:t>
            </a:r>
            <a:r>
              <a:rPr lang="en" sz="1500">
                <a:solidFill>
                  <a:srgbClr val="3F3F3F"/>
                </a:solidFill>
              </a:rPr>
              <a:t>boundaries</a:t>
            </a:r>
            <a:r>
              <a:rPr lang="en" sz="1500">
                <a:solidFill>
                  <a:srgbClr val="3F3F3F"/>
                </a:solidFill>
              </a:rPr>
              <a:t>.</a:t>
            </a:r>
            <a:r>
              <a:rPr lang="en" sz="1500">
                <a:solidFill>
                  <a:srgbClr val="3F3F3F"/>
                </a:solidFill>
              </a:rPr>
              <a:t>Components flow in a wrap-around manner, adjusting their position based on available space.</a:t>
            </a:r>
            <a:endParaRPr sz="1500"/>
          </a:p>
        </p:txBody>
      </p:sp>
      <p:pic>
        <p:nvPicPr>
          <p:cNvPr id="217" name="Google Shape;217;p34"/>
          <p:cNvPicPr preferRelativeResize="0"/>
          <p:nvPr/>
        </p:nvPicPr>
        <p:blipFill>
          <a:blip r:embed="rId3">
            <a:alphaModFix/>
          </a:blip>
          <a:stretch>
            <a:fillRect/>
          </a:stretch>
        </p:blipFill>
        <p:spPr>
          <a:xfrm>
            <a:off x="788650" y="2752025"/>
            <a:ext cx="2609850" cy="1181100"/>
          </a:xfrm>
          <a:prstGeom prst="rect">
            <a:avLst/>
          </a:prstGeom>
          <a:noFill/>
          <a:ln>
            <a:noFill/>
          </a:ln>
        </p:spPr>
      </p:pic>
      <p:sp>
        <p:nvSpPr>
          <p:cNvPr id="218" name="Google Shape;218;p34"/>
          <p:cNvSpPr txBox="1"/>
          <p:nvPr/>
        </p:nvSpPr>
        <p:spPr>
          <a:xfrm>
            <a:off x="4572000" y="2299200"/>
            <a:ext cx="3993900" cy="284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FlowPane flowPane </a:t>
            </a:r>
            <a:r>
              <a:rPr lang="en" sz="1350">
                <a:solidFill>
                  <a:srgbClr val="080808"/>
                </a:solidFill>
                <a:highlight>
                  <a:schemeClr val="lt1"/>
                </a:highlight>
                <a:latin typeface="Courier New"/>
                <a:ea typeface="Courier New"/>
                <a:cs typeface="Courier New"/>
                <a:sym typeface="Courier New"/>
              </a:rPr>
              <a:t>= </a:t>
            </a:r>
            <a:r>
              <a:rPr lang="en" sz="1350">
                <a:solidFill>
                  <a:srgbClr val="0033B3"/>
                </a:solidFill>
                <a:highlight>
                  <a:schemeClr val="lt1"/>
                </a:highlight>
                <a:latin typeface="Courier New"/>
                <a:ea typeface="Courier New"/>
                <a:cs typeface="Courier New"/>
                <a:sym typeface="Courier New"/>
              </a:rPr>
              <a:t>new </a:t>
            </a:r>
            <a:r>
              <a:rPr lang="en" sz="1350">
                <a:solidFill>
                  <a:srgbClr val="080808"/>
                </a:solidFill>
                <a:highlight>
                  <a:schemeClr val="lt1"/>
                </a:highlight>
                <a:latin typeface="Courier New"/>
                <a:ea typeface="Courier New"/>
                <a:cs typeface="Courier New"/>
                <a:sym typeface="Courier New"/>
              </a:rPr>
              <a:t>FlowPane();</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flowPane</a:t>
            </a:r>
            <a:r>
              <a:rPr lang="en" sz="1350">
                <a:solidFill>
                  <a:srgbClr val="080808"/>
                </a:solidFill>
                <a:highlight>
                  <a:schemeClr val="lt1"/>
                </a:highlight>
                <a:latin typeface="Courier New"/>
                <a:ea typeface="Courier New"/>
                <a:cs typeface="Courier New"/>
                <a:sym typeface="Courier New"/>
              </a:rPr>
              <a:t>.setStyle(</a:t>
            </a:r>
            <a:r>
              <a:rPr lang="en" sz="1350">
                <a:solidFill>
                  <a:srgbClr val="067D17"/>
                </a:solidFill>
                <a:highlight>
                  <a:schemeClr val="lt1"/>
                </a:highlight>
                <a:latin typeface="Courier New"/>
                <a:ea typeface="Courier New"/>
                <a:cs typeface="Courier New"/>
                <a:sym typeface="Courier New"/>
              </a:rPr>
              <a:t>"-fx-background-color: lightyellow;"</a:t>
            </a:r>
            <a:r>
              <a:rPr lang="en" sz="1350">
                <a:solidFill>
                  <a:srgbClr val="080808"/>
                </a:solidFill>
                <a:highlight>
                  <a:schemeClr val="lt1"/>
                </a:highlight>
                <a:latin typeface="Courier New"/>
                <a:ea typeface="Courier New"/>
                <a:cs typeface="Courier New"/>
                <a:sym typeface="Courier New"/>
              </a:rPr>
              <a:t>);</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flowPane</a:t>
            </a:r>
            <a:r>
              <a:rPr lang="en" sz="1350">
                <a:solidFill>
                  <a:srgbClr val="080808"/>
                </a:solidFill>
                <a:highlight>
                  <a:schemeClr val="lt1"/>
                </a:highlight>
                <a:latin typeface="Courier New"/>
                <a:ea typeface="Courier New"/>
                <a:cs typeface="Courier New"/>
                <a:sym typeface="Courier New"/>
              </a:rPr>
              <a:t>.setHgap(</a:t>
            </a:r>
            <a:r>
              <a:rPr lang="en" sz="1350">
                <a:solidFill>
                  <a:srgbClr val="1750EB"/>
                </a:solidFill>
                <a:highlight>
                  <a:schemeClr val="lt1"/>
                </a:highlight>
                <a:latin typeface="Courier New"/>
                <a:ea typeface="Courier New"/>
                <a:cs typeface="Courier New"/>
                <a:sym typeface="Courier New"/>
              </a:rPr>
              <a:t>10</a:t>
            </a:r>
            <a:r>
              <a:rPr lang="en" sz="1350">
                <a:solidFill>
                  <a:srgbClr val="080808"/>
                </a:solidFill>
                <a:highlight>
                  <a:schemeClr val="lt1"/>
                </a:highlight>
                <a:latin typeface="Courier New"/>
                <a:ea typeface="Courier New"/>
                <a:cs typeface="Courier New"/>
                <a:sym typeface="Courier New"/>
              </a:rPr>
              <a:t>);</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flowPane</a:t>
            </a:r>
            <a:r>
              <a:rPr lang="en" sz="1350">
                <a:solidFill>
                  <a:srgbClr val="080808"/>
                </a:solidFill>
                <a:highlight>
                  <a:schemeClr val="lt1"/>
                </a:highlight>
                <a:latin typeface="Courier New"/>
                <a:ea typeface="Courier New"/>
                <a:cs typeface="Courier New"/>
                <a:sym typeface="Courier New"/>
              </a:rPr>
              <a:t>.setVgap(</a:t>
            </a:r>
            <a:r>
              <a:rPr lang="en" sz="1350">
                <a:solidFill>
                  <a:srgbClr val="1750EB"/>
                </a:solidFill>
                <a:highlight>
                  <a:schemeClr val="lt1"/>
                </a:highlight>
                <a:latin typeface="Courier New"/>
                <a:ea typeface="Courier New"/>
                <a:cs typeface="Courier New"/>
                <a:sym typeface="Courier New"/>
              </a:rPr>
              <a:t>10</a:t>
            </a:r>
            <a:r>
              <a:rPr lang="en" sz="1350">
                <a:solidFill>
                  <a:srgbClr val="080808"/>
                </a:solidFill>
                <a:highlight>
                  <a:schemeClr val="lt1"/>
                </a:highlight>
                <a:latin typeface="Courier New"/>
                <a:ea typeface="Courier New"/>
                <a:cs typeface="Courier New"/>
                <a:sym typeface="Courier New"/>
              </a:rPr>
              <a:t>);</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0033B3"/>
                </a:solidFill>
                <a:highlight>
                  <a:schemeClr val="lt1"/>
                </a:highlight>
                <a:latin typeface="Courier New"/>
                <a:ea typeface="Courier New"/>
                <a:cs typeface="Courier New"/>
                <a:sym typeface="Courier New"/>
              </a:rPr>
              <a:t>for </a:t>
            </a:r>
            <a:r>
              <a:rPr lang="en" sz="1350">
                <a:solidFill>
                  <a:srgbClr val="080808"/>
                </a:solidFill>
                <a:highlight>
                  <a:schemeClr val="lt1"/>
                </a:highlight>
                <a:latin typeface="Courier New"/>
                <a:ea typeface="Courier New"/>
                <a:cs typeface="Courier New"/>
                <a:sym typeface="Courier New"/>
              </a:rPr>
              <a:t>(</a:t>
            </a:r>
            <a:r>
              <a:rPr lang="en" sz="1350">
                <a:solidFill>
                  <a:srgbClr val="0033B3"/>
                </a:solidFill>
                <a:highlight>
                  <a:schemeClr val="lt1"/>
                </a:highlight>
                <a:latin typeface="Courier New"/>
                <a:ea typeface="Courier New"/>
                <a:cs typeface="Courier New"/>
                <a:sym typeface="Courier New"/>
              </a:rPr>
              <a:t>int </a:t>
            </a:r>
            <a:r>
              <a:rPr lang="en" sz="1350">
                <a:highlight>
                  <a:schemeClr val="lt1"/>
                </a:highlight>
                <a:latin typeface="Courier New"/>
                <a:ea typeface="Courier New"/>
                <a:cs typeface="Courier New"/>
                <a:sym typeface="Courier New"/>
              </a:rPr>
              <a:t>i </a:t>
            </a:r>
            <a:r>
              <a:rPr lang="en" sz="1350">
                <a:solidFill>
                  <a:srgbClr val="080808"/>
                </a:solidFill>
                <a:highlight>
                  <a:schemeClr val="lt1"/>
                </a:highlight>
                <a:latin typeface="Courier New"/>
                <a:ea typeface="Courier New"/>
                <a:cs typeface="Courier New"/>
                <a:sym typeface="Courier New"/>
              </a:rPr>
              <a:t>= </a:t>
            </a:r>
            <a:r>
              <a:rPr lang="en" sz="1350">
                <a:solidFill>
                  <a:srgbClr val="1750EB"/>
                </a:solidFill>
                <a:highlight>
                  <a:schemeClr val="lt1"/>
                </a:highlight>
                <a:latin typeface="Courier New"/>
                <a:ea typeface="Courier New"/>
                <a:cs typeface="Courier New"/>
                <a:sym typeface="Courier New"/>
              </a:rPr>
              <a:t>0</a:t>
            </a:r>
            <a:r>
              <a:rPr lang="en" sz="1350">
                <a:solidFill>
                  <a:srgbClr val="080808"/>
                </a:solidFill>
                <a:highlight>
                  <a:schemeClr val="lt1"/>
                </a:highlight>
                <a:latin typeface="Courier New"/>
                <a:ea typeface="Courier New"/>
                <a:cs typeface="Courier New"/>
                <a:sym typeface="Courier New"/>
              </a:rPr>
              <a:t>; </a:t>
            </a:r>
            <a:r>
              <a:rPr lang="en" sz="1350">
                <a:highlight>
                  <a:schemeClr val="lt1"/>
                </a:highlight>
                <a:latin typeface="Courier New"/>
                <a:ea typeface="Courier New"/>
                <a:cs typeface="Courier New"/>
                <a:sym typeface="Courier New"/>
              </a:rPr>
              <a:t>i </a:t>
            </a:r>
            <a:r>
              <a:rPr lang="en" sz="1350">
                <a:solidFill>
                  <a:srgbClr val="080808"/>
                </a:solidFill>
                <a:highlight>
                  <a:schemeClr val="lt1"/>
                </a:highlight>
                <a:latin typeface="Courier New"/>
                <a:ea typeface="Courier New"/>
                <a:cs typeface="Courier New"/>
                <a:sym typeface="Courier New"/>
              </a:rPr>
              <a:t>&lt; </a:t>
            </a:r>
            <a:r>
              <a:rPr lang="en" sz="1350">
                <a:solidFill>
                  <a:srgbClr val="1750EB"/>
                </a:solidFill>
                <a:highlight>
                  <a:schemeClr val="lt1"/>
                </a:highlight>
                <a:latin typeface="Courier New"/>
                <a:ea typeface="Courier New"/>
                <a:cs typeface="Courier New"/>
                <a:sym typeface="Courier New"/>
              </a:rPr>
              <a:t>3</a:t>
            </a:r>
            <a:r>
              <a:rPr lang="en" sz="1350">
                <a:solidFill>
                  <a:srgbClr val="080808"/>
                </a:solidFill>
                <a:highlight>
                  <a:schemeClr val="lt1"/>
                </a:highlight>
                <a:latin typeface="Courier New"/>
                <a:ea typeface="Courier New"/>
                <a:cs typeface="Courier New"/>
                <a:sym typeface="Courier New"/>
              </a:rPr>
              <a:t>; </a:t>
            </a:r>
            <a:r>
              <a:rPr lang="en" sz="1350">
                <a:highlight>
                  <a:schemeClr val="lt1"/>
                </a:highlight>
                <a:latin typeface="Courier New"/>
                <a:ea typeface="Courier New"/>
                <a:cs typeface="Courier New"/>
                <a:sym typeface="Courier New"/>
              </a:rPr>
              <a:t>i</a:t>
            </a:r>
            <a:r>
              <a:rPr lang="en" sz="1350">
                <a:solidFill>
                  <a:srgbClr val="080808"/>
                </a:solidFill>
                <a:highlight>
                  <a:schemeClr val="lt1"/>
                </a:highlight>
                <a:latin typeface="Courier New"/>
                <a:ea typeface="Courier New"/>
                <a:cs typeface="Courier New"/>
                <a:sym typeface="Courier New"/>
              </a:rPr>
              <a:t>++) {</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080808"/>
                </a:solidFill>
                <a:highlight>
                  <a:schemeClr val="lt1"/>
                </a:highlight>
                <a:latin typeface="Courier New"/>
                <a:ea typeface="Courier New"/>
                <a:cs typeface="Courier New"/>
                <a:sym typeface="Courier New"/>
              </a:rPr>
              <a:t>   </a:t>
            </a:r>
            <a:r>
              <a:rPr lang="en" sz="1350">
                <a:highlight>
                  <a:schemeClr val="lt1"/>
                </a:highlight>
                <a:latin typeface="Courier New"/>
                <a:ea typeface="Courier New"/>
                <a:cs typeface="Courier New"/>
                <a:sym typeface="Courier New"/>
              </a:rPr>
              <a:t>Button btn </a:t>
            </a:r>
            <a:r>
              <a:rPr lang="en" sz="1350">
                <a:solidFill>
                  <a:srgbClr val="080808"/>
                </a:solidFill>
                <a:highlight>
                  <a:schemeClr val="lt1"/>
                </a:highlight>
                <a:latin typeface="Courier New"/>
                <a:ea typeface="Courier New"/>
                <a:cs typeface="Courier New"/>
                <a:sym typeface="Courier New"/>
              </a:rPr>
              <a:t>= </a:t>
            </a:r>
            <a:r>
              <a:rPr lang="en" sz="1350">
                <a:solidFill>
                  <a:srgbClr val="0033B3"/>
                </a:solidFill>
                <a:highlight>
                  <a:schemeClr val="lt1"/>
                </a:highlight>
                <a:latin typeface="Courier New"/>
                <a:ea typeface="Courier New"/>
                <a:cs typeface="Courier New"/>
                <a:sym typeface="Courier New"/>
              </a:rPr>
              <a:t>new </a:t>
            </a:r>
            <a:r>
              <a:rPr lang="en" sz="1350">
                <a:solidFill>
                  <a:srgbClr val="080808"/>
                </a:solidFill>
                <a:highlight>
                  <a:schemeClr val="lt1"/>
                </a:highlight>
                <a:latin typeface="Courier New"/>
                <a:ea typeface="Courier New"/>
                <a:cs typeface="Courier New"/>
                <a:sym typeface="Courier New"/>
              </a:rPr>
              <a:t>Button(</a:t>
            </a:r>
            <a:r>
              <a:rPr lang="en" sz="1350">
                <a:solidFill>
                  <a:srgbClr val="067D17"/>
                </a:solidFill>
                <a:highlight>
                  <a:schemeClr val="lt1"/>
                </a:highlight>
                <a:latin typeface="Courier New"/>
                <a:ea typeface="Courier New"/>
                <a:cs typeface="Courier New"/>
                <a:sym typeface="Courier New"/>
              </a:rPr>
              <a:t>"Button " </a:t>
            </a:r>
            <a:r>
              <a:rPr lang="en" sz="1350">
                <a:solidFill>
                  <a:srgbClr val="080808"/>
                </a:solidFill>
                <a:highlight>
                  <a:schemeClr val="lt1"/>
                </a:highlight>
                <a:latin typeface="Courier New"/>
                <a:ea typeface="Courier New"/>
                <a:cs typeface="Courier New"/>
                <a:sym typeface="Courier New"/>
              </a:rPr>
              <a:t>+ (</a:t>
            </a:r>
            <a:r>
              <a:rPr lang="en" sz="1350">
                <a:highlight>
                  <a:schemeClr val="lt1"/>
                </a:highlight>
                <a:latin typeface="Courier New"/>
                <a:ea typeface="Courier New"/>
                <a:cs typeface="Courier New"/>
                <a:sym typeface="Courier New"/>
              </a:rPr>
              <a:t>i </a:t>
            </a:r>
            <a:r>
              <a:rPr lang="en" sz="1350">
                <a:solidFill>
                  <a:srgbClr val="080808"/>
                </a:solidFill>
                <a:highlight>
                  <a:schemeClr val="lt1"/>
                </a:highlight>
                <a:latin typeface="Courier New"/>
                <a:ea typeface="Courier New"/>
                <a:cs typeface="Courier New"/>
                <a:sym typeface="Courier New"/>
              </a:rPr>
              <a:t>+ </a:t>
            </a:r>
            <a:r>
              <a:rPr lang="en" sz="1350">
                <a:solidFill>
                  <a:srgbClr val="1750EB"/>
                </a:solidFill>
                <a:highlight>
                  <a:schemeClr val="lt1"/>
                </a:highlight>
                <a:latin typeface="Courier New"/>
                <a:ea typeface="Courier New"/>
                <a:cs typeface="Courier New"/>
                <a:sym typeface="Courier New"/>
              </a:rPr>
              <a:t>1</a:t>
            </a:r>
            <a:r>
              <a:rPr lang="en" sz="1350">
                <a:solidFill>
                  <a:srgbClr val="080808"/>
                </a:solidFill>
                <a:highlight>
                  <a:schemeClr val="lt1"/>
                </a:highlight>
                <a:latin typeface="Courier New"/>
                <a:ea typeface="Courier New"/>
                <a:cs typeface="Courier New"/>
                <a:sym typeface="Courier New"/>
              </a:rPr>
              <a:t>)); </a:t>
            </a:r>
            <a:r>
              <a:rPr lang="en" sz="1350">
                <a:highlight>
                  <a:schemeClr val="lt1"/>
                </a:highlight>
                <a:latin typeface="Courier New"/>
                <a:ea typeface="Courier New"/>
                <a:cs typeface="Courier New"/>
                <a:sym typeface="Courier New"/>
              </a:rPr>
              <a:t>flowPane</a:t>
            </a:r>
            <a:r>
              <a:rPr lang="en" sz="1350">
                <a:solidFill>
                  <a:srgbClr val="080808"/>
                </a:solidFill>
                <a:highlight>
                  <a:schemeClr val="lt1"/>
                </a:highlight>
                <a:latin typeface="Courier New"/>
                <a:ea typeface="Courier New"/>
                <a:cs typeface="Courier New"/>
                <a:sym typeface="Courier New"/>
              </a:rPr>
              <a:t>.getChildren().add(</a:t>
            </a:r>
            <a:r>
              <a:rPr lang="en" sz="1350">
                <a:highlight>
                  <a:schemeClr val="lt1"/>
                </a:highlight>
                <a:latin typeface="Courier New"/>
                <a:ea typeface="Courier New"/>
                <a:cs typeface="Courier New"/>
                <a:sym typeface="Courier New"/>
              </a:rPr>
              <a:t>btn</a:t>
            </a:r>
            <a:r>
              <a:rPr lang="en" sz="1350">
                <a:solidFill>
                  <a:srgbClr val="080808"/>
                </a:solidFill>
                <a:highlight>
                  <a:schemeClr val="lt1"/>
                </a:highlight>
                <a:latin typeface="Courier New"/>
                <a:ea typeface="Courier New"/>
                <a:cs typeface="Courier New"/>
                <a:sym typeface="Courier New"/>
              </a:rPr>
              <a:t>);</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080808"/>
                </a:solidFill>
                <a:highlight>
                  <a:schemeClr val="lt1"/>
                </a:highlight>
                <a:latin typeface="Courier New"/>
                <a:ea typeface="Courier New"/>
                <a:cs typeface="Courier New"/>
                <a:sym typeface="Courier New"/>
              </a:rPr>
              <a:t>}</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080808"/>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JavaFX UI Controls</a:t>
            </a:r>
            <a:endParaRPr/>
          </a:p>
        </p:txBody>
      </p:sp>
      <p:sp>
        <p:nvSpPr>
          <p:cNvPr id="224" name="Google Shape;224;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0000"/>
          </a:bodyPr>
          <a:lstStyle/>
          <a:p>
            <a:pPr indent="-335280" lvl="0" marL="457200" rtl="0" algn="l">
              <a:lnSpc>
                <a:spcPct val="150000"/>
              </a:lnSpc>
              <a:spcBef>
                <a:spcPts val="0"/>
              </a:spcBef>
              <a:spcAft>
                <a:spcPts val="0"/>
              </a:spcAft>
              <a:buSzPct val="100000"/>
              <a:buChar char="-"/>
            </a:pPr>
            <a:r>
              <a:rPr lang="en" sz="2400">
                <a:solidFill>
                  <a:schemeClr val="accent1"/>
                </a:solidFill>
              </a:rPr>
              <a:t>Button: </a:t>
            </a:r>
            <a:r>
              <a:rPr lang="en" sz="2400">
                <a:solidFill>
                  <a:srgbClr val="3F3F3F"/>
                </a:solidFill>
              </a:rPr>
              <a:t> Represents a clickable button.</a:t>
            </a:r>
            <a:endParaRPr sz="2400">
              <a:solidFill>
                <a:srgbClr val="3F3F3F"/>
              </a:solidFill>
            </a:endParaRPr>
          </a:p>
          <a:p>
            <a:pPr indent="-335280" lvl="0" marL="457200" rtl="0" algn="l">
              <a:lnSpc>
                <a:spcPct val="150000"/>
              </a:lnSpc>
              <a:spcBef>
                <a:spcPts val="0"/>
              </a:spcBef>
              <a:spcAft>
                <a:spcPts val="0"/>
              </a:spcAft>
              <a:buClr>
                <a:srgbClr val="3F3F3F"/>
              </a:buClr>
              <a:buSzPct val="100000"/>
              <a:buChar char="-"/>
            </a:pPr>
            <a:r>
              <a:rPr lang="en" sz="2400">
                <a:solidFill>
                  <a:schemeClr val="accent1"/>
                </a:solidFill>
              </a:rPr>
              <a:t>TextField:</a:t>
            </a:r>
            <a:r>
              <a:rPr lang="en" sz="2400">
                <a:solidFill>
                  <a:srgbClr val="3F3F3F"/>
                </a:solidFill>
              </a:rPr>
              <a:t> Allows users to input text.</a:t>
            </a:r>
            <a:endParaRPr sz="2400">
              <a:solidFill>
                <a:srgbClr val="3F3F3F"/>
              </a:solidFill>
            </a:endParaRPr>
          </a:p>
          <a:p>
            <a:pPr indent="-335280" lvl="0" marL="457200" rtl="0" algn="l">
              <a:lnSpc>
                <a:spcPct val="150000"/>
              </a:lnSpc>
              <a:spcBef>
                <a:spcPts val="0"/>
              </a:spcBef>
              <a:spcAft>
                <a:spcPts val="0"/>
              </a:spcAft>
              <a:buClr>
                <a:srgbClr val="3F3F3F"/>
              </a:buClr>
              <a:buSzPct val="100000"/>
              <a:buChar char="-"/>
            </a:pPr>
            <a:r>
              <a:rPr lang="en" sz="2400">
                <a:solidFill>
                  <a:schemeClr val="accent1"/>
                </a:solidFill>
              </a:rPr>
              <a:t>CheckBox and RadioButton: </a:t>
            </a:r>
            <a:r>
              <a:rPr lang="en" sz="2400">
                <a:solidFill>
                  <a:srgbClr val="3F3F3F"/>
                </a:solidFill>
              </a:rPr>
              <a:t>For binary and exclusive selection, respectively.</a:t>
            </a:r>
            <a:endParaRPr sz="2400">
              <a:solidFill>
                <a:srgbClr val="3F3F3F"/>
              </a:solidFill>
            </a:endParaRPr>
          </a:p>
          <a:p>
            <a:pPr indent="-335280" lvl="0" marL="457200" rtl="0" algn="l">
              <a:lnSpc>
                <a:spcPct val="150000"/>
              </a:lnSpc>
              <a:spcBef>
                <a:spcPts val="0"/>
              </a:spcBef>
              <a:spcAft>
                <a:spcPts val="0"/>
              </a:spcAft>
              <a:buClr>
                <a:srgbClr val="3F3F3F"/>
              </a:buClr>
              <a:buSzPct val="100000"/>
              <a:buChar char="-"/>
            </a:pPr>
            <a:r>
              <a:rPr lang="en" sz="2400">
                <a:solidFill>
                  <a:schemeClr val="accent1"/>
                </a:solidFill>
              </a:rPr>
              <a:t>ComboBox:</a:t>
            </a:r>
            <a:r>
              <a:rPr lang="en" sz="2400">
                <a:solidFill>
                  <a:srgbClr val="3F3F3F"/>
                </a:solidFill>
              </a:rPr>
              <a:t> A drop-down menu with a list of options.</a:t>
            </a:r>
            <a:endParaRPr sz="2400">
              <a:solidFill>
                <a:srgbClr val="3F3F3F"/>
              </a:solidFill>
            </a:endParaRPr>
          </a:p>
          <a:p>
            <a:pPr indent="-335280" lvl="0" marL="457200" rtl="0" algn="l">
              <a:lnSpc>
                <a:spcPct val="150000"/>
              </a:lnSpc>
              <a:spcBef>
                <a:spcPts val="0"/>
              </a:spcBef>
              <a:spcAft>
                <a:spcPts val="0"/>
              </a:spcAft>
              <a:buClr>
                <a:srgbClr val="3F3F3F"/>
              </a:buClr>
              <a:buSzPct val="100000"/>
              <a:buChar char="-"/>
            </a:pPr>
            <a:r>
              <a:rPr lang="en" sz="2400">
                <a:solidFill>
                  <a:schemeClr val="accent1"/>
                </a:solidFill>
              </a:rPr>
              <a:t>Slider:</a:t>
            </a:r>
            <a:r>
              <a:rPr lang="en" sz="2400">
                <a:solidFill>
                  <a:srgbClr val="3F3F3F"/>
                </a:solidFill>
              </a:rPr>
              <a:t> Allows users to select a value from a range.</a:t>
            </a:r>
            <a:endParaRPr sz="2400">
              <a:solidFill>
                <a:srgbClr val="3F3F3F"/>
              </a:solidFill>
            </a:endParaRPr>
          </a:p>
          <a:p>
            <a:pPr indent="-335280" lvl="0" marL="457200" rtl="0" algn="l">
              <a:lnSpc>
                <a:spcPct val="150000"/>
              </a:lnSpc>
              <a:spcBef>
                <a:spcPts val="0"/>
              </a:spcBef>
              <a:spcAft>
                <a:spcPts val="0"/>
              </a:spcAft>
              <a:buClr>
                <a:srgbClr val="3F3F3F"/>
              </a:buClr>
              <a:buSzPct val="100000"/>
              <a:buChar char="-"/>
            </a:pPr>
            <a:r>
              <a:rPr lang="en" sz="2400">
                <a:solidFill>
                  <a:schemeClr val="accent1"/>
                </a:solidFill>
              </a:rPr>
              <a:t>TableView:</a:t>
            </a:r>
            <a:r>
              <a:rPr lang="en" sz="2400">
                <a:solidFill>
                  <a:srgbClr val="3F3F3F"/>
                </a:solidFill>
              </a:rPr>
              <a:t> Displays tabular data in rows and columns.</a:t>
            </a:r>
            <a:endParaRPr sz="2400">
              <a:solidFill>
                <a:srgbClr val="3F3F3F"/>
              </a:solidFill>
            </a:endParaRPr>
          </a:p>
          <a:p>
            <a:pPr indent="-335280" lvl="0" marL="457200" rtl="0" algn="l">
              <a:lnSpc>
                <a:spcPct val="150000"/>
              </a:lnSpc>
              <a:spcBef>
                <a:spcPts val="0"/>
              </a:spcBef>
              <a:spcAft>
                <a:spcPts val="0"/>
              </a:spcAft>
              <a:buClr>
                <a:srgbClr val="3F3F3F"/>
              </a:buClr>
              <a:buSzPct val="100000"/>
              <a:buChar char="-"/>
            </a:pPr>
            <a:r>
              <a:rPr lang="en" sz="2400">
                <a:solidFill>
                  <a:schemeClr val="accent1"/>
                </a:solidFill>
              </a:rPr>
              <a:t>DatePicker:</a:t>
            </a:r>
            <a:r>
              <a:rPr lang="en" sz="2400">
                <a:solidFill>
                  <a:srgbClr val="3F3F3F"/>
                </a:solidFill>
              </a:rPr>
              <a:t> Enables users to pick a date from a calendar.</a:t>
            </a:r>
            <a:endParaRPr sz="2400">
              <a:solidFill>
                <a:srgbClr val="3F3F3F"/>
              </a:solidFill>
            </a:endParaRPr>
          </a:p>
          <a:p>
            <a:pPr indent="-335280" lvl="0" marL="457200" rtl="0" algn="l">
              <a:lnSpc>
                <a:spcPct val="150000"/>
              </a:lnSpc>
              <a:spcBef>
                <a:spcPts val="0"/>
              </a:spcBef>
              <a:spcAft>
                <a:spcPts val="0"/>
              </a:spcAft>
              <a:buClr>
                <a:srgbClr val="3F3F3F"/>
              </a:buClr>
              <a:buSzPct val="100000"/>
              <a:buChar char="-"/>
            </a:pPr>
            <a:r>
              <a:rPr lang="en" sz="2400">
                <a:solidFill>
                  <a:schemeClr val="accent1"/>
                </a:solidFill>
              </a:rPr>
              <a:t>WebView:</a:t>
            </a:r>
            <a:r>
              <a:rPr lang="en" sz="2400">
                <a:solidFill>
                  <a:srgbClr val="3F3F3F"/>
                </a:solidFill>
              </a:rPr>
              <a:t> Embeds a web browser in the application.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Disadvantages of JavaFX</a:t>
            </a:r>
            <a:endParaRPr/>
          </a:p>
        </p:txBody>
      </p:sp>
      <p:sp>
        <p:nvSpPr>
          <p:cNvPr id="230" name="Google Shape;230;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0000"/>
          </a:bodyPr>
          <a:lstStyle/>
          <a:p>
            <a:pPr indent="-308610" lvl="0" marL="457200" rtl="0" algn="l">
              <a:lnSpc>
                <a:spcPct val="150000"/>
              </a:lnSpc>
              <a:spcBef>
                <a:spcPts val="0"/>
              </a:spcBef>
              <a:spcAft>
                <a:spcPts val="0"/>
              </a:spcAft>
              <a:buSzPct val="100000"/>
              <a:buChar char="-"/>
            </a:pPr>
            <a:r>
              <a:rPr lang="en"/>
              <a:t>JavaFX may have a </a:t>
            </a:r>
            <a:r>
              <a:rPr lang="en">
                <a:solidFill>
                  <a:schemeClr val="accent1"/>
                </a:solidFill>
              </a:rPr>
              <a:t>steep learning curve </a:t>
            </a:r>
            <a:r>
              <a:rPr lang="en"/>
              <a:t>as it consists of rich feature set and modern architecture which makes it more challenging for beginners.</a:t>
            </a:r>
            <a:endParaRPr/>
          </a:p>
          <a:p>
            <a:pPr indent="-308610" lvl="0" marL="457200" rtl="0" algn="l">
              <a:lnSpc>
                <a:spcPct val="150000"/>
              </a:lnSpc>
              <a:spcBef>
                <a:spcPts val="0"/>
              </a:spcBef>
              <a:spcAft>
                <a:spcPts val="0"/>
              </a:spcAft>
              <a:buSzPct val="100000"/>
              <a:buChar char="-"/>
            </a:pPr>
            <a:r>
              <a:rPr lang="en">
                <a:solidFill>
                  <a:schemeClr val="accent1"/>
                </a:solidFill>
              </a:rPr>
              <a:t>Performance can be slower</a:t>
            </a:r>
            <a:r>
              <a:rPr lang="en"/>
              <a:t> than Java Swing.</a:t>
            </a:r>
            <a:endParaRPr/>
          </a:p>
          <a:p>
            <a:pPr indent="-290830" lvl="1" marL="914400" rtl="0" algn="l">
              <a:lnSpc>
                <a:spcPct val="150000"/>
              </a:lnSpc>
              <a:spcBef>
                <a:spcPts val="0"/>
              </a:spcBef>
              <a:spcAft>
                <a:spcPts val="0"/>
              </a:spcAft>
              <a:buSzPct val="100000"/>
              <a:buChar char="-"/>
            </a:pPr>
            <a:r>
              <a:rPr lang="en"/>
              <a:t>JavaFX have longer initialization and startup time because it loads a large number of libraries for its advance features.</a:t>
            </a:r>
            <a:endParaRPr/>
          </a:p>
          <a:p>
            <a:pPr indent="-308610" lvl="0" marL="457200" rtl="0" algn="l">
              <a:lnSpc>
                <a:spcPct val="150000"/>
              </a:lnSpc>
              <a:spcBef>
                <a:spcPts val="0"/>
              </a:spcBef>
              <a:spcAft>
                <a:spcPts val="0"/>
              </a:spcAft>
              <a:buSzPct val="100000"/>
              <a:buChar char="-"/>
            </a:pPr>
            <a:r>
              <a:rPr lang="en"/>
              <a:t>JavaFX has </a:t>
            </a:r>
            <a:r>
              <a:rPr lang="en">
                <a:solidFill>
                  <a:schemeClr val="accent1"/>
                </a:solidFill>
              </a:rPr>
              <a:t>smaller community </a:t>
            </a:r>
            <a:r>
              <a:rPr lang="en"/>
              <a:t>as compared to Swing, which will result into fewer online resources, tutorials and community support.</a:t>
            </a:r>
            <a:endParaRPr/>
          </a:p>
          <a:p>
            <a:pPr indent="-308610" lvl="0" marL="457200" rtl="0" algn="l">
              <a:lnSpc>
                <a:spcPct val="150000"/>
              </a:lnSpc>
              <a:spcBef>
                <a:spcPts val="0"/>
              </a:spcBef>
              <a:spcAft>
                <a:spcPts val="0"/>
              </a:spcAft>
              <a:buSzPct val="100000"/>
              <a:buChar char="-"/>
            </a:pPr>
            <a:r>
              <a:rPr lang="en"/>
              <a:t>JavaFX has</a:t>
            </a:r>
            <a:r>
              <a:rPr lang="en">
                <a:solidFill>
                  <a:schemeClr val="accent1"/>
                </a:solidFill>
              </a:rPr>
              <a:t> limited ecosystem</a:t>
            </a:r>
            <a:r>
              <a:rPr lang="en"/>
              <a:t> due to which there are less number of third party libraries. Lesser number of third party libraries will lead to limitations in its functionality and increase development effort for certain tasks. </a:t>
            </a:r>
            <a:endParaRPr/>
          </a:p>
          <a:p>
            <a:pPr indent="-308610" lvl="0" marL="457200" rtl="0" algn="l">
              <a:lnSpc>
                <a:spcPct val="150000"/>
              </a:lnSpc>
              <a:spcBef>
                <a:spcPts val="0"/>
              </a:spcBef>
              <a:spcAft>
                <a:spcPts val="0"/>
              </a:spcAft>
              <a:buSzPct val="100000"/>
              <a:buChar char="-"/>
            </a:pPr>
            <a:r>
              <a:rPr lang="en"/>
              <a:t>JavaFX </a:t>
            </a:r>
            <a:r>
              <a:rPr lang="en">
                <a:solidFill>
                  <a:schemeClr val="accent1"/>
                </a:solidFill>
              </a:rPr>
              <a:t>consumes more memory </a:t>
            </a:r>
            <a:r>
              <a:rPr lang="en"/>
              <a:t>as compared to Swing because the rich graphics, animations and media capabilities comes at the cost of higher memory usage.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- 3</a:t>
            </a:r>
            <a:endParaRPr/>
          </a:p>
        </p:txBody>
      </p:sp>
      <p:sp>
        <p:nvSpPr>
          <p:cNvPr id="236" name="Google Shape;236;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304165" lvl="0" marL="457200" rtl="0" algn="l">
              <a:lnSpc>
                <a:spcPct val="150000"/>
              </a:lnSpc>
              <a:spcBef>
                <a:spcPts val="0"/>
              </a:spcBef>
              <a:spcAft>
                <a:spcPts val="0"/>
              </a:spcAft>
              <a:buClr>
                <a:srgbClr val="000000"/>
              </a:buClr>
              <a:buSzPct val="100000"/>
              <a:buFont typeface="Arial"/>
              <a:buAutoNum type="arabicPeriod"/>
            </a:pPr>
            <a:r>
              <a:rPr lang="en" sz="1400">
                <a:solidFill>
                  <a:srgbClr val="000000"/>
                </a:solidFill>
                <a:uFill>
                  <a:noFill/>
                </a:uFill>
                <a:latin typeface="Arial"/>
                <a:ea typeface="Arial"/>
                <a:cs typeface="Arial"/>
                <a:sym typeface="Arial"/>
                <a:hlinkClick r:id="rId3">
                  <a:extLst>
                    <a:ext uri="{A12FA001-AC4F-418D-AE19-62706E023703}">
                      <ahyp:hlinkClr val="tx"/>
                    </a:ext>
                  </a:extLst>
                </a:hlinkClick>
              </a:rPr>
              <a:t>Compare AWT with Swing. Write a GUI program using components to find sum and difference of two numbers. Use two text fields for giving input and a label for output. The program should display sum if user presses mouse and difference if user release mouse.</a:t>
            </a:r>
            <a:endParaRPr sz="1400">
              <a:solidFill>
                <a:srgbClr val="000000"/>
              </a:solidFill>
              <a:latin typeface="Arial"/>
              <a:ea typeface="Arial"/>
              <a:cs typeface="Arial"/>
              <a:sym typeface="Arial"/>
            </a:endParaRPr>
          </a:p>
          <a:p>
            <a:pPr indent="-304165" lvl="0" marL="457200" rtl="0" algn="l">
              <a:lnSpc>
                <a:spcPct val="150000"/>
              </a:lnSpc>
              <a:spcBef>
                <a:spcPts val="0"/>
              </a:spcBef>
              <a:spcAft>
                <a:spcPts val="0"/>
              </a:spcAft>
              <a:buClr>
                <a:srgbClr val="000000"/>
              </a:buClr>
              <a:buSzPct val="100000"/>
              <a:buFont typeface="Arial"/>
              <a:buAutoNum type="arabicPeriod"/>
            </a:pPr>
            <a:r>
              <a:rPr lang="en" sz="1400">
                <a:solidFill>
                  <a:srgbClr val="000000"/>
                </a:solidFill>
                <a:latin typeface="Arial"/>
                <a:ea typeface="Arial"/>
                <a:cs typeface="Arial"/>
                <a:sym typeface="Arial"/>
              </a:rPr>
              <a:t>What is JavaFX? Compare it with swing. Explain FlowPane layout of JavaFX. </a:t>
            </a:r>
            <a:endParaRPr sz="1400">
              <a:solidFill>
                <a:srgbClr val="000000"/>
              </a:solidFill>
              <a:latin typeface="Arial"/>
              <a:ea typeface="Arial"/>
              <a:cs typeface="Arial"/>
              <a:sym typeface="Arial"/>
            </a:endParaRPr>
          </a:p>
          <a:p>
            <a:pPr indent="-304165" lvl="0" marL="457200" rtl="0" algn="l">
              <a:lnSpc>
                <a:spcPct val="150000"/>
              </a:lnSpc>
              <a:spcBef>
                <a:spcPts val="0"/>
              </a:spcBef>
              <a:spcAft>
                <a:spcPts val="0"/>
              </a:spcAft>
              <a:buClr>
                <a:srgbClr val="000000"/>
              </a:buClr>
              <a:buSzPct val="100000"/>
              <a:buFont typeface="Arial"/>
              <a:buAutoNum type="arabicPeriod"/>
            </a:pPr>
            <a:r>
              <a:rPr lang="en" sz="1400">
                <a:solidFill>
                  <a:srgbClr val="000000"/>
                </a:solidFill>
                <a:latin typeface="Arial"/>
                <a:ea typeface="Arial"/>
                <a:cs typeface="Arial"/>
                <a:sym typeface="Arial"/>
              </a:rPr>
              <a:t>Why do we need event handling? Explain the use of action event with example. </a:t>
            </a:r>
            <a:r>
              <a:rPr lang="en" sz="1400">
                <a:solidFill>
                  <a:srgbClr val="000000"/>
                </a:solidFill>
                <a:uFill>
                  <a:noFill/>
                </a:uFill>
                <a:latin typeface="Arial"/>
                <a:ea typeface="Arial"/>
                <a:cs typeface="Arial"/>
                <a:sym typeface="Arial"/>
                <a:hlinkClick r:id="rId4">
                  <a:extLst>
                    <a:ext uri="{A12FA001-AC4F-418D-AE19-62706E023703}">
                      <ahyp:hlinkClr val="tx"/>
                    </a:ext>
                  </a:extLst>
                </a:hlinkClick>
              </a:rPr>
              <a:t>Why do we need adapter class in event handling?</a:t>
            </a:r>
            <a:endParaRPr sz="1400">
              <a:solidFill>
                <a:srgbClr val="000000"/>
              </a:solidFill>
              <a:uFill>
                <a:noFill/>
              </a:uFill>
              <a:latin typeface="Arial"/>
              <a:ea typeface="Arial"/>
              <a:cs typeface="Arial"/>
              <a:sym typeface="Arial"/>
              <a:hlinkClick r:id="rId5">
                <a:extLst>
                  <a:ext uri="{A12FA001-AC4F-418D-AE19-62706E023703}">
                    <ahyp:hlinkClr val="tx"/>
                  </a:ext>
                </a:extLst>
              </a:hlinkClick>
            </a:endParaRPr>
          </a:p>
          <a:p>
            <a:pPr indent="-304165" lvl="0" marL="457200" rtl="0" algn="l">
              <a:lnSpc>
                <a:spcPct val="150000"/>
              </a:lnSpc>
              <a:spcBef>
                <a:spcPts val="0"/>
              </a:spcBef>
              <a:spcAft>
                <a:spcPts val="0"/>
              </a:spcAft>
              <a:buClr>
                <a:srgbClr val="000000"/>
              </a:buClr>
              <a:buSzPct val="100000"/>
              <a:buFont typeface="Arial"/>
              <a:buAutoNum type="arabicPeriod"/>
            </a:pPr>
            <a:r>
              <a:rPr lang="en" sz="1400">
                <a:solidFill>
                  <a:srgbClr val="000000"/>
                </a:solidFill>
                <a:uFill>
                  <a:noFill/>
                </a:uFill>
                <a:latin typeface="Arial"/>
                <a:ea typeface="Arial"/>
                <a:cs typeface="Arial"/>
                <a:sym typeface="Arial"/>
                <a:hlinkClick r:id="rId6">
                  <a:extLst>
                    <a:ext uri="{A12FA001-AC4F-418D-AE19-62706E023703}">
                      <ahyp:hlinkClr val="tx"/>
                    </a:ext>
                  </a:extLst>
                </a:hlinkClick>
              </a:rPr>
              <a:t>Why do we need swing components ? Explain the uses of check boxes and radio buttons in GUI programming.</a:t>
            </a:r>
            <a:endParaRPr sz="1400">
              <a:solidFill>
                <a:srgbClr val="000000"/>
              </a:solidFill>
              <a:uFill>
                <a:noFill/>
              </a:uFill>
              <a:latin typeface="Arial"/>
              <a:ea typeface="Arial"/>
              <a:cs typeface="Arial"/>
              <a:sym typeface="Arial"/>
              <a:hlinkClick r:id="rId7">
                <a:extLst>
                  <a:ext uri="{A12FA001-AC4F-418D-AE19-62706E023703}">
                    <ahyp:hlinkClr val="tx"/>
                  </a:ext>
                </a:extLst>
              </a:hlinkClick>
            </a:endParaRPr>
          </a:p>
          <a:p>
            <a:pPr indent="-304165" lvl="0" marL="457200" rtl="0" algn="l">
              <a:lnSpc>
                <a:spcPct val="150000"/>
              </a:lnSpc>
              <a:spcBef>
                <a:spcPts val="0"/>
              </a:spcBef>
              <a:spcAft>
                <a:spcPts val="0"/>
              </a:spcAft>
              <a:buClr>
                <a:srgbClr val="000000"/>
              </a:buClr>
              <a:buSzPct val="100000"/>
              <a:buFont typeface="Arial"/>
              <a:buAutoNum type="arabicPeriod"/>
            </a:pPr>
            <a:r>
              <a:rPr lang="en" sz="1400">
                <a:solidFill>
                  <a:srgbClr val="000000"/>
                </a:solidFill>
                <a:latin typeface="Arial"/>
                <a:ea typeface="Arial"/>
                <a:cs typeface="Arial"/>
                <a:sym typeface="Arial"/>
              </a:rPr>
              <a:t>Compare JavaFX with swing. Explain HBox and BBox layouts of JavaFX.</a:t>
            </a:r>
            <a:endParaRPr sz="1400">
              <a:solidFill>
                <a:srgbClr val="000000"/>
              </a:solidFill>
              <a:latin typeface="Arial"/>
              <a:ea typeface="Arial"/>
              <a:cs typeface="Arial"/>
              <a:sym typeface="Arial"/>
            </a:endParaRPr>
          </a:p>
          <a:p>
            <a:pPr indent="-304165" lvl="0" marL="457200" rtl="0" algn="l">
              <a:lnSpc>
                <a:spcPct val="150000"/>
              </a:lnSpc>
              <a:spcBef>
                <a:spcPts val="0"/>
              </a:spcBef>
              <a:spcAft>
                <a:spcPts val="0"/>
              </a:spcAft>
              <a:buClr>
                <a:srgbClr val="000000"/>
              </a:buClr>
              <a:buSzPct val="100000"/>
              <a:buFont typeface="Arial"/>
              <a:buAutoNum type="arabicPeriod"/>
            </a:pPr>
            <a:r>
              <a:rPr lang="en" sz="1400">
                <a:solidFill>
                  <a:srgbClr val="000000"/>
                </a:solidFill>
                <a:uFill>
                  <a:noFill/>
                </a:uFill>
                <a:latin typeface="Arial"/>
                <a:ea typeface="Arial"/>
                <a:cs typeface="Arial"/>
                <a:sym typeface="Arial"/>
                <a:hlinkClick r:id="rId8">
                  <a:extLst>
                    <a:ext uri="{A12FA001-AC4F-418D-AE19-62706E023703}">
                      <ahyp:hlinkClr val="tx"/>
                    </a:ext>
                  </a:extLst>
                </a:hlinkClick>
              </a:rPr>
              <a:t>Define event delegation model. </a:t>
            </a:r>
            <a:r>
              <a:rPr lang="en" sz="1400">
                <a:solidFill>
                  <a:srgbClr val="000000"/>
                </a:solidFill>
                <a:uFill>
                  <a:noFill/>
                </a:uFill>
                <a:latin typeface="Arial"/>
                <a:ea typeface="Arial"/>
                <a:cs typeface="Arial"/>
                <a:sym typeface="Arial"/>
                <a:hlinkClick r:id="rId9">
                  <a:extLst>
                    <a:ext uri="{A12FA001-AC4F-418D-AE19-62706E023703}">
                      <ahyp:hlinkClr val="tx"/>
                    </a:ext>
                  </a:extLst>
                </a:hlinkClick>
              </a:rPr>
              <a:t>What is the task of Layout manager? Describe about default layout manager.</a:t>
            </a:r>
            <a:endParaRPr sz="1400">
              <a:solidFill>
                <a:srgbClr val="000000"/>
              </a:solidFill>
              <a:latin typeface="Arial"/>
              <a:ea typeface="Arial"/>
              <a:cs typeface="Arial"/>
              <a:sym typeface="Arial"/>
            </a:endParaRPr>
          </a:p>
          <a:p>
            <a:pPr indent="-304165" lvl="0" marL="457200" rtl="0" algn="l">
              <a:lnSpc>
                <a:spcPct val="150000"/>
              </a:lnSpc>
              <a:spcBef>
                <a:spcPts val="0"/>
              </a:spcBef>
              <a:spcAft>
                <a:spcPts val="0"/>
              </a:spcAft>
              <a:buClr>
                <a:srgbClr val="000000"/>
              </a:buClr>
              <a:buSzPct val="100000"/>
              <a:buFont typeface="Arial"/>
              <a:buAutoNum type="arabicPeriod"/>
            </a:pPr>
            <a:r>
              <a:rPr lang="en" sz="1400">
                <a:solidFill>
                  <a:srgbClr val="000000"/>
                </a:solidFill>
                <a:latin typeface="Arial"/>
                <a:ea typeface="Arial"/>
                <a:cs typeface="Arial"/>
                <a:sym typeface="Arial"/>
              </a:rPr>
              <a:t>Write a program to create a Frame that has two TextField components, one Label and a Button. When the user clicks on the button, calculate the sum of the values entered in the first and second TextField and display the result on the third Label.</a:t>
            </a:r>
            <a:endParaRPr sz="1400">
              <a:solidFill>
                <a:srgbClr val="000000"/>
              </a:solidFill>
              <a:latin typeface="Arial"/>
              <a:ea typeface="Arial"/>
              <a:cs typeface="Arial"/>
              <a:sym typeface="Arial"/>
            </a:endParaRPr>
          </a:p>
          <a:p>
            <a:pPr indent="-304165" lvl="0" marL="457200" rtl="0" algn="l">
              <a:lnSpc>
                <a:spcPct val="150000"/>
              </a:lnSpc>
              <a:spcBef>
                <a:spcPts val="0"/>
              </a:spcBef>
              <a:spcAft>
                <a:spcPts val="0"/>
              </a:spcAft>
              <a:buClr>
                <a:srgbClr val="000000"/>
              </a:buClr>
              <a:buSzPct val="100000"/>
              <a:buFont typeface="Arial"/>
              <a:buAutoNum type="arabicPeriod"/>
            </a:pPr>
            <a:r>
              <a:rPr lang="en" sz="1400">
                <a:solidFill>
                  <a:srgbClr val="000000"/>
                </a:solidFill>
                <a:latin typeface="Arial"/>
                <a:ea typeface="Arial"/>
                <a:cs typeface="Arial"/>
                <a:sym typeface="Arial"/>
              </a:rPr>
              <a:t>Thare are the pros and cons of JavaFX. Explain any two JavaFX layout manager.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nvSpPr>
        <p:spPr>
          <a:xfrm>
            <a:off x="2410800" y="1709725"/>
            <a:ext cx="5000400" cy="133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700">
                <a:solidFill>
                  <a:schemeClr val="accent1"/>
                </a:solidFill>
                <a:latin typeface="Open Sans"/>
                <a:ea typeface="Open Sans"/>
                <a:cs typeface="Open Sans"/>
                <a:sym typeface="Open Sans"/>
              </a:rPr>
              <a:t>Thank You!</a:t>
            </a:r>
            <a:endParaRPr sz="4700">
              <a:solidFill>
                <a:schemeClr val="accent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Today’s Objectives</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JavaFX vs Swing</a:t>
            </a:r>
            <a:endParaRPr/>
          </a:p>
          <a:p>
            <a:pPr indent="-342900" lvl="0" marL="457200" rtl="0" algn="l">
              <a:spcBef>
                <a:spcPts val="0"/>
              </a:spcBef>
              <a:spcAft>
                <a:spcPts val="0"/>
              </a:spcAft>
              <a:buSzPts val="1800"/>
              <a:buChar char="-"/>
            </a:pPr>
            <a:r>
              <a:rPr lang="en"/>
              <a:t>JavaFX Layouts</a:t>
            </a:r>
            <a:endParaRPr/>
          </a:p>
          <a:p>
            <a:pPr indent="-342900" lvl="0" marL="457200" rtl="0" algn="l">
              <a:spcBef>
                <a:spcPts val="0"/>
              </a:spcBef>
              <a:spcAft>
                <a:spcPts val="0"/>
              </a:spcAft>
              <a:buSzPts val="1800"/>
              <a:buChar char="-"/>
            </a:pPr>
            <a:r>
              <a:rPr lang="en"/>
              <a:t>JavaFX UI Controls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JavaFX</a:t>
            </a:r>
            <a:endParaRPr/>
          </a:p>
        </p:txBody>
      </p:sp>
      <p:sp>
        <p:nvSpPr>
          <p:cNvPr id="85" name="Google Shape;85;p16"/>
          <p:cNvSpPr txBox="1"/>
          <p:nvPr>
            <p:ph idx="1" type="body"/>
          </p:nvPr>
        </p:nvSpPr>
        <p:spPr>
          <a:xfrm>
            <a:off x="311700" y="1266325"/>
            <a:ext cx="8520600" cy="3648300"/>
          </a:xfrm>
          <a:prstGeom prst="rect">
            <a:avLst/>
          </a:prstGeom>
        </p:spPr>
        <p:txBody>
          <a:bodyPr anchorCtr="0" anchor="t" bIns="91425" lIns="91425" spcFirstLastPara="1" rIns="91425" wrap="square" tIns="91425">
            <a:normAutofit fontScale="85000"/>
          </a:bodyPr>
          <a:lstStyle/>
          <a:p>
            <a:pPr indent="-325755" lvl="0" marL="457200" rtl="0" algn="l">
              <a:lnSpc>
                <a:spcPct val="150000"/>
              </a:lnSpc>
              <a:spcBef>
                <a:spcPts val="0"/>
              </a:spcBef>
              <a:spcAft>
                <a:spcPts val="0"/>
              </a:spcAft>
              <a:buSzPct val="100000"/>
              <a:buChar char="-"/>
            </a:pPr>
            <a:r>
              <a:rPr lang="en"/>
              <a:t>JavaFX was created as a successor to Swing.</a:t>
            </a:r>
            <a:endParaRPr/>
          </a:p>
          <a:p>
            <a:pPr indent="-325755" lvl="0" marL="457200" rtl="0" algn="l">
              <a:lnSpc>
                <a:spcPct val="150000"/>
              </a:lnSpc>
              <a:spcBef>
                <a:spcPts val="0"/>
              </a:spcBef>
              <a:spcAft>
                <a:spcPts val="0"/>
              </a:spcAft>
              <a:buSzPct val="100000"/>
              <a:buChar char="-"/>
            </a:pPr>
            <a:r>
              <a:rPr lang="en"/>
              <a:t>JavaFX is Java’s next-generation client platform and GUI framework. JavaFX provides a powerful, streamlined, flexible framework that simpleifies the creation of moder, visually exciting GUIs.</a:t>
            </a:r>
            <a:endParaRPr/>
          </a:p>
          <a:p>
            <a:pPr indent="-325755" lvl="0" marL="457200" rtl="0" algn="l">
              <a:lnSpc>
                <a:spcPct val="150000"/>
              </a:lnSpc>
              <a:spcBef>
                <a:spcPts val="0"/>
              </a:spcBef>
              <a:spcAft>
                <a:spcPts val="0"/>
              </a:spcAft>
              <a:buSzPct val="100000"/>
              <a:buChar char="-"/>
            </a:pPr>
            <a:r>
              <a:rPr lang="en"/>
              <a:t>It provides a modern, </a:t>
            </a:r>
            <a:r>
              <a:rPr lang="en">
                <a:solidFill>
                  <a:schemeClr val="accent1"/>
                </a:solidFill>
              </a:rPr>
              <a:t>hardware</a:t>
            </a:r>
            <a:r>
              <a:rPr lang="en">
                <a:solidFill>
                  <a:schemeClr val="accent1"/>
                </a:solidFill>
              </a:rPr>
              <a:t>-accelerated graphics pipeline(</a:t>
            </a:r>
            <a:r>
              <a:rPr lang="en"/>
              <a:t>graphical operations are offloaded to dedicated hardware components, such as GPUs to accelerate rendering - animations</a:t>
            </a:r>
            <a:r>
              <a:rPr lang="en">
                <a:solidFill>
                  <a:schemeClr val="accent1"/>
                </a:solidFill>
              </a:rPr>
              <a:t>)</a:t>
            </a:r>
            <a:r>
              <a:rPr lang="en"/>
              <a:t> for improved performance.</a:t>
            </a:r>
            <a:endParaRPr/>
          </a:p>
          <a:p>
            <a:pPr indent="-325755" lvl="0" marL="457200" rtl="0" algn="l">
              <a:lnSpc>
                <a:spcPct val="150000"/>
              </a:lnSpc>
              <a:spcBef>
                <a:spcPts val="0"/>
              </a:spcBef>
              <a:spcAft>
                <a:spcPts val="0"/>
              </a:spcAft>
              <a:buSzPct val="100000"/>
              <a:buChar char="-"/>
            </a:pPr>
            <a:r>
              <a:rPr lang="en"/>
              <a:t>JavaFX Supports animations and transitions to create visually engaging user interfaces.</a:t>
            </a:r>
            <a:endParaRPr/>
          </a:p>
          <a:p>
            <a:pPr indent="-325755" lvl="0" marL="457200" rtl="0" algn="l">
              <a:lnSpc>
                <a:spcPct val="150000"/>
              </a:lnSpc>
              <a:spcBef>
                <a:spcPts val="0"/>
              </a:spcBef>
              <a:spcAft>
                <a:spcPts val="0"/>
              </a:spcAft>
              <a:buSzPct val="100000"/>
              <a:buChar char="-"/>
            </a:pPr>
            <a:r>
              <a:rPr lang="en"/>
              <a:t>JavaFX applications can be deployed as standalone desktop applications or as applets within web browsers.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JavaFX History	</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334327" lvl="0" marL="457200" rtl="0" algn="l">
              <a:lnSpc>
                <a:spcPct val="150000"/>
              </a:lnSpc>
              <a:spcBef>
                <a:spcPts val="0"/>
              </a:spcBef>
              <a:spcAft>
                <a:spcPts val="0"/>
              </a:spcAft>
              <a:buSzPct val="100000"/>
              <a:buChar char="-"/>
            </a:pPr>
            <a:r>
              <a:rPr lang="en"/>
              <a:t>Original GUI- Abstract Window Toolkit(AWT)</a:t>
            </a:r>
            <a:endParaRPr/>
          </a:p>
          <a:p>
            <a:pPr indent="-334327" lvl="0" marL="457200" rtl="0" algn="l">
              <a:lnSpc>
                <a:spcPct val="150000"/>
              </a:lnSpc>
              <a:spcBef>
                <a:spcPts val="0"/>
              </a:spcBef>
              <a:spcAft>
                <a:spcPts val="0"/>
              </a:spcAft>
              <a:buSzPct val="100000"/>
              <a:buChar char="-"/>
            </a:pPr>
            <a:r>
              <a:rPr lang="en"/>
              <a:t>Swing was added to the platform in Java SE 1.2. Since then, Swing was the primary GUI technology. Swing is now in maintenance mode - Oracle has stopped development and will provide only bug fixes.</a:t>
            </a:r>
            <a:endParaRPr/>
          </a:p>
          <a:p>
            <a:pPr indent="-334327" lvl="0" marL="457200" rtl="0" algn="l">
              <a:lnSpc>
                <a:spcPct val="150000"/>
              </a:lnSpc>
              <a:spcBef>
                <a:spcPts val="0"/>
              </a:spcBef>
              <a:spcAft>
                <a:spcPts val="0"/>
              </a:spcAft>
              <a:buSzPct val="100000"/>
              <a:buChar char="-"/>
            </a:pPr>
            <a:r>
              <a:rPr lang="en"/>
              <a:t>Java’s GUI, graphics and </a:t>
            </a:r>
            <a:r>
              <a:rPr lang="en"/>
              <a:t>multimedia</a:t>
            </a:r>
            <a:r>
              <a:rPr lang="en"/>
              <a:t> API of the future is JavaFX. </a:t>
            </a:r>
            <a:endParaRPr/>
          </a:p>
          <a:p>
            <a:pPr indent="-334327" lvl="0" marL="457200" rtl="0" algn="l">
              <a:lnSpc>
                <a:spcPct val="150000"/>
              </a:lnSpc>
              <a:spcBef>
                <a:spcPts val="0"/>
              </a:spcBef>
              <a:spcAft>
                <a:spcPts val="0"/>
              </a:spcAft>
              <a:buSzPct val="100000"/>
              <a:buChar char="-"/>
            </a:pPr>
            <a:r>
              <a:rPr lang="en"/>
              <a:t>Sun Microsystems(acquired by Oracle) announced JavaFX in 2007 as a competitor to Adobe Flash and Microsoft Silverlight.</a:t>
            </a:r>
            <a:endParaRPr/>
          </a:p>
          <a:p>
            <a:pPr indent="-334327" lvl="0" marL="457200" rtl="0" algn="l">
              <a:lnSpc>
                <a:spcPct val="150000"/>
              </a:lnSpc>
              <a:spcBef>
                <a:spcPts val="0"/>
              </a:spcBef>
              <a:spcAft>
                <a:spcPts val="0"/>
              </a:spcAft>
              <a:buSzPct val="100000"/>
              <a:buChar char="-"/>
            </a:pPr>
            <a:r>
              <a:rPr lang="en"/>
              <a:t>JavaFX is implemented as a set of Java libraries and could be used directly in Java apps.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JavaFX over Swing	</a:t>
            </a:r>
            <a:endParaRPr/>
          </a:p>
        </p:txBody>
      </p:sp>
      <p:sp>
        <p:nvSpPr>
          <p:cNvPr id="97" name="Google Shape;97;p18"/>
          <p:cNvSpPr txBox="1"/>
          <p:nvPr>
            <p:ph idx="1" type="body"/>
          </p:nvPr>
        </p:nvSpPr>
        <p:spPr>
          <a:xfrm>
            <a:off x="311700" y="1266325"/>
            <a:ext cx="8520600" cy="3727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JavaFX and Swing vary on the organization of the framework and relationship of the main components</a:t>
            </a:r>
            <a:r>
              <a:rPr lang="en"/>
              <a:t> - JavaFX offers a more streamlined, easier-to-use, updated approach. JavaFX also greatly simplifies the </a:t>
            </a:r>
            <a:r>
              <a:rPr lang="en"/>
              <a:t>rendering</a:t>
            </a:r>
            <a:r>
              <a:rPr lang="en"/>
              <a:t> of objects because it handles repainting automatically.</a:t>
            </a:r>
            <a:endParaRPr/>
          </a:p>
          <a:p>
            <a:pPr indent="-342900" lvl="0" marL="457200" rtl="0" algn="l">
              <a:spcBef>
                <a:spcPts val="0"/>
              </a:spcBef>
              <a:spcAft>
                <a:spcPts val="0"/>
              </a:spcAft>
              <a:buSzPts val="1800"/>
              <a:buChar char="-"/>
            </a:pPr>
            <a:r>
              <a:rPr b="1" lang="en"/>
              <a:t>Customization Flexibility-</a:t>
            </a:r>
            <a:r>
              <a:rPr lang="en"/>
              <a:t> Though Swing components could be customized, JavaFX gives us complete control over a JavaFX GUI’s look and feel via CSS.</a:t>
            </a:r>
            <a:endParaRPr/>
          </a:p>
          <a:p>
            <a:pPr indent="-342900" lvl="0" marL="457200" rtl="0" algn="l">
              <a:spcBef>
                <a:spcPts val="0"/>
              </a:spcBef>
              <a:spcAft>
                <a:spcPts val="0"/>
              </a:spcAft>
              <a:buSzPts val="1800"/>
              <a:buChar char="-"/>
            </a:pPr>
            <a:r>
              <a:rPr lang="en"/>
              <a:t>JavaFX graphics rendering takes advantage of </a:t>
            </a:r>
            <a:r>
              <a:rPr b="1" lang="en"/>
              <a:t>hardware-accelarated capabilities</a:t>
            </a:r>
            <a:r>
              <a:rPr lang="en"/>
              <a:t>. The makes rendering graphics and animation perform well.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JavaFX over Swing Contd..	</a:t>
            </a:r>
            <a:endParaRPr/>
          </a:p>
          <a:p>
            <a:pPr indent="0" lvl="0" marL="0" rtl="0" algn="l">
              <a:spcBef>
                <a:spcPts val="0"/>
              </a:spcBef>
              <a:spcAft>
                <a:spcPts val="0"/>
              </a:spcAft>
              <a:buNone/>
            </a:pPr>
            <a:r>
              <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Thread Safety-</a:t>
            </a:r>
            <a:r>
              <a:rPr lang="en"/>
              <a:t> JavaFX was designed for improved thread safety, which is important for today’s multi-core systems.</a:t>
            </a:r>
            <a:endParaRPr/>
          </a:p>
          <a:p>
            <a:pPr indent="-342900" lvl="0" marL="457200" rtl="0" algn="l">
              <a:spcBef>
                <a:spcPts val="0"/>
              </a:spcBef>
              <a:spcAft>
                <a:spcPts val="0"/>
              </a:spcAft>
              <a:buSzPts val="1800"/>
              <a:buChar char="-"/>
            </a:pPr>
            <a:r>
              <a:rPr b="1" lang="en"/>
              <a:t>Supports transformation and animations-</a:t>
            </a:r>
            <a:r>
              <a:rPr lang="en"/>
              <a:t> JavaFX supports transformations for repositioning and reorienting JavaFX components and animations for changing the properties of JavaFX components over time. </a:t>
            </a:r>
            <a:endParaRPr/>
          </a:p>
          <a:p>
            <a:pPr indent="-342900" lvl="0" marL="457200" rtl="0" algn="l">
              <a:spcBef>
                <a:spcPts val="0"/>
              </a:spcBef>
              <a:spcAft>
                <a:spcPts val="0"/>
              </a:spcAft>
              <a:buSzPts val="1800"/>
              <a:buChar char="-"/>
            </a:pPr>
            <a:r>
              <a:rPr lang="en"/>
              <a:t>Hence, JavaFX </a:t>
            </a:r>
            <a:r>
              <a:rPr b="1" lang="en"/>
              <a:t>facilitates a more visually dynamic approach</a:t>
            </a:r>
            <a:r>
              <a:rPr lang="en"/>
              <a:t> to GUIs.</a:t>
            </a:r>
            <a:endParaRPr/>
          </a:p>
          <a:p>
            <a:pPr indent="0" lvl="0" marL="0" rtl="0" algn="l">
              <a:spcBef>
                <a:spcPts val="1200"/>
              </a:spcBef>
              <a:spcAft>
                <a:spcPts val="1200"/>
              </a:spcAft>
              <a:buNone/>
            </a:pPr>
            <a:r>
              <a:rPr lang="en">
                <a:solidFill>
                  <a:schemeClr val="accent1"/>
                </a:solidFill>
              </a:rPr>
              <a:t>Cons of Swing:</a:t>
            </a:r>
            <a:r>
              <a:rPr lang="en"/>
              <a:t> </a:t>
            </a:r>
            <a:r>
              <a:rPr lang="en">
                <a:solidFill>
                  <a:srgbClr val="3F3F3F"/>
                </a:solidFill>
                <a:highlight>
                  <a:srgbClr val="FFFFFF"/>
                </a:highlight>
              </a:rPr>
              <a:t>Requires manual coding to design UI. May not offer the most modern design elements and graphics effects. Performance can be slower than more modern GUI frameworks.</a:t>
            </a:r>
            <a:endParaRPr>
              <a:solidFill>
                <a:srgbClr val="3F3F3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JavaFX App Window Structure</a:t>
            </a:r>
            <a:endParaRPr/>
          </a:p>
        </p:txBody>
      </p:sp>
      <p:sp>
        <p:nvSpPr>
          <p:cNvPr id="109" name="Google Shape;109;p20"/>
          <p:cNvSpPr txBox="1"/>
          <p:nvPr/>
        </p:nvSpPr>
        <p:spPr>
          <a:xfrm>
            <a:off x="515100" y="1298950"/>
            <a:ext cx="5546700" cy="350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latin typeface="Open Sans"/>
                <a:ea typeface="Open Sans"/>
                <a:cs typeface="Open Sans"/>
                <a:sym typeface="Open Sans"/>
              </a:rPr>
              <a:t>Stage -</a:t>
            </a:r>
            <a:r>
              <a:rPr lang="en" sz="1800">
                <a:solidFill>
                  <a:schemeClr val="dk2"/>
                </a:solidFill>
                <a:latin typeface="Open Sans"/>
                <a:ea typeface="Open Sans"/>
                <a:cs typeface="Open Sans"/>
                <a:sym typeface="Open Sans"/>
              </a:rPr>
              <a:t> The window in which a JavaFX app’s GUI is displayed. It is an instance of class Stage(package javafx.stage). </a:t>
            </a:r>
            <a:endParaRPr sz="18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800">
                <a:solidFill>
                  <a:schemeClr val="dk2"/>
                </a:solidFill>
                <a:latin typeface="Open Sans"/>
                <a:ea typeface="Open Sans"/>
                <a:cs typeface="Open Sans"/>
                <a:sym typeface="Open Sans"/>
              </a:rPr>
              <a:t>The central metaphor implemented by JavaFX is the stage. As in the case of an actual stage play, a stage contains a scene. </a:t>
            </a:r>
            <a:endParaRPr sz="1800">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800">
                <a:solidFill>
                  <a:schemeClr val="dk2"/>
                </a:solidFill>
                <a:latin typeface="Open Sans"/>
                <a:ea typeface="Open Sans"/>
                <a:cs typeface="Open Sans"/>
                <a:sym typeface="Open Sans"/>
              </a:rPr>
              <a:t>Thus, loosely speaking, a stage defines a space and a scene defines what goes in that space. It is a top-level container.</a:t>
            </a:r>
            <a:endParaRPr sz="1800">
              <a:solidFill>
                <a:schemeClr val="dk2"/>
              </a:solidFill>
              <a:latin typeface="Open Sans"/>
              <a:ea typeface="Open Sans"/>
              <a:cs typeface="Open Sans"/>
              <a:sym typeface="Open Sans"/>
            </a:endParaRPr>
          </a:p>
        </p:txBody>
      </p:sp>
      <p:pic>
        <p:nvPicPr>
          <p:cNvPr id="110" name="Google Shape;110;p20"/>
          <p:cNvPicPr preferRelativeResize="0"/>
          <p:nvPr/>
        </p:nvPicPr>
        <p:blipFill>
          <a:blip r:embed="rId3">
            <a:alphaModFix/>
          </a:blip>
          <a:stretch>
            <a:fillRect/>
          </a:stretch>
        </p:blipFill>
        <p:spPr>
          <a:xfrm>
            <a:off x="6214200" y="1304825"/>
            <a:ext cx="2777400" cy="22282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JavaFX App Window Structure Contd..</a:t>
            </a:r>
            <a:endParaRPr/>
          </a:p>
        </p:txBody>
      </p:sp>
      <p:sp>
        <p:nvSpPr>
          <p:cNvPr id="116" name="Google Shape;116;p21"/>
          <p:cNvSpPr txBox="1"/>
          <p:nvPr>
            <p:ph idx="1" type="body"/>
          </p:nvPr>
        </p:nvSpPr>
        <p:spPr>
          <a:xfrm>
            <a:off x="311700" y="1266325"/>
            <a:ext cx="3846300" cy="3653100"/>
          </a:xfrm>
          <a:prstGeom prst="rect">
            <a:avLst/>
          </a:prstGeom>
        </p:spPr>
        <p:txBody>
          <a:bodyPr anchorCtr="0" anchor="t" bIns="91425" lIns="91425" spcFirstLastPara="1" rIns="91425" wrap="square" tIns="91425">
            <a:normAutofit fontScale="85000" lnSpcReduction="20000"/>
          </a:bodyPr>
          <a:lstStyle/>
          <a:p>
            <a:pPr indent="0" lvl="0" marL="0" rtl="0" algn="l">
              <a:lnSpc>
                <a:spcPct val="150000"/>
              </a:lnSpc>
              <a:spcBef>
                <a:spcPts val="0"/>
              </a:spcBef>
              <a:spcAft>
                <a:spcPts val="0"/>
              </a:spcAft>
              <a:buNone/>
            </a:pPr>
            <a:r>
              <a:rPr lang="en">
                <a:solidFill>
                  <a:schemeClr val="accent1"/>
                </a:solidFill>
              </a:rPr>
              <a:t>Scene -</a:t>
            </a:r>
            <a:r>
              <a:rPr lang="en"/>
              <a:t>S</a:t>
            </a:r>
            <a:r>
              <a:rPr lang="en"/>
              <a:t>cene is a container for the items that comprise the scene. The items consists of controls, such as button, check boxes, text and graphics.To create JavaFX application, we will have to add at least one Scene object to a Stage. Scene</a:t>
            </a:r>
            <a:r>
              <a:rPr lang="en"/>
              <a:t> is instance of class Scene( p - javafx.scene)</a:t>
            </a:r>
            <a:endParaRPr/>
          </a:p>
          <a:p>
            <a:pPr indent="0" lvl="0" marL="0" rtl="0" algn="l">
              <a:lnSpc>
                <a:spcPct val="150000"/>
              </a:lnSpc>
              <a:spcBef>
                <a:spcPts val="1200"/>
              </a:spcBef>
              <a:spcAft>
                <a:spcPts val="0"/>
              </a:spcAft>
              <a:buNone/>
            </a:pPr>
            <a:r>
              <a:rPr lang="en" sz="1700">
                <a:solidFill>
                  <a:srgbClr val="000000"/>
                </a:solidFill>
                <a:highlight>
                  <a:schemeClr val="lt1"/>
                </a:highlight>
                <a:latin typeface="Courier New"/>
                <a:ea typeface="Courier New"/>
                <a:cs typeface="Courier New"/>
                <a:sym typeface="Courier New"/>
              </a:rPr>
              <a:t>Scene scene </a:t>
            </a:r>
            <a:r>
              <a:rPr lang="en" sz="1700">
                <a:solidFill>
                  <a:srgbClr val="080808"/>
                </a:solidFill>
                <a:highlight>
                  <a:schemeClr val="lt1"/>
                </a:highlight>
                <a:latin typeface="Courier New"/>
                <a:ea typeface="Courier New"/>
                <a:cs typeface="Courier New"/>
                <a:sym typeface="Courier New"/>
              </a:rPr>
              <a:t>= </a:t>
            </a:r>
            <a:r>
              <a:rPr lang="en" sz="1700">
                <a:solidFill>
                  <a:srgbClr val="0033B3"/>
                </a:solidFill>
                <a:highlight>
                  <a:schemeClr val="lt1"/>
                </a:highlight>
                <a:latin typeface="Courier New"/>
                <a:ea typeface="Courier New"/>
                <a:cs typeface="Courier New"/>
                <a:sym typeface="Courier New"/>
              </a:rPr>
              <a:t>new </a:t>
            </a:r>
            <a:r>
              <a:rPr lang="en" sz="1700">
                <a:solidFill>
                  <a:srgbClr val="080808"/>
                </a:solidFill>
                <a:highlight>
                  <a:schemeClr val="lt1"/>
                </a:highlight>
                <a:latin typeface="Courier New"/>
                <a:ea typeface="Courier New"/>
                <a:cs typeface="Courier New"/>
                <a:sym typeface="Courier New"/>
              </a:rPr>
              <a:t>Scene(</a:t>
            </a:r>
            <a:r>
              <a:rPr lang="en" sz="1700">
                <a:solidFill>
                  <a:srgbClr val="000000"/>
                </a:solidFill>
                <a:highlight>
                  <a:schemeClr val="lt1"/>
                </a:highlight>
                <a:latin typeface="Courier New"/>
                <a:ea typeface="Courier New"/>
                <a:cs typeface="Courier New"/>
                <a:sym typeface="Courier New"/>
              </a:rPr>
              <a:t>root</a:t>
            </a:r>
            <a:r>
              <a:rPr lang="en" sz="1700">
                <a:solidFill>
                  <a:srgbClr val="080808"/>
                </a:solidFill>
                <a:highlight>
                  <a:schemeClr val="lt1"/>
                </a:highlight>
                <a:latin typeface="Courier New"/>
                <a:ea typeface="Courier New"/>
                <a:cs typeface="Courier New"/>
                <a:sym typeface="Courier New"/>
              </a:rPr>
              <a:t>, </a:t>
            </a:r>
            <a:r>
              <a:rPr lang="en" sz="1700">
                <a:solidFill>
                  <a:srgbClr val="1750EB"/>
                </a:solidFill>
                <a:highlight>
                  <a:schemeClr val="lt1"/>
                </a:highlight>
                <a:latin typeface="Courier New"/>
                <a:ea typeface="Courier New"/>
                <a:cs typeface="Courier New"/>
                <a:sym typeface="Courier New"/>
              </a:rPr>
              <a:t>300</a:t>
            </a:r>
            <a:r>
              <a:rPr lang="en" sz="1700">
                <a:solidFill>
                  <a:srgbClr val="080808"/>
                </a:solidFill>
                <a:highlight>
                  <a:schemeClr val="lt1"/>
                </a:highlight>
                <a:latin typeface="Courier New"/>
                <a:ea typeface="Courier New"/>
                <a:cs typeface="Courier New"/>
                <a:sym typeface="Courier New"/>
              </a:rPr>
              <a:t>, </a:t>
            </a:r>
            <a:r>
              <a:rPr lang="en" sz="1700">
                <a:solidFill>
                  <a:srgbClr val="1750EB"/>
                </a:solidFill>
                <a:highlight>
                  <a:schemeClr val="lt1"/>
                </a:highlight>
                <a:latin typeface="Courier New"/>
                <a:ea typeface="Courier New"/>
                <a:cs typeface="Courier New"/>
                <a:sym typeface="Courier New"/>
              </a:rPr>
              <a:t>100</a:t>
            </a:r>
            <a:r>
              <a:rPr lang="en" sz="1700">
                <a:solidFill>
                  <a:srgbClr val="080808"/>
                </a:solidFill>
                <a:highlight>
                  <a:schemeClr val="lt1"/>
                </a:highlight>
                <a:latin typeface="Courier New"/>
                <a:ea typeface="Courier New"/>
                <a:cs typeface="Courier New"/>
                <a:sym typeface="Courier New"/>
              </a:rPr>
              <a:t>);</a:t>
            </a:r>
            <a:endParaRPr i="1" sz="1700">
              <a:solidFill>
                <a:srgbClr val="8C8C8C"/>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700">
                <a:solidFill>
                  <a:srgbClr val="000000"/>
                </a:solidFill>
                <a:highlight>
                  <a:schemeClr val="lt1"/>
                </a:highlight>
                <a:latin typeface="Courier New"/>
                <a:ea typeface="Courier New"/>
                <a:cs typeface="Courier New"/>
                <a:sym typeface="Courier New"/>
              </a:rPr>
              <a:t>stage</a:t>
            </a:r>
            <a:r>
              <a:rPr lang="en" sz="1700">
                <a:solidFill>
                  <a:srgbClr val="080808"/>
                </a:solidFill>
                <a:highlight>
                  <a:schemeClr val="lt1"/>
                </a:highlight>
                <a:latin typeface="Courier New"/>
                <a:ea typeface="Courier New"/>
                <a:cs typeface="Courier New"/>
                <a:sym typeface="Courier New"/>
              </a:rPr>
              <a:t>.setScene(</a:t>
            </a:r>
            <a:r>
              <a:rPr lang="en" sz="1700">
                <a:solidFill>
                  <a:srgbClr val="000000"/>
                </a:solidFill>
                <a:highlight>
                  <a:schemeClr val="lt1"/>
                </a:highlight>
                <a:latin typeface="Courier New"/>
                <a:ea typeface="Courier New"/>
                <a:cs typeface="Courier New"/>
                <a:sym typeface="Courier New"/>
              </a:rPr>
              <a:t>scene</a:t>
            </a:r>
            <a:r>
              <a:rPr lang="en" sz="1700">
                <a:solidFill>
                  <a:srgbClr val="080808"/>
                </a:solidFill>
                <a:highlight>
                  <a:schemeClr val="lt1"/>
                </a:highlight>
                <a:latin typeface="Courier New"/>
                <a:ea typeface="Courier New"/>
                <a:cs typeface="Courier New"/>
                <a:sym typeface="Courier New"/>
              </a:rPr>
              <a:t>); </a:t>
            </a:r>
            <a:endParaRPr/>
          </a:p>
        </p:txBody>
      </p:sp>
      <p:pic>
        <p:nvPicPr>
          <p:cNvPr id="117" name="Google Shape;117;p21"/>
          <p:cNvPicPr preferRelativeResize="0"/>
          <p:nvPr/>
        </p:nvPicPr>
        <p:blipFill>
          <a:blip r:embed="rId3">
            <a:alphaModFix/>
          </a:blip>
          <a:stretch>
            <a:fillRect/>
          </a:stretch>
        </p:blipFill>
        <p:spPr>
          <a:xfrm>
            <a:off x="4725450" y="1266325"/>
            <a:ext cx="4171374" cy="31285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