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1c495a135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71c495a135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1c495a13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1c495a13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1c495a135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71c495a13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c495a135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1c495a135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1de6c0d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1de6c0d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1de6c0d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1de6c0d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d35e063f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d35e063f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1c09848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1c09848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d35e063f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d35e063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de6c0d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1de6c0d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c09848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1c09848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1c495a13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1c495a13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1c495a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1c495a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e28302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1e28302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goog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Distributed Network Programming</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81000" y="342900"/>
            <a:ext cx="8047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TCP (Transmission Control Protocol)</a:t>
            </a:r>
            <a:endParaRPr sz="3200"/>
          </a:p>
        </p:txBody>
      </p:sp>
      <p:sp>
        <p:nvSpPr>
          <p:cNvPr id="164" name="Google Shape;164;p23"/>
          <p:cNvSpPr txBox="1"/>
          <p:nvPr>
            <p:ph idx="1" type="body"/>
          </p:nvPr>
        </p:nvSpPr>
        <p:spPr>
          <a:xfrm>
            <a:off x="381000" y="1215321"/>
            <a:ext cx="8278500" cy="36444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TCP is a </a:t>
            </a:r>
            <a:r>
              <a:rPr lang="en">
                <a:solidFill>
                  <a:schemeClr val="accent1"/>
                </a:solidFill>
              </a:rPr>
              <a:t>connection-oriented transport layer protocol</a:t>
            </a:r>
            <a:r>
              <a:rPr lang="en">
                <a:solidFill>
                  <a:srgbClr val="FF0000"/>
                </a:solidFill>
              </a:rPr>
              <a:t> </a:t>
            </a:r>
            <a:r>
              <a:rPr lang="en"/>
              <a:t>that provides reliable, ordered, and error-checked delivery of data between devices on a network.</a:t>
            </a:r>
            <a:endParaRPr/>
          </a:p>
          <a:p>
            <a:pPr indent="-254000" lvl="0" marL="254000" rtl="0" algn="l">
              <a:spcBef>
                <a:spcPts val="800"/>
              </a:spcBef>
              <a:spcAft>
                <a:spcPts val="0"/>
              </a:spcAft>
              <a:buSzPts val="1400"/>
              <a:buChar char="●"/>
            </a:pPr>
            <a:r>
              <a:rPr lang="en"/>
              <a:t>Characteristics</a:t>
            </a:r>
            <a:endParaRPr/>
          </a:p>
          <a:p>
            <a:pPr indent="-215900" lvl="1" marL="558800" rtl="0" algn="l">
              <a:spcBef>
                <a:spcPts val="800"/>
              </a:spcBef>
              <a:spcAft>
                <a:spcPts val="0"/>
              </a:spcAft>
              <a:buSzPts val="1200"/>
              <a:buChar char="○"/>
            </a:pPr>
            <a:r>
              <a:rPr lang="en">
                <a:solidFill>
                  <a:schemeClr val="accent1"/>
                </a:solidFill>
              </a:rPr>
              <a:t>Connection-oriented:</a:t>
            </a:r>
            <a:r>
              <a:rPr lang="en"/>
              <a:t> TCP establishes a connection between client and server before data can be transferred, ensuring a reliable and ordered exchange.</a:t>
            </a:r>
            <a:endParaRPr/>
          </a:p>
          <a:p>
            <a:pPr indent="-215900" lvl="1" marL="558800" rtl="0" algn="l">
              <a:spcBef>
                <a:spcPts val="800"/>
              </a:spcBef>
              <a:spcAft>
                <a:spcPts val="0"/>
              </a:spcAft>
              <a:buSzPts val="1200"/>
              <a:buChar char="○"/>
            </a:pPr>
            <a:r>
              <a:rPr lang="en">
                <a:solidFill>
                  <a:schemeClr val="accent1"/>
                </a:solidFill>
              </a:rPr>
              <a:t>Reliability:</a:t>
            </a:r>
            <a:r>
              <a:rPr lang="en"/>
              <a:t> Guarantees data delivery in the order it was sent without loss.</a:t>
            </a:r>
            <a:endParaRPr/>
          </a:p>
          <a:p>
            <a:pPr indent="-215900" lvl="1" marL="558800" rtl="0" algn="l">
              <a:spcBef>
                <a:spcPts val="800"/>
              </a:spcBef>
              <a:spcAft>
                <a:spcPts val="0"/>
              </a:spcAft>
              <a:buSzPts val="1200"/>
              <a:buChar char="○"/>
            </a:pPr>
            <a:r>
              <a:rPr lang="en">
                <a:solidFill>
                  <a:schemeClr val="accent1"/>
                </a:solidFill>
              </a:rPr>
              <a:t>Error Checking:</a:t>
            </a:r>
            <a:r>
              <a:rPr lang="en"/>
              <a:t> Detects and retransmits lost or corrupted data to ensure integrity.</a:t>
            </a:r>
            <a:endParaRPr/>
          </a:p>
          <a:p>
            <a:pPr indent="-215900" lvl="1" marL="558800" rtl="0" algn="l">
              <a:spcBef>
                <a:spcPts val="800"/>
              </a:spcBef>
              <a:spcAft>
                <a:spcPts val="0"/>
              </a:spcAft>
              <a:buSzPts val="1200"/>
              <a:buChar char="○"/>
            </a:pPr>
            <a:r>
              <a:rPr lang="en"/>
              <a:t>eg: File transfer, web browsing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nvSpPr>
        <p:spPr>
          <a:xfrm>
            <a:off x="4665725" y="4329800"/>
            <a:ext cx="3904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Fig: Transmission Control Protocol</a:t>
            </a:r>
            <a:endParaRPr sz="1800">
              <a:solidFill>
                <a:schemeClr val="dk2"/>
              </a:solidFill>
              <a:latin typeface="Open Sans"/>
              <a:ea typeface="Open Sans"/>
              <a:cs typeface="Open Sans"/>
              <a:sym typeface="Open Sans"/>
            </a:endParaRPr>
          </a:p>
        </p:txBody>
      </p:sp>
      <p:sp>
        <p:nvSpPr>
          <p:cNvPr id="170" name="Google Shape;170;p24"/>
          <p:cNvSpPr txBox="1"/>
          <p:nvPr>
            <p:ph idx="4294967295" type="title"/>
          </p:nvPr>
        </p:nvSpPr>
        <p:spPr>
          <a:xfrm>
            <a:off x="343675" y="178675"/>
            <a:ext cx="8047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TCP (Transmission Control Protocol) Contd…</a:t>
            </a:r>
            <a:endParaRPr sz="3200"/>
          </a:p>
        </p:txBody>
      </p:sp>
      <p:sp>
        <p:nvSpPr>
          <p:cNvPr id="171" name="Google Shape;171;p24"/>
          <p:cNvSpPr txBox="1"/>
          <p:nvPr/>
        </p:nvSpPr>
        <p:spPr>
          <a:xfrm>
            <a:off x="559900" y="1007800"/>
            <a:ext cx="3904200" cy="37476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The server must be listening(passive open) for connection requests from clients before a connection is established.</a:t>
            </a:r>
            <a:endParaRPr sz="1800">
              <a:solidFill>
                <a:schemeClr val="dk2"/>
              </a:solidFill>
              <a:latin typeface="Open Sans"/>
              <a:ea typeface="Open Sans"/>
              <a:cs typeface="Open Sans"/>
              <a:sym typeface="Open Sans"/>
            </a:endParaRPr>
          </a:p>
          <a:p>
            <a:pPr indent="-325755" lvl="0" marL="4572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The client may establish a connection by initiating an active open using the three way </a:t>
            </a:r>
            <a:r>
              <a:rPr lang="en" sz="1800">
                <a:solidFill>
                  <a:schemeClr val="dk2"/>
                </a:solidFill>
                <a:latin typeface="Open Sans"/>
                <a:ea typeface="Open Sans"/>
                <a:cs typeface="Open Sans"/>
                <a:sym typeface="Open Sans"/>
              </a:rPr>
              <a:t>handshake</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a:p>
            <a:pPr indent="-325755" lvl="1" marL="9144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SYN</a:t>
            </a:r>
            <a:endParaRPr sz="1800">
              <a:solidFill>
                <a:schemeClr val="dk2"/>
              </a:solidFill>
              <a:latin typeface="Open Sans"/>
              <a:ea typeface="Open Sans"/>
              <a:cs typeface="Open Sans"/>
              <a:sym typeface="Open Sans"/>
            </a:endParaRPr>
          </a:p>
          <a:p>
            <a:pPr indent="-325755" lvl="1" marL="9144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SYN-ACK</a:t>
            </a:r>
            <a:endParaRPr sz="1800">
              <a:solidFill>
                <a:schemeClr val="dk2"/>
              </a:solidFill>
              <a:latin typeface="Open Sans"/>
              <a:ea typeface="Open Sans"/>
              <a:cs typeface="Open Sans"/>
              <a:sym typeface="Open Sans"/>
            </a:endParaRPr>
          </a:p>
          <a:p>
            <a:pPr indent="-325755" lvl="1" marL="914400" rtl="0" algn="l">
              <a:lnSpc>
                <a:spcPct val="150000"/>
              </a:lnSpc>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ACK</a:t>
            </a:r>
            <a:endParaRPr sz="1800">
              <a:solidFill>
                <a:schemeClr val="dk2"/>
              </a:solidFill>
              <a:latin typeface="Open Sans"/>
              <a:ea typeface="Open Sans"/>
              <a:cs typeface="Open Sans"/>
              <a:sym typeface="Open Sans"/>
            </a:endParaRPr>
          </a:p>
        </p:txBody>
      </p:sp>
      <p:pic>
        <p:nvPicPr>
          <p:cNvPr id="172" name="Google Shape;172;p24"/>
          <p:cNvPicPr preferRelativeResize="0"/>
          <p:nvPr/>
        </p:nvPicPr>
        <p:blipFill>
          <a:blip r:embed="rId3">
            <a:alphaModFix/>
          </a:blip>
          <a:stretch>
            <a:fillRect/>
          </a:stretch>
        </p:blipFill>
        <p:spPr>
          <a:xfrm>
            <a:off x="4336425" y="1074175"/>
            <a:ext cx="4655175" cy="322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08000" y="223950"/>
            <a:ext cx="8024700" cy="843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UDP (User Datagram Protocol)</a:t>
            </a:r>
            <a:endParaRPr sz="3200"/>
          </a:p>
        </p:txBody>
      </p:sp>
      <p:sp>
        <p:nvSpPr>
          <p:cNvPr id="178" name="Google Shape;178;p25"/>
          <p:cNvSpPr txBox="1"/>
          <p:nvPr>
            <p:ph idx="1" type="body"/>
          </p:nvPr>
        </p:nvSpPr>
        <p:spPr>
          <a:xfrm>
            <a:off x="589750" y="1015250"/>
            <a:ext cx="7696500" cy="37698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UDP is a </a:t>
            </a:r>
            <a:r>
              <a:rPr lang="en">
                <a:solidFill>
                  <a:schemeClr val="accent1"/>
                </a:solidFill>
              </a:rPr>
              <a:t>connectionless transport layer</a:t>
            </a:r>
            <a:r>
              <a:rPr lang="en">
                <a:solidFill>
                  <a:srgbClr val="FF0000"/>
                </a:solidFill>
              </a:rPr>
              <a:t> </a:t>
            </a:r>
            <a:r>
              <a:rPr lang="en">
                <a:solidFill>
                  <a:schemeClr val="accent1"/>
                </a:solidFill>
              </a:rPr>
              <a:t>protocol</a:t>
            </a:r>
            <a:r>
              <a:rPr lang="en"/>
              <a:t> that offers a lightweight mechanism for data transfer without the overhead of a connection.</a:t>
            </a:r>
            <a:endParaRPr/>
          </a:p>
          <a:p>
            <a:pPr indent="-254000" lvl="0" marL="254000" rtl="0" algn="l">
              <a:spcBef>
                <a:spcPts val="800"/>
              </a:spcBef>
              <a:spcAft>
                <a:spcPts val="0"/>
              </a:spcAft>
              <a:buSzPts val="1400"/>
              <a:buChar char="●"/>
            </a:pPr>
            <a:r>
              <a:rPr lang="en"/>
              <a:t>Characteristics</a:t>
            </a:r>
            <a:endParaRPr/>
          </a:p>
          <a:p>
            <a:pPr indent="-215900" lvl="1" marL="558800" rtl="0" algn="l">
              <a:spcBef>
                <a:spcPts val="800"/>
              </a:spcBef>
              <a:spcAft>
                <a:spcPts val="0"/>
              </a:spcAft>
              <a:buSzPts val="1200"/>
              <a:buChar char="○"/>
            </a:pPr>
            <a:r>
              <a:rPr lang="en">
                <a:solidFill>
                  <a:schemeClr val="accent1"/>
                </a:solidFill>
              </a:rPr>
              <a:t>Connectionless:</a:t>
            </a:r>
            <a:r>
              <a:rPr lang="en"/>
              <a:t> Does not establish a connection before sending data, making it faster but less reliable.</a:t>
            </a:r>
            <a:endParaRPr/>
          </a:p>
          <a:p>
            <a:pPr indent="-215900" lvl="1" marL="558800" rtl="0" algn="l">
              <a:spcBef>
                <a:spcPts val="800"/>
              </a:spcBef>
              <a:spcAft>
                <a:spcPts val="0"/>
              </a:spcAft>
              <a:buSzPts val="1200"/>
              <a:buChar char="○"/>
            </a:pPr>
            <a:r>
              <a:rPr lang="en">
                <a:solidFill>
                  <a:schemeClr val="accent1"/>
                </a:solidFill>
              </a:rPr>
              <a:t>Unreliable:</a:t>
            </a:r>
            <a:r>
              <a:rPr lang="en"/>
              <a:t> Does not guarantee delivery, ordering, or error checking.</a:t>
            </a:r>
            <a:endParaRPr/>
          </a:p>
          <a:p>
            <a:pPr indent="-215900" lvl="1" marL="558800" rtl="0" algn="l">
              <a:spcBef>
                <a:spcPts val="800"/>
              </a:spcBef>
              <a:spcAft>
                <a:spcPts val="0"/>
              </a:spcAft>
              <a:buSzPts val="1200"/>
              <a:buChar char="○"/>
            </a:pPr>
            <a:r>
              <a:rPr lang="en">
                <a:solidFill>
                  <a:schemeClr val="accent1"/>
                </a:solidFill>
              </a:rPr>
              <a:t>Low Overhead:</a:t>
            </a:r>
            <a:r>
              <a:rPr lang="en"/>
              <a:t> Suitable for real-time applications with low latency requirements</a:t>
            </a:r>
            <a:endParaRPr/>
          </a:p>
          <a:p>
            <a:pPr indent="-215900" lvl="1" marL="558800" rtl="0" algn="l">
              <a:spcBef>
                <a:spcPts val="800"/>
              </a:spcBef>
              <a:spcAft>
                <a:spcPts val="0"/>
              </a:spcAft>
              <a:buSzPts val="1200"/>
              <a:buChar char="○"/>
            </a:pPr>
            <a:r>
              <a:rPr lang="en"/>
              <a:t>eg: Video streaming, online gaming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4755300" y="3441450"/>
            <a:ext cx="429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Fig: User Datagram Protocol</a:t>
            </a:r>
            <a:endParaRPr sz="1800">
              <a:solidFill>
                <a:schemeClr val="dk2"/>
              </a:solidFill>
              <a:latin typeface="Open Sans"/>
              <a:ea typeface="Open Sans"/>
              <a:cs typeface="Open Sans"/>
              <a:sym typeface="Open Sans"/>
            </a:endParaRPr>
          </a:p>
        </p:txBody>
      </p:sp>
      <p:sp>
        <p:nvSpPr>
          <p:cNvPr id="184" name="Google Shape;184;p26"/>
          <p:cNvSpPr txBox="1"/>
          <p:nvPr>
            <p:ph type="title"/>
          </p:nvPr>
        </p:nvSpPr>
        <p:spPr>
          <a:xfrm>
            <a:off x="508000" y="223950"/>
            <a:ext cx="8024700" cy="843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UDP (User Datagram Protocol)</a:t>
            </a:r>
            <a:endParaRPr sz="3200"/>
          </a:p>
        </p:txBody>
      </p:sp>
      <p:sp>
        <p:nvSpPr>
          <p:cNvPr id="185" name="Google Shape;185;p26"/>
          <p:cNvSpPr txBox="1"/>
          <p:nvPr/>
        </p:nvSpPr>
        <p:spPr>
          <a:xfrm>
            <a:off x="671875" y="948075"/>
            <a:ext cx="3419100" cy="38223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The target computer is identified and the data packets, called “datagrams”, are sent to it.</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No connection is established between the target computer and source computer.</a:t>
            </a:r>
            <a:endParaRPr sz="18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186" name="Google Shape;186;p26"/>
          <p:cNvPicPr preferRelativeResize="0"/>
          <p:nvPr/>
        </p:nvPicPr>
        <p:blipFill>
          <a:blip r:embed="rId3">
            <a:alphaModFix/>
          </a:blip>
          <a:stretch>
            <a:fillRect/>
          </a:stretch>
        </p:blipFill>
        <p:spPr>
          <a:xfrm>
            <a:off x="4243375" y="1219950"/>
            <a:ext cx="4138200" cy="206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a:t>
            </a:r>
            <a:endParaRPr/>
          </a:p>
        </p:txBody>
      </p:sp>
      <p:sp>
        <p:nvSpPr>
          <p:cNvPr id="192" name="Google Shape;19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7"/>
          <p:cNvPicPr preferRelativeResize="0"/>
          <p:nvPr/>
        </p:nvPicPr>
        <p:blipFill>
          <a:blip r:embed="rId3">
            <a:alphaModFix/>
          </a:blip>
          <a:stretch>
            <a:fillRect/>
          </a:stretch>
        </p:blipFill>
        <p:spPr>
          <a:xfrm>
            <a:off x="218900" y="1065225"/>
            <a:ext cx="8572500" cy="35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 contd..</a:t>
            </a:r>
            <a:endParaRPr/>
          </a:p>
        </p:txBody>
      </p:sp>
      <p:sp>
        <p:nvSpPr>
          <p:cNvPr id="199" name="Google Shape;19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8"/>
          <p:cNvPicPr preferRelativeResize="0"/>
          <p:nvPr/>
        </p:nvPicPr>
        <p:blipFill>
          <a:blip r:embed="rId3">
            <a:alphaModFix/>
          </a:blip>
          <a:stretch>
            <a:fillRect/>
          </a:stretch>
        </p:blipFill>
        <p:spPr>
          <a:xfrm>
            <a:off x="285750" y="1126975"/>
            <a:ext cx="8572500" cy="3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accent1"/>
              </a:buClr>
              <a:buSzPct val="100000"/>
              <a:buChar char="-"/>
            </a:pPr>
            <a:r>
              <a:rPr lang="en">
                <a:solidFill>
                  <a:schemeClr val="accent1"/>
                </a:solidFill>
              </a:rPr>
              <a:t>TCP</a:t>
            </a:r>
            <a:endParaRPr>
              <a:solidFill>
                <a:schemeClr val="accent1"/>
              </a:solidFill>
            </a:endParaRPr>
          </a:p>
          <a:p>
            <a:pPr indent="-334327" lvl="0" marL="457200" rtl="0" algn="l">
              <a:spcBef>
                <a:spcPts val="0"/>
              </a:spcBef>
              <a:spcAft>
                <a:spcPts val="0"/>
              </a:spcAft>
              <a:buClr>
                <a:schemeClr val="accent1"/>
              </a:buClr>
              <a:buSzPct val="100000"/>
              <a:buChar char="-"/>
            </a:pPr>
            <a:r>
              <a:rPr lang="en">
                <a:solidFill>
                  <a:schemeClr val="accent1"/>
                </a:solidFill>
              </a:rPr>
              <a:t>UDP</a:t>
            </a:r>
            <a:endParaRPr>
              <a:solidFill>
                <a:schemeClr val="accent1"/>
              </a:solidFill>
            </a:endParaRPr>
          </a:p>
          <a:p>
            <a:pPr indent="-334327" lvl="0" marL="457200" rtl="0" algn="l">
              <a:spcBef>
                <a:spcPts val="0"/>
              </a:spcBef>
              <a:spcAft>
                <a:spcPts val="0"/>
              </a:spcAft>
              <a:buClr>
                <a:schemeClr val="accent1"/>
              </a:buClr>
              <a:buSzPct val="100000"/>
              <a:buChar char="-"/>
            </a:pPr>
            <a:r>
              <a:rPr lang="en">
                <a:solidFill>
                  <a:schemeClr val="accent1"/>
                </a:solidFill>
              </a:rPr>
              <a:t>IP Address</a:t>
            </a:r>
            <a:endParaRPr>
              <a:solidFill>
                <a:schemeClr val="accent1"/>
              </a:solidFill>
            </a:endParaRPr>
          </a:p>
          <a:p>
            <a:pPr indent="-334327" lvl="0" marL="457200" rtl="0" algn="l">
              <a:spcBef>
                <a:spcPts val="0"/>
              </a:spcBef>
              <a:spcAft>
                <a:spcPts val="0"/>
              </a:spcAft>
              <a:buClr>
                <a:schemeClr val="accent1"/>
              </a:buClr>
              <a:buSzPct val="100000"/>
              <a:buChar char="-"/>
            </a:pPr>
            <a:r>
              <a:rPr lang="en">
                <a:solidFill>
                  <a:schemeClr val="accent1"/>
                </a:solidFill>
              </a:rPr>
              <a:t>Ports</a:t>
            </a:r>
            <a:endParaRPr>
              <a:solidFill>
                <a:schemeClr val="accent1"/>
              </a:solidFill>
            </a:endParaRPr>
          </a:p>
          <a:p>
            <a:pPr indent="-334327" lvl="0" marL="457200" rtl="0" algn="l">
              <a:spcBef>
                <a:spcPts val="0"/>
              </a:spcBef>
              <a:spcAft>
                <a:spcPts val="0"/>
              </a:spcAft>
              <a:buSzPct val="100000"/>
              <a:buChar char="-"/>
            </a:pPr>
            <a:r>
              <a:rPr lang="en"/>
              <a:t>Socket Programming using TCP and UDP</a:t>
            </a:r>
            <a:endParaRPr/>
          </a:p>
          <a:p>
            <a:pPr indent="-334327" lvl="0" marL="457200" rtl="0" algn="l">
              <a:spcBef>
                <a:spcPts val="0"/>
              </a:spcBef>
              <a:spcAft>
                <a:spcPts val="0"/>
              </a:spcAft>
              <a:buSzPct val="100000"/>
              <a:buChar char="-"/>
            </a:pPr>
            <a:r>
              <a:rPr lang="en"/>
              <a:t>Working with URLs and URL Connection Class</a:t>
            </a:r>
            <a:endParaRPr/>
          </a:p>
          <a:p>
            <a:pPr indent="-334327" lvl="0" marL="457200" rtl="0" algn="l">
              <a:spcBef>
                <a:spcPts val="0"/>
              </a:spcBef>
              <a:spcAft>
                <a:spcPts val="0"/>
              </a:spcAft>
              <a:buSzPct val="100000"/>
              <a:buChar char="-"/>
            </a:pPr>
            <a:r>
              <a:rPr lang="en"/>
              <a:t>Email Handling using Java Mail API</a:t>
            </a:r>
            <a:endParaRPr/>
          </a:p>
          <a:p>
            <a:pPr indent="-334327" lvl="0" marL="457200" rtl="0" algn="l">
              <a:spcBef>
                <a:spcPts val="0"/>
              </a:spcBef>
              <a:spcAft>
                <a:spcPts val="0"/>
              </a:spcAft>
              <a:buSzPct val="100000"/>
              <a:buChar char="-"/>
            </a:pPr>
            <a:r>
              <a:rPr lang="en"/>
              <a:t>Architecture of RMI</a:t>
            </a:r>
            <a:endParaRPr/>
          </a:p>
          <a:p>
            <a:pPr indent="-334327" lvl="0" marL="457200" rtl="0" algn="l">
              <a:spcBef>
                <a:spcPts val="0"/>
              </a:spcBef>
              <a:spcAft>
                <a:spcPts val="0"/>
              </a:spcAft>
              <a:buSzPct val="100000"/>
              <a:buChar char="-"/>
            </a:pPr>
            <a:r>
              <a:rPr lang="en"/>
              <a:t>Creating and Executing RMI applications</a:t>
            </a:r>
            <a:endParaRPr/>
          </a:p>
          <a:p>
            <a:pPr indent="-334327" lvl="0" marL="457200" rtl="0" algn="l">
              <a:spcBef>
                <a:spcPts val="0"/>
              </a:spcBef>
              <a:spcAft>
                <a:spcPts val="0"/>
              </a:spcAft>
              <a:buSzPct val="100000"/>
              <a:buChar char="-"/>
            </a:pPr>
            <a:r>
              <a:rPr lang="en"/>
              <a:t>Architecture of CORBA</a:t>
            </a:r>
            <a:endParaRPr/>
          </a:p>
          <a:p>
            <a:pPr indent="-334327" lvl="0" marL="457200" rtl="0" algn="l">
              <a:spcBef>
                <a:spcPts val="0"/>
              </a:spcBef>
              <a:spcAft>
                <a:spcPts val="0"/>
              </a:spcAft>
              <a:buSzPct val="100000"/>
              <a:buChar char="-"/>
            </a:pPr>
            <a:r>
              <a:rPr lang="en"/>
              <a:t>RMI vs CORBA</a:t>
            </a:r>
            <a:endParaRPr/>
          </a:p>
          <a:p>
            <a:pPr indent="-334327" lvl="0" marL="457200" rtl="0" algn="l">
              <a:spcBef>
                <a:spcPts val="0"/>
              </a:spcBef>
              <a:spcAft>
                <a:spcPts val="0"/>
              </a:spcAft>
              <a:buSzPct val="100000"/>
              <a:buChar char="-"/>
            </a:pPr>
            <a:r>
              <a:rPr lang="en"/>
              <a:t>IDL and Simple CORBA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Concept:</a:t>
            </a:r>
            <a:endParaRPr/>
          </a:p>
        </p:txBody>
      </p:sp>
      <p:sp>
        <p:nvSpPr>
          <p:cNvPr id="85" name="Google Shape;85;p16"/>
          <p:cNvSpPr txBox="1"/>
          <p:nvPr>
            <p:ph idx="1" type="body"/>
          </p:nvPr>
        </p:nvSpPr>
        <p:spPr>
          <a:xfrm>
            <a:off x="311700" y="1266325"/>
            <a:ext cx="8520600" cy="35949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solidFill>
                  <a:schemeClr val="accent1"/>
                </a:solidFill>
              </a:rPr>
              <a:t>Network programming</a:t>
            </a:r>
            <a:r>
              <a:rPr lang="en"/>
              <a:t> is the general concept of writing programs/codes that allows programs to communicate across a network.</a:t>
            </a:r>
            <a:endParaRPr/>
          </a:p>
          <a:p>
            <a:pPr indent="-342900" lvl="0" marL="457200" rtl="0" algn="l">
              <a:lnSpc>
                <a:spcPct val="150000"/>
              </a:lnSpc>
              <a:spcBef>
                <a:spcPts val="0"/>
              </a:spcBef>
              <a:spcAft>
                <a:spcPts val="0"/>
              </a:spcAft>
              <a:buSzPts val="1800"/>
              <a:buChar char="-"/>
            </a:pPr>
            <a:r>
              <a:rPr lang="en">
                <a:solidFill>
                  <a:schemeClr val="accent1"/>
                </a:solidFill>
              </a:rPr>
              <a:t>Java network programming</a:t>
            </a:r>
            <a:r>
              <a:rPr lang="en"/>
              <a:t> is specific to Java programming language, where we use Java’s built-in libraries(java.net) package for network tasks.</a:t>
            </a:r>
            <a:endParaRPr/>
          </a:p>
          <a:p>
            <a:pPr indent="-342900" lvl="0" marL="457200" rtl="0" algn="l">
              <a:lnSpc>
                <a:spcPct val="150000"/>
              </a:lnSpc>
              <a:spcBef>
                <a:spcPts val="0"/>
              </a:spcBef>
              <a:spcAft>
                <a:spcPts val="0"/>
              </a:spcAft>
              <a:buSzPts val="1800"/>
              <a:buChar char="-"/>
            </a:pPr>
            <a:r>
              <a:rPr lang="en"/>
              <a:t>Java is one of the </a:t>
            </a:r>
            <a:r>
              <a:rPr lang="en">
                <a:solidFill>
                  <a:schemeClr val="accent1"/>
                </a:solidFill>
              </a:rPr>
              <a:t>most premier programming languages</a:t>
            </a:r>
            <a:r>
              <a:rPr lang="en"/>
              <a:t> for network programming because of the </a:t>
            </a:r>
            <a:r>
              <a:rPr lang="en">
                <a:solidFill>
                  <a:schemeClr val="accent1"/>
                </a:solidFill>
              </a:rPr>
              <a:t>classes defined in java.net package</a:t>
            </a:r>
            <a:r>
              <a:rPr lang="en"/>
              <a:t>.</a:t>
            </a:r>
            <a:endParaRPr/>
          </a:p>
          <a:p>
            <a:pPr indent="-342900" lvl="0" marL="457200" rtl="0" algn="l">
              <a:lnSpc>
                <a:spcPct val="150000"/>
              </a:lnSpc>
              <a:spcBef>
                <a:spcPts val="0"/>
              </a:spcBef>
              <a:spcAft>
                <a:spcPts val="0"/>
              </a:spcAft>
              <a:buSzPts val="1800"/>
              <a:buChar char="-"/>
            </a:pPr>
            <a:r>
              <a:rPr lang="en">
                <a:solidFill>
                  <a:schemeClr val="accent1"/>
                </a:solidFill>
              </a:rPr>
              <a:t>Java is designed for distributed environments </a:t>
            </a:r>
            <a:r>
              <a:rPr lang="en">
                <a:solidFill>
                  <a:srgbClr val="434343"/>
                </a:solidFill>
              </a:rPr>
              <a:t>of the Internet because it handle TCP/IP protocols.Java also supports </a:t>
            </a:r>
            <a:r>
              <a:rPr lang="en">
                <a:solidFill>
                  <a:schemeClr val="accent1"/>
                </a:solidFill>
              </a:rPr>
              <a:t>Remote Method Invocation</a:t>
            </a:r>
            <a:r>
              <a:rPr lang="en">
                <a:solidFill>
                  <a:srgbClr val="434343"/>
                </a:solidFill>
              </a:rPr>
              <a:t>. RMI enables a program to invoke methods across a network.</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Network Programming</a:t>
            </a:r>
            <a:endParaRPr/>
          </a:p>
        </p:txBody>
      </p:sp>
      <p:sp>
        <p:nvSpPr>
          <p:cNvPr id="91" name="Google Shape;91;p17"/>
          <p:cNvSpPr txBox="1"/>
          <p:nvPr>
            <p:ph idx="1" type="body"/>
          </p:nvPr>
        </p:nvSpPr>
        <p:spPr>
          <a:xfrm>
            <a:off x="311700" y="1266325"/>
            <a:ext cx="8520600" cy="3598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Distributed network programming is </a:t>
            </a:r>
            <a:r>
              <a:rPr lang="en">
                <a:solidFill>
                  <a:schemeClr val="accent1"/>
                </a:solidFill>
              </a:rPr>
              <a:t>writing programs that split tasks across multiple computers on a network</a:t>
            </a:r>
            <a:r>
              <a:rPr lang="en"/>
              <a:t>.</a:t>
            </a:r>
            <a:endParaRPr/>
          </a:p>
          <a:p>
            <a:pPr indent="0" lvl="0" marL="457200" rtl="0" algn="l">
              <a:spcBef>
                <a:spcPts val="1200"/>
              </a:spcBef>
              <a:spcAft>
                <a:spcPts val="0"/>
              </a:spcAft>
              <a:buNone/>
            </a:pPr>
            <a:r>
              <a:rPr lang="en"/>
              <a:t>A great real-life example of distributed network programming is a large video streaming service like Netflix. Instead of having one giant server delivering videos to everyone, they distribute the content across many servers around the world.This way, users can connect to the closest server and get their movie faster and smoother.</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Network Programming Contd…</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solidFill>
                  <a:schemeClr val="accent1"/>
                </a:solidFill>
              </a:rPr>
              <a:t>two main mechanisms</a:t>
            </a:r>
            <a:r>
              <a:rPr lang="en"/>
              <a:t> through which java supports distributed network programming are:</a:t>
            </a:r>
            <a:endParaRPr/>
          </a:p>
          <a:p>
            <a:pPr indent="-317500" lvl="1" marL="914400" rtl="0" algn="l">
              <a:spcBef>
                <a:spcPts val="0"/>
              </a:spcBef>
              <a:spcAft>
                <a:spcPts val="0"/>
              </a:spcAft>
              <a:buClr>
                <a:schemeClr val="accent1"/>
              </a:buClr>
              <a:buSzPts val="1400"/>
              <a:buChar char="-"/>
            </a:pPr>
            <a:r>
              <a:rPr lang="en">
                <a:solidFill>
                  <a:schemeClr val="accent1"/>
                </a:solidFill>
              </a:rPr>
              <a:t>Socket Programming(java.net)</a:t>
            </a:r>
            <a:endParaRPr>
              <a:solidFill>
                <a:schemeClr val="accent1"/>
              </a:solidFill>
            </a:endParaRPr>
          </a:p>
          <a:p>
            <a:pPr indent="-317500" lvl="2" marL="1371600" rtl="0" algn="l">
              <a:spcBef>
                <a:spcPts val="0"/>
              </a:spcBef>
              <a:spcAft>
                <a:spcPts val="0"/>
              </a:spcAft>
              <a:buSzPts val="1400"/>
              <a:buChar char="-"/>
            </a:pPr>
            <a:r>
              <a:rPr lang="en"/>
              <a:t>A socket identifies an endpoint in a network.</a:t>
            </a:r>
            <a:endParaRPr/>
          </a:p>
          <a:p>
            <a:pPr indent="-317500" lvl="2" marL="1371600" rtl="0" algn="l">
              <a:spcBef>
                <a:spcPts val="0"/>
              </a:spcBef>
              <a:spcAft>
                <a:spcPts val="0"/>
              </a:spcAft>
              <a:buSzPts val="1400"/>
              <a:buChar char="-"/>
            </a:pPr>
            <a:r>
              <a:rPr lang="en"/>
              <a:t>A socket allows a single computer to serve many different clients at once through the use of ports.</a:t>
            </a:r>
            <a:endParaRPr/>
          </a:p>
          <a:p>
            <a:pPr indent="-317500" lvl="2" marL="1371600" rtl="0" algn="l">
              <a:spcBef>
                <a:spcPts val="0"/>
              </a:spcBef>
              <a:spcAft>
                <a:spcPts val="0"/>
              </a:spcAft>
              <a:buSzPts val="1400"/>
              <a:buChar char="-"/>
            </a:pPr>
            <a:r>
              <a:rPr lang="en"/>
              <a:t>A server process “listens” to a port until a client connects to it.</a:t>
            </a:r>
            <a:endParaRPr/>
          </a:p>
          <a:p>
            <a:pPr indent="-317500" lvl="2" marL="1371600" rtl="0" algn="l">
              <a:spcBef>
                <a:spcPts val="0"/>
              </a:spcBef>
              <a:spcAft>
                <a:spcPts val="0"/>
              </a:spcAft>
              <a:buSzPts val="1400"/>
              <a:buChar char="-"/>
            </a:pPr>
            <a:r>
              <a:rPr lang="en"/>
              <a:t>Socket communication takes place via Internet Protocol.</a:t>
            </a:r>
            <a:endParaRPr/>
          </a:p>
          <a:p>
            <a:pPr indent="-317500" lvl="1" marL="914400" rtl="0" algn="l">
              <a:spcBef>
                <a:spcPts val="0"/>
              </a:spcBef>
              <a:spcAft>
                <a:spcPts val="0"/>
              </a:spcAft>
              <a:buClr>
                <a:schemeClr val="accent1"/>
              </a:buClr>
              <a:buSzPts val="1400"/>
              <a:buChar char="-"/>
            </a:pPr>
            <a:r>
              <a:rPr lang="en">
                <a:solidFill>
                  <a:schemeClr val="accent1"/>
                </a:solidFill>
              </a:rPr>
              <a:t>Remote Method Invocation RMI(java.rmi)</a:t>
            </a:r>
            <a:endParaRPr>
              <a:solidFill>
                <a:schemeClr val="accent1"/>
              </a:solidFill>
            </a:endParaRPr>
          </a:p>
          <a:p>
            <a:pPr indent="-317500" lvl="2" marL="1371600" rtl="0" algn="l">
              <a:spcBef>
                <a:spcPts val="0"/>
              </a:spcBef>
              <a:spcAft>
                <a:spcPts val="0"/>
              </a:spcAft>
              <a:buSzPts val="1400"/>
              <a:buChar char="-"/>
            </a:pPr>
            <a:r>
              <a:rPr lang="en"/>
              <a:t>It allows objects in one Java Virtual Machine(JVM) to invoke methods on objects in another Java virtual machine, as if they were local objects.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Networking Terminology</a:t>
            </a:r>
            <a:endParaRPr/>
          </a:p>
        </p:txBody>
      </p:sp>
      <p:sp>
        <p:nvSpPr>
          <p:cNvPr id="103" name="Google Shape;103;p19"/>
          <p:cNvSpPr txBox="1"/>
          <p:nvPr>
            <p:ph idx="1" type="body"/>
          </p:nvPr>
        </p:nvSpPr>
        <p:spPr>
          <a:xfrm>
            <a:off x="311700" y="1266325"/>
            <a:ext cx="8520600" cy="36267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1000"/>
              </a:spcBef>
              <a:spcAft>
                <a:spcPts val="0"/>
              </a:spcAft>
              <a:buSzPct val="100000"/>
              <a:buAutoNum type="arabicPeriod"/>
            </a:pPr>
            <a:r>
              <a:rPr lang="en">
                <a:solidFill>
                  <a:schemeClr val="accent1"/>
                </a:solidFill>
              </a:rPr>
              <a:t>IP(Internet Protocol) Address:</a:t>
            </a:r>
            <a:r>
              <a:rPr lang="en"/>
              <a:t> Every computer on the Internet has an IP Address. The address is a number that </a:t>
            </a:r>
            <a:r>
              <a:rPr lang="en"/>
              <a:t>uniquely identifies each computer on the net</a:t>
            </a:r>
            <a:r>
              <a:rPr lang="en"/>
              <a:t>. It can be IPv4 or IPv6.</a:t>
            </a:r>
            <a:endParaRPr/>
          </a:p>
          <a:p>
            <a:pPr indent="0" lvl="0" marL="914400" rtl="0" algn="l">
              <a:lnSpc>
                <a:spcPct val="100000"/>
              </a:lnSpc>
              <a:spcBef>
                <a:spcPts val="0"/>
              </a:spcBef>
              <a:spcAft>
                <a:spcPts val="0"/>
              </a:spcAft>
              <a:buNone/>
            </a:pPr>
            <a:r>
              <a:rPr lang="en" sz="1615"/>
              <a:t>For Google Search: </a:t>
            </a:r>
            <a:endParaRPr sz="1615"/>
          </a:p>
          <a:p>
            <a:pPr indent="0" lvl="0" marL="914400" rtl="0" algn="l">
              <a:lnSpc>
                <a:spcPct val="100000"/>
              </a:lnSpc>
              <a:spcBef>
                <a:spcPts val="0"/>
              </a:spcBef>
              <a:spcAft>
                <a:spcPts val="0"/>
              </a:spcAft>
              <a:buNone/>
            </a:pPr>
            <a:r>
              <a:rPr lang="en" sz="1615"/>
              <a:t>Domain name is </a:t>
            </a:r>
            <a:r>
              <a:rPr lang="en" sz="1615" u="sng">
                <a:solidFill>
                  <a:schemeClr val="hlink"/>
                </a:solidFill>
                <a:hlinkClick r:id="rId3"/>
              </a:rPr>
              <a:t>www.google.com</a:t>
            </a:r>
            <a:r>
              <a:rPr lang="en" sz="1615"/>
              <a:t> </a:t>
            </a:r>
            <a:endParaRPr sz="1615"/>
          </a:p>
          <a:p>
            <a:pPr indent="0" lvl="0" marL="914400" rtl="0" algn="l">
              <a:lnSpc>
                <a:spcPct val="100000"/>
              </a:lnSpc>
              <a:spcBef>
                <a:spcPts val="0"/>
              </a:spcBef>
              <a:spcAft>
                <a:spcPts val="0"/>
              </a:spcAft>
              <a:buNone/>
            </a:pPr>
            <a:r>
              <a:rPr lang="en" sz="1615"/>
              <a:t>IP address is </a:t>
            </a:r>
            <a:r>
              <a:rPr lang="en" sz="1571">
                <a:solidFill>
                  <a:srgbClr val="000000"/>
                </a:solidFill>
                <a:latin typeface="Arial"/>
                <a:ea typeface="Arial"/>
                <a:cs typeface="Arial"/>
                <a:sym typeface="Arial"/>
              </a:rPr>
              <a:t>142.250.194.228</a:t>
            </a:r>
            <a:endParaRPr sz="2321"/>
          </a:p>
          <a:p>
            <a:pPr indent="-325755" lvl="0" marL="457200" rtl="0" algn="l">
              <a:lnSpc>
                <a:spcPct val="150000"/>
              </a:lnSpc>
              <a:spcBef>
                <a:spcPts val="1000"/>
              </a:spcBef>
              <a:spcAft>
                <a:spcPts val="0"/>
              </a:spcAft>
              <a:buSzPct val="100000"/>
              <a:buAutoNum type="arabicPeriod"/>
            </a:pPr>
            <a:r>
              <a:rPr lang="en">
                <a:solidFill>
                  <a:schemeClr val="accent1"/>
                </a:solidFill>
              </a:rPr>
              <a:t>Protocol:</a:t>
            </a:r>
            <a:r>
              <a:rPr lang="en"/>
              <a:t> A protocol is a set of rules that is followed for communication. It is used to define how data is formatted and transmitted. Two commonly used protocols are:</a:t>
            </a:r>
            <a:endParaRPr/>
          </a:p>
          <a:p>
            <a:pPr indent="-304165" lvl="1" marL="914400" rtl="0" algn="l">
              <a:lnSpc>
                <a:spcPct val="150000"/>
              </a:lnSpc>
              <a:spcBef>
                <a:spcPts val="0"/>
              </a:spcBef>
              <a:spcAft>
                <a:spcPts val="0"/>
              </a:spcAft>
              <a:buSzPct val="100000"/>
              <a:buAutoNum type="alphaLcPeriod"/>
            </a:pPr>
            <a:r>
              <a:rPr lang="en">
                <a:solidFill>
                  <a:schemeClr val="accent1"/>
                </a:solidFill>
              </a:rPr>
              <a:t>TCP</a:t>
            </a:r>
            <a:r>
              <a:rPr lang="en"/>
              <a:t> - It is reliable, connection-oriented </a:t>
            </a:r>
            <a:r>
              <a:rPr lang="en"/>
              <a:t>protocol</a:t>
            </a:r>
            <a:r>
              <a:rPr lang="en"/>
              <a:t> that guarantees the delivery of data in the order it was sent.</a:t>
            </a:r>
            <a:endParaRPr/>
          </a:p>
          <a:p>
            <a:pPr indent="-304165" lvl="1" marL="914400" rtl="0" algn="l">
              <a:lnSpc>
                <a:spcPct val="150000"/>
              </a:lnSpc>
              <a:spcBef>
                <a:spcPts val="0"/>
              </a:spcBef>
              <a:spcAft>
                <a:spcPts val="0"/>
              </a:spcAft>
              <a:buSzPct val="100000"/>
              <a:buAutoNum type="alphaLcPeriod"/>
            </a:pPr>
            <a:r>
              <a:rPr lang="en">
                <a:solidFill>
                  <a:schemeClr val="accent1"/>
                </a:solidFill>
              </a:rPr>
              <a:t>UDP</a:t>
            </a:r>
            <a:r>
              <a:rPr lang="en"/>
              <a:t> - It is lightweight, connectionless protocol that does not guarantee reliable data delivery or ordering.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1000"/>
              </a:spcBef>
              <a:spcAft>
                <a:spcPts val="0"/>
              </a:spcAft>
              <a:buSzPts val="1800"/>
              <a:buAutoNum type="arabicPeriod" startAt="3"/>
            </a:pPr>
            <a:r>
              <a:rPr lang="en">
                <a:solidFill>
                  <a:schemeClr val="accent1"/>
                </a:solidFill>
              </a:rPr>
              <a:t>MAC Address: </a:t>
            </a:r>
            <a:r>
              <a:rPr lang="en"/>
              <a:t>MAC(Media Access Control) address is a unique identifier of NIC(Network Interface Controller). MAC addresses work within a local network for faster device identification, while IP addresses allow routing across the entire internet.</a:t>
            </a:r>
            <a:endParaRPr/>
          </a:p>
          <a:p>
            <a:pPr indent="-342900" lvl="0" marL="457200" rtl="0" algn="l">
              <a:lnSpc>
                <a:spcPct val="150000"/>
              </a:lnSpc>
              <a:spcBef>
                <a:spcPts val="0"/>
              </a:spcBef>
              <a:spcAft>
                <a:spcPts val="0"/>
              </a:spcAft>
              <a:buSzPts val="1800"/>
              <a:buAutoNum type="arabicPeriod" startAt="3"/>
            </a:pPr>
            <a:r>
              <a:rPr lang="en">
                <a:solidFill>
                  <a:schemeClr val="accent1"/>
                </a:solidFill>
              </a:rPr>
              <a:t>Port Number:</a:t>
            </a:r>
            <a:r>
              <a:rPr lang="en"/>
              <a:t> Port numbers act like labeled doors on a device, directing data to specific applications. A port is a numeric idedntifier that specifier a particular service or application. Common port numbers are:</a:t>
            </a:r>
            <a:endParaRPr/>
          </a:p>
          <a:p>
            <a:pPr indent="-317500" lvl="1" marL="914400" rtl="0" algn="l">
              <a:lnSpc>
                <a:spcPct val="150000"/>
              </a:lnSpc>
              <a:spcBef>
                <a:spcPts val="0"/>
              </a:spcBef>
              <a:spcAft>
                <a:spcPts val="0"/>
              </a:spcAft>
              <a:buSzPts val="1400"/>
              <a:buAutoNum type="alphaLcPeriod"/>
            </a:pPr>
            <a:r>
              <a:rPr lang="en"/>
              <a:t>80, 443 - Web pages(HTTP, HTTPS)</a:t>
            </a:r>
            <a:endParaRPr/>
          </a:p>
          <a:p>
            <a:pPr indent="-317500" lvl="1" marL="914400" rtl="0" algn="l">
              <a:lnSpc>
                <a:spcPct val="150000"/>
              </a:lnSpc>
              <a:spcBef>
                <a:spcPts val="0"/>
              </a:spcBef>
              <a:spcAft>
                <a:spcPts val="0"/>
              </a:spcAft>
              <a:buSzPts val="1400"/>
              <a:buAutoNum type="alphaLcPeriod"/>
            </a:pPr>
            <a:r>
              <a:rPr lang="en"/>
              <a:t>21- FTP(File Transfer Protocol)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sp>
        <p:nvSpPr>
          <p:cNvPr id="115" name="Google Shape;115;p21"/>
          <p:cNvSpPr txBox="1"/>
          <p:nvPr>
            <p:ph idx="1" type="body"/>
          </p:nvPr>
        </p:nvSpPr>
        <p:spPr>
          <a:xfrm>
            <a:off x="311700" y="1266325"/>
            <a:ext cx="8520600" cy="37131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1000"/>
              </a:spcBef>
              <a:spcAft>
                <a:spcPts val="0"/>
              </a:spcAft>
              <a:buSzPct val="100000"/>
              <a:buAutoNum type="arabicPeriod" startAt="5"/>
            </a:pPr>
            <a:r>
              <a:rPr lang="en">
                <a:solidFill>
                  <a:schemeClr val="accent1"/>
                </a:solidFill>
              </a:rPr>
              <a:t>Connection-oriented and connection-less</a:t>
            </a:r>
            <a:r>
              <a:rPr lang="en"/>
              <a:t> protocol: </a:t>
            </a:r>
            <a:r>
              <a:rPr lang="en">
                <a:solidFill>
                  <a:schemeClr val="accent1"/>
                </a:solidFill>
              </a:rPr>
              <a:t>Connection oriented protocols</a:t>
            </a:r>
            <a:r>
              <a:rPr lang="en"/>
              <a:t> always provide an ACK(acknowledgement) and are reliable because they guarantee the delivery of data in which it was sent but considerably slower than connection-less protocol. Mostly used in email, WWW and File Transfer Protocol. </a:t>
            </a:r>
            <a:r>
              <a:rPr lang="en">
                <a:solidFill>
                  <a:schemeClr val="accent1"/>
                </a:solidFill>
              </a:rPr>
              <a:t>TCP(Transmission Control Protocol)</a:t>
            </a:r>
            <a:r>
              <a:rPr lang="en"/>
              <a:t> is a connection-oriented protocol. </a:t>
            </a:r>
            <a:r>
              <a:rPr lang="en">
                <a:solidFill>
                  <a:schemeClr val="accent1"/>
                </a:solidFill>
              </a:rPr>
              <a:t>Connectionless protocol</a:t>
            </a:r>
            <a:r>
              <a:rPr lang="en"/>
              <a:t> does not provide ACK, are lightweight and are less reliable but faster. They are often used for real-time applications like online gaming, video streaming. UDP is connection-less protocol.</a:t>
            </a:r>
            <a:endParaRPr/>
          </a:p>
          <a:p>
            <a:pPr indent="-325755" lvl="0" marL="457200" rtl="0" algn="l">
              <a:lnSpc>
                <a:spcPct val="150000"/>
              </a:lnSpc>
              <a:spcBef>
                <a:spcPts val="0"/>
              </a:spcBef>
              <a:spcAft>
                <a:spcPts val="0"/>
              </a:spcAft>
              <a:buSzPct val="100000"/>
              <a:buAutoNum type="arabicPeriod" startAt="5"/>
            </a:pPr>
            <a:r>
              <a:rPr lang="en">
                <a:solidFill>
                  <a:schemeClr val="accent1"/>
                </a:solidFill>
              </a:rPr>
              <a:t>Socket:</a:t>
            </a:r>
            <a:r>
              <a:rPr lang="en"/>
              <a:t> A socket is an endpoint between two way communications. Sockets provide a standardized interface for applications to bind to specific network addresses and ports, enabling them to send and receive data streams or datagrams.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title="Pony desktop computer configuration vector clip art | Free SVG"/>
          <p:cNvPicPr preferRelativeResize="0"/>
          <p:nvPr/>
        </p:nvPicPr>
        <p:blipFill>
          <a:blip r:embed="rId3">
            <a:alphaModFix/>
          </a:blip>
          <a:stretch>
            <a:fillRect/>
          </a:stretch>
        </p:blipFill>
        <p:spPr>
          <a:xfrm>
            <a:off x="1170175" y="3550550"/>
            <a:ext cx="1412550" cy="1412550"/>
          </a:xfrm>
          <a:prstGeom prst="rect">
            <a:avLst/>
          </a:prstGeom>
          <a:noFill/>
          <a:ln>
            <a:noFill/>
          </a:ln>
        </p:spPr>
      </p:pic>
      <p:sp>
        <p:nvSpPr>
          <p:cNvPr id="121" name="Google Shape;121;p22"/>
          <p:cNvSpPr txBox="1"/>
          <p:nvPr/>
        </p:nvSpPr>
        <p:spPr>
          <a:xfrm>
            <a:off x="535850" y="3954750"/>
            <a:ext cx="9945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Sender App</a:t>
            </a:r>
            <a:endParaRPr sz="1800">
              <a:solidFill>
                <a:schemeClr val="dk2"/>
              </a:solidFill>
              <a:latin typeface="Open Sans"/>
              <a:ea typeface="Open Sans"/>
              <a:cs typeface="Open Sans"/>
              <a:sym typeface="Open Sans"/>
            </a:endParaRPr>
          </a:p>
        </p:txBody>
      </p:sp>
      <p:sp>
        <p:nvSpPr>
          <p:cNvPr id="122" name="Google Shape;122;p22"/>
          <p:cNvSpPr/>
          <p:nvPr/>
        </p:nvSpPr>
        <p:spPr>
          <a:xfrm>
            <a:off x="2641200" y="3920150"/>
            <a:ext cx="13374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sp>
        <p:nvSpPr>
          <p:cNvPr id="123" name="Google Shape;123;p22"/>
          <p:cNvSpPr txBox="1"/>
          <p:nvPr/>
        </p:nvSpPr>
        <p:spPr>
          <a:xfrm>
            <a:off x="2428100" y="4630450"/>
            <a:ext cx="1997700" cy="367800"/>
          </a:xfrm>
          <a:prstGeom prst="rect">
            <a:avLst/>
          </a:prstGeom>
          <a:noFill/>
          <a:ln>
            <a:noFill/>
          </a:ln>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We want to send this data</a:t>
            </a:r>
            <a:endParaRPr sz="1800">
              <a:solidFill>
                <a:schemeClr val="dk2"/>
              </a:solidFill>
              <a:latin typeface="Open Sans"/>
              <a:ea typeface="Open Sans"/>
              <a:cs typeface="Open Sans"/>
              <a:sym typeface="Open Sans"/>
            </a:endParaRPr>
          </a:p>
        </p:txBody>
      </p:sp>
      <p:cxnSp>
        <p:nvCxnSpPr>
          <p:cNvPr id="124" name="Google Shape;124;p22"/>
          <p:cNvCxnSpPr>
            <a:stCxn id="123" idx="0"/>
            <a:endCxn id="122" idx="2"/>
          </p:cNvCxnSpPr>
          <p:nvPr/>
        </p:nvCxnSpPr>
        <p:spPr>
          <a:xfrm rot="10800000">
            <a:off x="3309950" y="4396450"/>
            <a:ext cx="117000" cy="2340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p22"/>
          <p:cNvPicPr preferRelativeResize="0"/>
          <p:nvPr/>
        </p:nvPicPr>
        <p:blipFill>
          <a:blip r:embed="rId4">
            <a:alphaModFix/>
          </a:blip>
          <a:stretch>
            <a:fillRect/>
          </a:stretch>
        </p:blipFill>
        <p:spPr>
          <a:xfrm>
            <a:off x="1364124" y="2023969"/>
            <a:ext cx="857249" cy="916601"/>
          </a:xfrm>
          <a:prstGeom prst="rect">
            <a:avLst/>
          </a:prstGeom>
          <a:noFill/>
          <a:ln>
            <a:noFill/>
          </a:ln>
        </p:spPr>
      </p:pic>
      <p:sp>
        <p:nvSpPr>
          <p:cNvPr id="126" name="Google Shape;126;p22"/>
          <p:cNvSpPr txBox="1"/>
          <p:nvPr/>
        </p:nvSpPr>
        <p:spPr>
          <a:xfrm>
            <a:off x="268150" y="2171250"/>
            <a:ext cx="1337400" cy="80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Transport layer</a:t>
            </a:r>
            <a:endParaRPr sz="1800">
              <a:solidFill>
                <a:schemeClr val="dk2"/>
              </a:solidFill>
              <a:latin typeface="Open Sans"/>
              <a:ea typeface="Open Sans"/>
              <a:cs typeface="Open Sans"/>
              <a:sym typeface="Open Sans"/>
            </a:endParaRPr>
          </a:p>
        </p:txBody>
      </p:sp>
      <p:sp>
        <p:nvSpPr>
          <p:cNvPr id="127" name="Google Shape;127;p22"/>
          <p:cNvSpPr/>
          <p:nvPr/>
        </p:nvSpPr>
        <p:spPr>
          <a:xfrm>
            <a:off x="2524200" y="2315250"/>
            <a:ext cx="15714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cxnSp>
        <p:nvCxnSpPr>
          <p:cNvPr id="128" name="Google Shape;128;p22"/>
          <p:cNvCxnSpPr>
            <a:stCxn id="122" idx="0"/>
            <a:endCxn id="129" idx="2"/>
          </p:cNvCxnSpPr>
          <p:nvPr/>
        </p:nvCxnSpPr>
        <p:spPr>
          <a:xfrm rot="10800000">
            <a:off x="3309900" y="3294950"/>
            <a:ext cx="0" cy="625200"/>
          </a:xfrm>
          <a:prstGeom prst="straightConnector1">
            <a:avLst/>
          </a:prstGeom>
          <a:noFill/>
          <a:ln cap="flat" cmpd="sng" w="9525">
            <a:solidFill>
              <a:schemeClr val="dk2"/>
            </a:solidFill>
            <a:prstDash val="solid"/>
            <a:round/>
            <a:headEnd len="med" w="med" type="none"/>
            <a:tailEnd len="med" w="med" type="triangle"/>
          </a:ln>
        </p:spPr>
      </p:cxnSp>
      <p:pic>
        <p:nvPicPr>
          <p:cNvPr id="130" name="Google Shape;130;p22"/>
          <p:cNvPicPr preferRelativeResize="0"/>
          <p:nvPr/>
        </p:nvPicPr>
        <p:blipFill>
          <a:blip r:embed="rId5">
            <a:alphaModFix/>
          </a:blip>
          <a:stretch>
            <a:fillRect/>
          </a:stretch>
        </p:blipFill>
        <p:spPr>
          <a:xfrm>
            <a:off x="1233713" y="570325"/>
            <a:ext cx="1118075" cy="983899"/>
          </a:xfrm>
          <a:prstGeom prst="rect">
            <a:avLst/>
          </a:prstGeom>
          <a:noFill/>
          <a:ln>
            <a:noFill/>
          </a:ln>
        </p:spPr>
      </p:pic>
      <p:sp>
        <p:nvSpPr>
          <p:cNvPr id="131" name="Google Shape;131;p22"/>
          <p:cNvSpPr txBox="1"/>
          <p:nvPr/>
        </p:nvSpPr>
        <p:spPr>
          <a:xfrm>
            <a:off x="359400" y="877625"/>
            <a:ext cx="11181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Network Layer</a:t>
            </a:r>
            <a:endParaRPr sz="1800">
              <a:solidFill>
                <a:schemeClr val="dk2"/>
              </a:solidFill>
              <a:latin typeface="Open Sans"/>
              <a:ea typeface="Open Sans"/>
              <a:cs typeface="Open Sans"/>
              <a:sym typeface="Open Sans"/>
            </a:endParaRPr>
          </a:p>
        </p:txBody>
      </p:sp>
      <p:cxnSp>
        <p:nvCxnSpPr>
          <p:cNvPr id="132" name="Google Shape;132;p22"/>
          <p:cNvCxnSpPr>
            <a:stCxn id="127" idx="0"/>
          </p:cNvCxnSpPr>
          <p:nvPr/>
        </p:nvCxnSpPr>
        <p:spPr>
          <a:xfrm flipH="1" rot="10800000">
            <a:off x="3309900" y="1941450"/>
            <a:ext cx="1800" cy="3738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2"/>
          <p:cNvSpPr txBox="1"/>
          <p:nvPr/>
        </p:nvSpPr>
        <p:spPr>
          <a:xfrm>
            <a:off x="501400" y="58550"/>
            <a:ext cx="2582700" cy="476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SENDER END</a:t>
            </a:r>
            <a:endParaRPr sz="1800">
              <a:solidFill>
                <a:schemeClr val="accent1"/>
              </a:solidFill>
              <a:latin typeface="Open Sans"/>
              <a:ea typeface="Open Sans"/>
              <a:cs typeface="Open Sans"/>
              <a:sym typeface="Open Sans"/>
            </a:endParaRPr>
          </a:p>
        </p:txBody>
      </p:sp>
      <p:pic>
        <p:nvPicPr>
          <p:cNvPr id="134" name="Google Shape;134;p22"/>
          <p:cNvPicPr preferRelativeResize="0"/>
          <p:nvPr/>
        </p:nvPicPr>
        <p:blipFill>
          <a:blip r:embed="rId5">
            <a:alphaModFix/>
          </a:blip>
          <a:stretch>
            <a:fillRect/>
          </a:stretch>
        </p:blipFill>
        <p:spPr>
          <a:xfrm>
            <a:off x="7093313" y="3419850"/>
            <a:ext cx="1118075" cy="983899"/>
          </a:xfrm>
          <a:prstGeom prst="rect">
            <a:avLst/>
          </a:prstGeom>
          <a:noFill/>
          <a:ln>
            <a:noFill/>
          </a:ln>
        </p:spPr>
      </p:pic>
      <p:sp>
        <p:nvSpPr>
          <p:cNvPr id="135" name="Google Shape;135;p22"/>
          <p:cNvSpPr/>
          <p:nvPr/>
        </p:nvSpPr>
        <p:spPr>
          <a:xfrm>
            <a:off x="5206550" y="3419850"/>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IP addresses</a:t>
            </a:r>
            <a:endParaRPr>
              <a:latin typeface="Open Sans"/>
              <a:ea typeface="Open Sans"/>
              <a:cs typeface="Open Sans"/>
              <a:sym typeface="Open Sans"/>
            </a:endParaRPr>
          </a:p>
        </p:txBody>
      </p:sp>
      <p:sp>
        <p:nvSpPr>
          <p:cNvPr id="136" name="Google Shape;136;p22"/>
          <p:cNvSpPr/>
          <p:nvPr/>
        </p:nvSpPr>
        <p:spPr>
          <a:xfrm>
            <a:off x="5206550" y="3954750"/>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sp>
        <p:nvSpPr>
          <p:cNvPr id="137" name="Google Shape;137;p22"/>
          <p:cNvSpPr/>
          <p:nvPr/>
        </p:nvSpPr>
        <p:spPr>
          <a:xfrm>
            <a:off x="5206550" y="4463350"/>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sp>
        <p:nvSpPr>
          <p:cNvPr id="138" name="Google Shape;138;p22"/>
          <p:cNvSpPr txBox="1"/>
          <p:nvPr/>
        </p:nvSpPr>
        <p:spPr>
          <a:xfrm>
            <a:off x="8144875" y="3760200"/>
            <a:ext cx="11181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Network Layer</a:t>
            </a:r>
            <a:endParaRPr sz="1800">
              <a:solidFill>
                <a:schemeClr val="dk2"/>
              </a:solidFill>
              <a:latin typeface="Open Sans"/>
              <a:ea typeface="Open Sans"/>
              <a:cs typeface="Open Sans"/>
              <a:sym typeface="Open Sans"/>
            </a:endParaRPr>
          </a:p>
        </p:txBody>
      </p:sp>
      <p:cxnSp>
        <p:nvCxnSpPr>
          <p:cNvPr id="139" name="Google Shape;139;p22"/>
          <p:cNvCxnSpPr>
            <a:stCxn id="135" idx="3"/>
            <a:endCxn id="134" idx="1"/>
          </p:cNvCxnSpPr>
          <p:nvPr/>
        </p:nvCxnSpPr>
        <p:spPr>
          <a:xfrm>
            <a:off x="6694250" y="3687300"/>
            <a:ext cx="399000" cy="2244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22"/>
          <p:cNvSpPr txBox="1"/>
          <p:nvPr/>
        </p:nvSpPr>
        <p:spPr>
          <a:xfrm>
            <a:off x="7030225" y="4509375"/>
            <a:ext cx="1628400" cy="534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Identifies the IP</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address</a:t>
            </a:r>
            <a:endParaRPr sz="1800">
              <a:solidFill>
                <a:schemeClr val="dk2"/>
              </a:solidFill>
              <a:latin typeface="Open Sans"/>
              <a:ea typeface="Open Sans"/>
              <a:cs typeface="Open Sans"/>
              <a:sym typeface="Open Sans"/>
            </a:endParaRPr>
          </a:p>
        </p:txBody>
      </p:sp>
      <p:pic>
        <p:nvPicPr>
          <p:cNvPr id="141" name="Google Shape;141;p22"/>
          <p:cNvPicPr preferRelativeResize="0"/>
          <p:nvPr/>
        </p:nvPicPr>
        <p:blipFill>
          <a:blip r:embed="rId4">
            <a:alphaModFix/>
          </a:blip>
          <a:stretch>
            <a:fillRect/>
          </a:stretch>
        </p:blipFill>
        <p:spPr>
          <a:xfrm>
            <a:off x="7223736" y="2023969"/>
            <a:ext cx="857249" cy="916601"/>
          </a:xfrm>
          <a:prstGeom prst="rect">
            <a:avLst/>
          </a:prstGeom>
          <a:noFill/>
          <a:ln>
            <a:noFill/>
          </a:ln>
        </p:spPr>
      </p:pic>
      <p:sp>
        <p:nvSpPr>
          <p:cNvPr id="142" name="Google Shape;142;p22"/>
          <p:cNvSpPr txBox="1"/>
          <p:nvPr/>
        </p:nvSpPr>
        <p:spPr>
          <a:xfrm>
            <a:off x="7988250" y="2182200"/>
            <a:ext cx="1337400" cy="80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Transport layer</a:t>
            </a:r>
            <a:endParaRPr sz="1800">
              <a:solidFill>
                <a:schemeClr val="dk2"/>
              </a:solidFill>
              <a:latin typeface="Open Sans"/>
              <a:ea typeface="Open Sans"/>
              <a:cs typeface="Open Sans"/>
              <a:sym typeface="Open Sans"/>
            </a:endParaRPr>
          </a:p>
        </p:txBody>
      </p:sp>
      <p:sp>
        <p:nvSpPr>
          <p:cNvPr id="143" name="Google Shape;143;p22"/>
          <p:cNvSpPr/>
          <p:nvPr/>
        </p:nvSpPr>
        <p:spPr>
          <a:xfrm>
            <a:off x="5220913" y="196052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sp>
        <p:nvSpPr>
          <p:cNvPr id="144" name="Google Shape;144;p22"/>
          <p:cNvSpPr/>
          <p:nvPr/>
        </p:nvSpPr>
        <p:spPr>
          <a:xfrm>
            <a:off x="5220913" y="246912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cxnSp>
        <p:nvCxnSpPr>
          <p:cNvPr id="145" name="Google Shape;145;p22"/>
          <p:cNvCxnSpPr>
            <a:stCxn id="135" idx="0"/>
            <a:endCxn id="144" idx="2"/>
          </p:cNvCxnSpPr>
          <p:nvPr/>
        </p:nvCxnSpPr>
        <p:spPr>
          <a:xfrm flipH="1" rot="10800000">
            <a:off x="5950400" y="3004050"/>
            <a:ext cx="14400" cy="4158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2"/>
          <p:cNvSpPr txBox="1"/>
          <p:nvPr/>
        </p:nvSpPr>
        <p:spPr>
          <a:xfrm>
            <a:off x="7155500" y="2952450"/>
            <a:ext cx="1628400" cy="4764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Identifies the port</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 number</a:t>
            </a:r>
            <a:endParaRPr sz="1800">
              <a:solidFill>
                <a:schemeClr val="dk2"/>
              </a:solidFill>
              <a:latin typeface="Open Sans"/>
              <a:ea typeface="Open Sans"/>
              <a:cs typeface="Open Sans"/>
              <a:sym typeface="Open Sans"/>
            </a:endParaRPr>
          </a:p>
        </p:txBody>
      </p:sp>
      <p:pic>
        <p:nvPicPr>
          <p:cNvPr id="147" name="Google Shape;147;p22" title="Pony desktop computer configuration vector clip art | Free SVG"/>
          <p:cNvPicPr preferRelativeResize="0"/>
          <p:nvPr/>
        </p:nvPicPr>
        <p:blipFill>
          <a:blip r:embed="rId3">
            <a:alphaModFix/>
          </a:blip>
          <a:stretch>
            <a:fillRect/>
          </a:stretch>
        </p:blipFill>
        <p:spPr>
          <a:xfrm>
            <a:off x="6946098" y="456425"/>
            <a:ext cx="1198774" cy="1198775"/>
          </a:xfrm>
          <a:prstGeom prst="rect">
            <a:avLst/>
          </a:prstGeom>
          <a:noFill/>
          <a:ln>
            <a:noFill/>
          </a:ln>
        </p:spPr>
      </p:pic>
      <p:sp>
        <p:nvSpPr>
          <p:cNvPr id="148" name="Google Shape;148;p22"/>
          <p:cNvSpPr txBox="1"/>
          <p:nvPr/>
        </p:nvSpPr>
        <p:spPr>
          <a:xfrm>
            <a:off x="7938375" y="759400"/>
            <a:ext cx="1049100" cy="6531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700">
                <a:solidFill>
                  <a:schemeClr val="dk2"/>
                </a:solidFill>
                <a:latin typeface="Open Sans"/>
                <a:ea typeface="Open Sans"/>
                <a:cs typeface="Open Sans"/>
                <a:sym typeface="Open Sans"/>
              </a:rPr>
              <a:t>Receiver app</a:t>
            </a:r>
            <a:endParaRPr sz="1700">
              <a:solidFill>
                <a:schemeClr val="dk2"/>
              </a:solidFill>
              <a:latin typeface="Open Sans"/>
              <a:ea typeface="Open Sans"/>
              <a:cs typeface="Open Sans"/>
              <a:sym typeface="Open Sans"/>
            </a:endParaRPr>
          </a:p>
        </p:txBody>
      </p:sp>
      <p:cxnSp>
        <p:nvCxnSpPr>
          <p:cNvPr id="149" name="Google Shape;149;p22"/>
          <p:cNvCxnSpPr>
            <a:stCxn id="143" idx="3"/>
            <a:endCxn id="141" idx="1"/>
          </p:cNvCxnSpPr>
          <p:nvPr/>
        </p:nvCxnSpPr>
        <p:spPr>
          <a:xfrm>
            <a:off x="6708613" y="2227975"/>
            <a:ext cx="515100" cy="2544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2"/>
          <p:cNvSpPr/>
          <p:nvPr/>
        </p:nvSpPr>
        <p:spPr>
          <a:xfrm>
            <a:off x="5213738" y="818488"/>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cxnSp>
        <p:nvCxnSpPr>
          <p:cNvPr id="151" name="Google Shape;151;p22"/>
          <p:cNvCxnSpPr>
            <a:stCxn id="143" idx="0"/>
            <a:endCxn id="150" idx="2"/>
          </p:cNvCxnSpPr>
          <p:nvPr/>
        </p:nvCxnSpPr>
        <p:spPr>
          <a:xfrm rot="10800000">
            <a:off x="5957563" y="1353325"/>
            <a:ext cx="7200" cy="6072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2"/>
          <p:cNvSpPr txBox="1"/>
          <p:nvPr/>
        </p:nvSpPr>
        <p:spPr>
          <a:xfrm>
            <a:off x="5498275" y="93925"/>
            <a:ext cx="2582700" cy="476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RECEIVER</a:t>
            </a:r>
            <a:r>
              <a:rPr lang="en" sz="1800">
                <a:solidFill>
                  <a:schemeClr val="accent1"/>
                </a:solidFill>
                <a:latin typeface="Open Sans"/>
                <a:ea typeface="Open Sans"/>
                <a:cs typeface="Open Sans"/>
                <a:sym typeface="Open Sans"/>
              </a:rPr>
              <a:t> END</a:t>
            </a:r>
            <a:endParaRPr sz="1800">
              <a:solidFill>
                <a:schemeClr val="accent1"/>
              </a:solidFill>
              <a:latin typeface="Open Sans"/>
              <a:ea typeface="Open Sans"/>
              <a:cs typeface="Open Sans"/>
              <a:sym typeface="Open Sans"/>
            </a:endParaRPr>
          </a:p>
        </p:txBody>
      </p:sp>
      <p:sp>
        <p:nvSpPr>
          <p:cNvPr id="129" name="Google Shape;129;p22"/>
          <p:cNvSpPr/>
          <p:nvPr/>
        </p:nvSpPr>
        <p:spPr>
          <a:xfrm>
            <a:off x="2524200" y="2818550"/>
            <a:ext cx="15714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sp>
        <p:nvSpPr>
          <p:cNvPr id="153" name="Google Shape;153;p22"/>
          <p:cNvSpPr/>
          <p:nvPr/>
        </p:nvSpPr>
        <p:spPr>
          <a:xfrm>
            <a:off x="2641200" y="35587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IP addresses</a:t>
            </a:r>
            <a:endParaRPr>
              <a:latin typeface="Open Sans"/>
              <a:ea typeface="Open Sans"/>
              <a:cs typeface="Open Sans"/>
              <a:sym typeface="Open Sans"/>
            </a:endParaRPr>
          </a:p>
        </p:txBody>
      </p:sp>
      <p:sp>
        <p:nvSpPr>
          <p:cNvPr id="154" name="Google Shape;154;p22"/>
          <p:cNvSpPr/>
          <p:nvPr/>
        </p:nvSpPr>
        <p:spPr>
          <a:xfrm>
            <a:off x="2641200" y="89077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Port numbers</a:t>
            </a:r>
            <a:endParaRPr>
              <a:latin typeface="Open Sans"/>
              <a:ea typeface="Open Sans"/>
              <a:cs typeface="Open Sans"/>
              <a:sym typeface="Open Sans"/>
            </a:endParaRPr>
          </a:p>
        </p:txBody>
      </p:sp>
      <p:sp>
        <p:nvSpPr>
          <p:cNvPr id="155" name="Google Shape;155;p22"/>
          <p:cNvSpPr/>
          <p:nvPr/>
        </p:nvSpPr>
        <p:spPr>
          <a:xfrm>
            <a:off x="2641200" y="1399375"/>
            <a:ext cx="1487700" cy="5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“Hello!”</a:t>
            </a:r>
            <a:endParaRPr>
              <a:latin typeface="Open Sans"/>
              <a:ea typeface="Open Sans"/>
              <a:cs typeface="Open Sans"/>
              <a:sym typeface="Open Sans"/>
            </a:endParaRPr>
          </a:p>
        </p:txBody>
      </p:sp>
      <p:cxnSp>
        <p:nvCxnSpPr>
          <p:cNvPr id="156" name="Google Shape;156;p22"/>
          <p:cNvCxnSpPr>
            <a:stCxn id="125" idx="3"/>
            <a:endCxn id="127" idx="1"/>
          </p:cNvCxnSpPr>
          <p:nvPr/>
        </p:nvCxnSpPr>
        <p:spPr>
          <a:xfrm>
            <a:off x="2221373" y="2482269"/>
            <a:ext cx="302700" cy="1005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2"/>
          <p:cNvCxnSpPr>
            <a:stCxn id="130" idx="3"/>
            <a:endCxn id="153" idx="1"/>
          </p:cNvCxnSpPr>
          <p:nvPr/>
        </p:nvCxnSpPr>
        <p:spPr>
          <a:xfrm flipH="1" rot="10800000">
            <a:off x="2351788" y="623375"/>
            <a:ext cx="289500" cy="4389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2"/>
          <p:cNvCxnSpPr>
            <a:endCxn id="122" idx="1"/>
          </p:cNvCxnSpPr>
          <p:nvPr/>
        </p:nvCxnSpPr>
        <p:spPr>
          <a:xfrm>
            <a:off x="2301600" y="4141550"/>
            <a:ext cx="339600" cy="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