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9" roundtripDataSignature="AMtx7mi3bWCbngKJdOC5V4Box+V2s/UK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19D70B-FB2D-49B0-A171-09A1E3B25541}">
  <a:tblStyle styleId="{BC19D70B-FB2D-49B0-A171-09A1E3B2554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9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19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19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19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9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19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19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19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19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2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2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7" name="Google Shape;57;p28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9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62" name="Google Shape;6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0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30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22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22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24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Distributed Network Programming</a:t>
            </a:r>
            <a:endParaRPr/>
          </a:p>
        </p:txBody>
      </p:sp>
      <p:sp>
        <p:nvSpPr>
          <p:cNvPr id="73" name="Google Shape;73;p1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Prativa Nyaupane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DataOutputStream</a:t>
            </a:r>
            <a:endParaRPr/>
          </a:p>
        </p:txBody>
      </p:sp>
      <p:sp>
        <p:nvSpPr>
          <p:cNvPr id="129" name="Google Shape;129;p10"/>
          <p:cNvSpPr txBox="1"/>
          <p:nvPr>
            <p:ph idx="1" type="body"/>
          </p:nvPr>
        </p:nvSpPr>
        <p:spPr>
          <a:xfrm>
            <a:off x="311700" y="1266325"/>
            <a:ext cx="40593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50"/>
              <a:buChar char="-"/>
            </a:pPr>
            <a:r>
              <a:rPr lang="en" sz="1350">
                <a:solidFill>
                  <a:srgbClr val="434343"/>
                </a:solidFill>
                <a:highlight>
                  <a:srgbClr val="FFFFFF"/>
                </a:highlight>
              </a:rPr>
              <a:t>A data output stream lets an application write primitive Java data types to an output stream in a portable way. </a:t>
            </a:r>
            <a:endParaRPr sz="135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50"/>
              <a:buChar char="-"/>
            </a:pPr>
            <a:r>
              <a:rPr lang="en" sz="1350">
                <a:solidFill>
                  <a:srgbClr val="434343"/>
                </a:solidFill>
                <a:highlight>
                  <a:srgbClr val="FFFFFF"/>
                </a:highlight>
              </a:rPr>
              <a:t>To use this, first import</a:t>
            </a:r>
            <a:endParaRPr sz="135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33375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474747"/>
              </a:buClr>
              <a:buSzPts val="1650"/>
              <a:buChar char="-"/>
            </a:pPr>
            <a:r>
              <a:rPr lang="en" sz="1650">
                <a:solidFill>
                  <a:srgbClr val="569CD6"/>
                </a:solidFill>
              </a:rPr>
              <a:t>import</a:t>
            </a:r>
            <a:r>
              <a:rPr lang="en" sz="1650">
                <a:solidFill>
                  <a:srgbClr val="D4D4D4"/>
                </a:solidFill>
              </a:rPr>
              <a:t> </a:t>
            </a:r>
            <a:r>
              <a:rPr lang="en" sz="1650">
                <a:solidFill>
                  <a:srgbClr val="4EC9B0"/>
                </a:solidFill>
              </a:rPr>
              <a:t>java.io</a:t>
            </a:r>
            <a:r>
              <a:rPr lang="en" sz="1650">
                <a:solidFill>
                  <a:srgbClr val="D4D4D4"/>
                </a:solidFill>
              </a:rPr>
              <a:t>.*;</a:t>
            </a:r>
            <a:endParaRPr sz="1650">
              <a:solidFill>
                <a:srgbClr val="474747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50"/>
              <a:buChar char="-"/>
            </a:pPr>
            <a:r>
              <a:rPr lang="en" sz="1350">
                <a:solidFill>
                  <a:srgbClr val="666666"/>
                </a:solidFill>
                <a:highlight>
                  <a:srgbClr val="FFFFFF"/>
                </a:highlight>
              </a:rPr>
              <a:t>When we want to send data over a network connection, we use SocketOutputStream.</a:t>
            </a:r>
            <a:endParaRPr sz="13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4325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50"/>
              <a:buChar char="-"/>
            </a:pPr>
            <a:r>
              <a:rPr lang="en" sz="105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OutputStream </a:t>
            </a:r>
            <a:r>
              <a:rPr lang="en" sz="105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outputStream =clientSocket</a:t>
            </a:r>
            <a:r>
              <a:rPr lang="en" sz="105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.getOutputStream();</a:t>
            </a:r>
            <a:endParaRPr sz="13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50"/>
              <a:buChar char="-"/>
            </a:pPr>
            <a:r>
              <a:rPr lang="en" sz="1350">
                <a:solidFill>
                  <a:srgbClr val="666666"/>
                </a:solidFill>
                <a:highlight>
                  <a:srgbClr val="FFFFFF"/>
                </a:highlight>
              </a:rPr>
              <a:t>We then pass the OutputStream to DataOutputStream, because DataOutputStream so that we can add primitive data type to the socket’s output stream.</a:t>
            </a:r>
            <a:endParaRPr sz="1050">
              <a:solidFill>
                <a:srgbClr val="474747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10"/>
          <p:cNvSpPr txBox="1"/>
          <p:nvPr/>
        </p:nvSpPr>
        <p:spPr>
          <a:xfrm>
            <a:off x="4455575" y="1238250"/>
            <a:ext cx="4508400" cy="3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274E13"/>
                </a:solidFill>
                <a:latin typeface="Consolas"/>
                <a:ea typeface="Consolas"/>
                <a:cs typeface="Consolas"/>
                <a:sym typeface="Consolas"/>
              </a:rPr>
              <a:t>Socket </a:t>
            </a:r>
            <a:r>
              <a:rPr b="0" i="0" lang="en" sz="13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clientSocket </a:t>
            </a:r>
            <a:r>
              <a:rPr b="0" i="0" lang="en" sz="13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i="0" lang="en" sz="13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" sz="13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3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Socket</a:t>
            </a:r>
            <a:r>
              <a:rPr b="0" i="0" lang="en" sz="1300" u="none" cap="none" strike="noStrike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("localHost" ,6666);</a:t>
            </a:r>
            <a:endParaRPr b="0" i="0" sz="1300" u="none" cap="none" strike="noStrike">
              <a:solidFill>
                <a:srgbClr val="B45F0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OutputStream </a:t>
            </a:r>
            <a:r>
              <a:rPr b="0" i="0" lang="en" sz="105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outputStream =clientSocket</a:t>
            </a:r>
            <a:r>
              <a:rPr b="0" i="0" lang="en" sz="1050" u="none" cap="none" strike="noStrike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.getOutputStream();</a:t>
            </a:r>
            <a:endParaRPr b="0" i="0" sz="1300" u="none" cap="none" strike="noStrike">
              <a:solidFill>
                <a:srgbClr val="B45F0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DataOutputStream </a:t>
            </a:r>
            <a:r>
              <a:rPr b="0" i="0" lang="en" sz="13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dataOutputStream </a:t>
            </a:r>
            <a:r>
              <a:rPr b="0" i="0" lang="en" sz="13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i="0" lang="en" sz="130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" sz="13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300" u="none" cap="none" strike="noStrike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DataOutputStream</a:t>
            </a:r>
            <a:r>
              <a:rPr b="0" i="0" lang="en" sz="1300" u="none" cap="none" strike="noStrike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05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outputStream </a:t>
            </a:r>
            <a:r>
              <a:rPr b="0" i="0" lang="en" sz="1300" u="none" cap="none" strike="noStrike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300" u="none" cap="none" strike="noStrike">
              <a:solidFill>
                <a:srgbClr val="B45F0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30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dataOutputStream</a:t>
            </a:r>
            <a:r>
              <a:rPr b="0" i="0" lang="en" sz="13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1300" u="none" cap="none" strike="noStrike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writeUTF(</a:t>
            </a:r>
            <a:r>
              <a:rPr b="0" i="0" lang="en" sz="13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"Hello!"</a:t>
            </a:r>
            <a:r>
              <a:rPr b="0" i="0" lang="en" sz="1300" u="none" cap="none" strike="noStrike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300" u="none" cap="none" strike="noStrike">
              <a:solidFill>
                <a:srgbClr val="B45F0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3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dataOutputStream</a:t>
            </a:r>
            <a:r>
              <a:rPr b="0" i="0" lang="en" sz="1300" u="none" cap="none" strike="noStrike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.flush();</a:t>
            </a:r>
            <a:endParaRPr b="0" i="0" sz="1300" u="none" cap="none" strike="noStrike">
              <a:solidFill>
                <a:srgbClr val="B45F0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3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dataOutputStream</a:t>
            </a:r>
            <a:r>
              <a:rPr b="0" i="0" lang="en" sz="13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1300" u="none" cap="none" strike="noStrike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close();</a:t>
            </a:r>
            <a:endParaRPr b="0" i="0" sz="1300" u="none" cap="none" strike="noStrike">
              <a:solidFill>
                <a:srgbClr val="B45F0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300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clientSocket</a:t>
            </a:r>
            <a:r>
              <a:rPr b="0" i="0" lang="en" sz="1300" u="none" cap="none" strike="noStrike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.close();</a:t>
            </a:r>
            <a:endParaRPr b="0" i="0" sz="1300" u="none" cap="none" strike="noStrike">
              <a:solidFill>
                <a:srgbClr val="B45F0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DataOutputStream Contd…</a:t>
            </a:r>
            <a:endParaRPr/>
          </a:p>
        </p:txBody>
      </p:sp>
      <p:sp>
        <p:nvSpPr>
          <p:cNvPr id="136" name="Google Shape;136;p1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1"/>
                </a:solidFill>
              </a:rPr>
              <a:t>writeUTF(“</a:t>
            </a:r>
            <a:r>
              <a:rPr lang="en" sz="13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">
                <a:solidFill>
                  <a:schemeClr val="accent1"/>
                </a:solidFill>
              </a:rPr>
              <a:t>”)</a:t>
            </a:r>
            <a:r>
              <a:rPr lang="en"/>
              <a:t> - writes String to the DataOutputStream.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1"/>
                </a:solidFill>
              </a:rPr>
              <a:t>flush()</a:t>
            </a:r>
            <a:r>
              <a:rPr lang="en"/>
              <a:t> - flush() makes sure any buffered data is written to the output stream.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1"/>
                </a:solidFill>
              </a:rPr>
              <a:t>close()</a:t>
            </a:r>
            <a:r>
              <a:rPr lang="en"/>
              <a:t> - It is important to close output stream to free up the resources and ensure proper cleanup.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DataInputStream</a:t>
            </a:r>
            <a:endParaRPr/>
          </a:p>
        </p:txBody>
      </p:sp>
      <p:sp>
        <p:nvSpPr>
          <p:cNvPr id="142" name="Google Shape;142;p1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5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5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InputStream </a:t>
            </a:r>
            <a:r>
              <a:rPr lang="en" sz="105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inputStream 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5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clientSocket</a:t>
            </a:r>
            <a:r>
              <a:rPr lang="en" sz="105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.getInputStream();</a:t>
            </a:r>
            <a:endParaRPr sz="1050">
              <a:solidFill>
                <a:srgbClr val="B45F0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DataInputStream </a:t>
            </a:r>
            <a:r>
              <a:rPr lang="en" sz="105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dataInputStream 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5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DataInputStream</a:t>
            </a:r>
            <a:r>
              <a:rPr lang="en" sz="105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(inputStream)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05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stringFromInputStream 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05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(String)</a:t>
            </a:r>
            <a:r>
              <a:rPr lang="en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dataInputStream</a:t>
            </a:r>
            <a:r>
              <a:rPr lang="en" sz="105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.readUTF();</a:t>
            </a:r>
            <a:endParaRPr sz="1050">
              <a:solidFill>
                <a:srgbClr val="B45F0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270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50"/>
              <a:buChar char="-"/>
            </a:pPr>
            <a:r>
              <a:rPr lang="en" sz="1550">
                <a:solidFill>
                  <a:srgbClr val="434343"/>
                </a:solidFill>
              </a:rPr>
              <a:t>Java DataInputStream allows an application to read primitive data from the input stream in a machine-independent way.</a:t>
            </a:r>
            <a:endParaRPr sz="1550">
              <a:solidFill>
                <a:srgbClr val="434343"/>
              </a:solidFill>
            </a:endParaRPr>
          </a:p>
          <a:p>
            <a:pPr indent="-3270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50"/>
              <a:buChar char="-"/>
            </a:pPr>
            <a:r>
              <a:rPr lang="en" sz="1550">
                <a:solidFill>
                  <a:srgbClr val="434343"/>
                </a:solidFill>
              </a:rPr>
              <a:t>InputStream is used to read data from a source into a java program.</a:t>
            </a:r>
            <a:endParaRPr sz="1550">
              <a:solidFill>
                <a:srgbClr val="434343"/>
              </a:solidFill>
            </a:endParaRPr>
          </a:p>
          <a:p>
            <a:pPr indent="-3270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50"/>
              <a:buChar char="-"/>
            </a:pPr>
            <a:r>
              <a:rPr lang="en" sz="1550">
                <a:solidFill>
                  <a:srgbClr val="434343"/>
                </a:solidFill>
              </a:rPr>
              <a:t>DataInputStream is wrapped around Socket’s InputStream so that the client/server can read primitive data types sent over the network using DataOutputStream.</a:t>
            </a:r>
            <a:endParaRPr sz="1550">
              <a:solidFill>
                <a:srgbClr val="434343"/>
              </a:solidFill>
            </a:endParaRPr>
          </a:p>
          <a:p>
            <a:pPr indent="-3270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50"/>
              <a:buChar char="-"/>
            </a:pPr>
            <a:r>
              <a:rPr lang="en" sz="1550">
                <a:solidFill>
                  <a:srgbClr val="434343"/>
                </a:solidFill>
              </a:rPr>
              <a:t>readUTF - reads a String thats stored in a modified UTF-8 format from the inputstream.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/>
          <p:nvPr/>
        </p:nvSpPr>
        <p:spPr>
          <a:xfrm>
            <a:off x="698500" y="1090050"/>
            <a:ext cx="7874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marR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Open Sans"/>
              <a:buChar char="-"/>
            </a:pPr>
            <a:r>
              <a:rPr b="0" i="0" lang="en" sz="2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Create a TCP client server application where the client sends a string and the server responds by echoing the same string in uppercase</a:t>
            </a:r>
            <a:endParaRPr b="0" i="0" sz="22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/>
          <p:nvPr/>
        </p:nvSpPr>
        <p:spPr>
          <a:xfrm>
            <a:off x="179900" y="232825"/>
            <a:ext cx="85830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java.io.*;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java.net.*;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java.util.Scanner;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TCPClient {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try {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n" sz="1050" u="none" cap="none" strike="noStrike">
                <a:solidFill>
                  <a:schemeClr val="accen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Socket </a:t>
            </a:r>
            <a:r>
              <a:rPr b="1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socket 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new </a:t>
            </a:r>
            <a:r>
              <a:rPr b="1" i="0" lang="en" sz="1050" u="none" cap="none" strike="noStrike">
                <a:solidFill>
                  <a:schemeClr val="accen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("locahost", 1234);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n" sz="1050" u="none" cap="none" strike="noStrike">
                <a:solidFill>
                  <a:schemeClr val="accen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DataOutputStream </a:t>
            </a:r>
            <a:r>
              <a:rPr b="1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 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new </a:t>
            </a:r>
            <a:r>
              <a:rPr b="1" i="0" lang="en" sz="1050" u="none" cap="none" strike="noStrike">
                <a:solidFill>
                  <a:schemeClr val="accen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DataOutputStream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.getOutputStream());//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 data between   //two applications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.writeUTF(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“Hello!”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);//write string in a network-compatible way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.flush();	//force buffered data to the output stream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.close();	//free up the resource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// Receive and print the response from the server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50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DataInputStream </a:t>
            </a:r>
            <a:r>
              <a:rPr b="1"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 new </a:t>
            </a:r>
            <a:r>
              <a:rPr b="1" lang="en" sz="1050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DataInputStream</a:t>
            </a:r>
            <a:r>
              <a:rPr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(socket.getInputStream());</a:t>
            </a:r>
            <a:endParaRPr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String response = </a:t>
            </a:r>
            <a:r>
              <a:rPr b="1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in.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readUTF();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System.out.println("Server response: " + response);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.close();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 catch (IOException e) {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e.printStackTrace();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/>
        </p:nvSpPr>
        <p:spPr>
          <a:xfrm>
            <a:off x="211675" y="201075"/>
            <a:ext cx="8678400" cy="47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java.io.*;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java.net.*;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TCPServer {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final int PORT = 1234;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try {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n" sz="1050" u="none" cap="none" strike="noStrike">
                <a:solidFill>
                  <a:schemeClr val="accen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ServerSocket </a:t>
            </a:r>
            <a:r>
              <a:rPr b="1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serverSocket 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new </a:t>
            </a:r>
            <a:r>
              <a:rPr b="1" i="0" lang="en" sz="1050" u="none" cap="none" strike="noStrike">
                <a:solidFill>
                  <a:schemeClr val="accen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ServerSocket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(PORT); //Server is star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ted and listening in 1234 //port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n" sz="1050" u="none" cap="none" strike="noStrike">
                <a:solidFill>
                  <a:schemeClr val="accen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Socket </a:t>
            </a:r>
            <a:r>
              <a:rPr b="1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clientSocket 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serverSocket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.accept(); //client is connected to server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n" sz="1050" u="none" cap="none" strike="noStrike">
                <a:solidFill>
                  <a:schemeClr val="accen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DataInputStream </a:t>
            </a:r>
            <a:r>
              <a:rPr b="1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new </a:t>
            </a:r>
            <a:r>
              <a:rPr b="1" i="0" lang="en" sz="1050" u="none" cap="none" strike="noStrike">
                <a:solidFill>
                  <a:schemeClr val="accen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DataInputStream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(clientSocket.getInputStream());//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 data from client</a:t>
            </a:r>
            <a:endParaRPr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// Receive the string from the client</a:t>
            </a:r>
            <a:endParaRPr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String receivedString = </a:t>
            </a:r>
            <a:r>
              <a:rPr b="1"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.readUTF(); //read client’s data</a:t>
            </a:r>
            <a:endParaRPr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System.out.println("Received from client: " + receivedString);</a:t>
            </a:r>
            <a:endParaRPr sz="10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n" sz="1050" u="none" cap="none" strike="noStrike">
                <a:solidFill>
                  <a:schemeClr val="accen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DataOutputStream </a:t>
            </a:r>
            <a:r>
              <a:rPr b="1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 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new </a:t>
            </a:r>
            <a:r>
              <a:rPr b="1" i="0" lang="en" sz="1050" u="none" cap="none" strike="noStrike">
                <a:solidFill>
                  <a:schemeClr val="accent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DataOutputStream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(clientSocket.getOutputStream());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Echo back the received string in uppercase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String upperCaseString = receivedString.toUpperCase();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.writeUTF(upperCaseString);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.flush();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.close();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clientSocket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.close();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serverSocket</a:t>
            </a: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.close(); // Close the server socket after processing one client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 catch (IOException e) {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e.printStackTrace();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 }}</a:t>
            </a:r>
            <a:endParaRPr b="0" i="0" sz="105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Past Questions	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508000" y="1165326"/>
            <a:ext cx="6447600" cy="3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10000"/>
          </a:bodyPr>
          <a:lstStyle/>
          <a:p>
            <a:pPr indent="-287971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ct val="61110"/>
              <a:buChar char="-"/>
            </a:pPr>
            <a:r>
              <a:rPr lang="en"/>
              <a:t>Create a TCP client server application where the client sends a string and the server responds by echoing the same string in uppercase</a:t>
            </a:r>
            <a:endParaRPr/>
          </a:p>
          <a:p>
            <a:pPr indent="-28797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1110"/>
              <a:buChar char="-"/>
            </a:pPr>
            <a:r>
              <a:rPr lang="en"/>
              <a:t>Write a Java program that send messages with each other using TCP socket.</a:t>
            </a:r>
            <a:endParaRPr/>
          </a:p>
          <a:p>
            <a:pPr indent="-28797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1110"/>
              <a:buChar char="-"/>
            </a:pPr>
            <a:r>
              <a:rPr lang="en"/>
              <a:t>Write a program to send “Message from Pokhara University” from client to server using java socket programming.</a:t>
            </a:r>
            <a:endParaRPr/>
          </a:p>
          <a:p>
            <a:pPr indent="-28797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1110"/>
              <a:buChar char="-"/>
            </a:pPr>
            <a:r>
              <a:rPr lang="en"/>
              <a:t>Create a TCP client/server program in which multiple user can send and receive message from each other</a:t>
            </a:r>
            <a:endParaRPr/>
          </a:p>
          <a:p>
            <a:pPr indent="-28797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1111"/>
              <a:buChar char="-"/>
            </a:pPr>
            <a:r>
              <a:rPr lang="en"/>
              <a:t>TCP vs UDP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79" name="Google Shape;79;p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Socket Programming using TCP and UDP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5" name="Google Shape;85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TCP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UDP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IP Address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en">
                <a:solidFill>
                  <a:srgbClr val="434343"/>
                </a:solidFill>
              </a:rPr>
              <a:t>Ports</a:t>
            </a:r>
            <a:endParaRPr>
              <a:solidFill>
                <a:srgbClr val="434343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-"/>
            </a:pPr>
            <a:r>
              <a:rPr lang="en">
                <a:solidFill>
                  <a:schemeClr val="accent1"/>
                </a:solidFill>
              </a:rPr>
              <a:t>Socket Programming using TCP and UDP</a:t>
            </a:r>
            <a:endParaRPr>
              <a:solidFill>
                <a:schemeClr val="accent1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-"/>
            </a:pPr>
            <a:r>
              <a:rPr lang="en">
                <a:solidFill>
                  <a:schemeClr val="accent1"/>
                </a:solidFill>
              </a:rPr>
              <a:t>Working with URLs and URL Connection Class</a:t>
            </a:r>
            <a:endParaRPr>
              <a:solidFill>
                <a:schemeClr val="accent1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Email Handling using Java Mail API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Architecture of RMI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Creating and Executing RMI applications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Architecture of CORBA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RMI vs CORBA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IDL and Simple CORBA Program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Creating own Server and Client in Java Contd…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client application creates a socket object and specifies the server’s IP address and port number to establish a connection.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Both the server and client applications can use input and output streams associated with the Socket object to send and reciev data.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Communication between the server and client can be done using various protocols, such as TCP or UDP.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Networking Classes in Java</a:t>
            </a:r>
            <a:endParaRPr/>
          </a:p>
        </p:txBody>
      </p:sp>
      <p:sp>
        <p:nvSpPr>
          <p:cNvPr id="97" name="Google Shape;97;p5"/>
          <p:cNvSpPr txBox="1"/>
          <p:nvPr>
            <p:ph idx="1" type="body"/>
          </p:nvPr>
        </p:nvSpPr>
        <p:spPr>
          <a:xfrm>
            <a:off x="297575" y="1042000"/>
            <a:ext cx="8520600" cy="3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Java provides a set of built in classes required for creating own server and client:</a:t>
            </a:r>
            <a:endParaRPr sz="16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First of all, we should import </a:t>
            </a:r>
            <a:r>
              <a:rPr lang="en">
                <a:solidFill>
                  <a:schemeClr val="accent1"/>
                </a:solidFill>
              </a:rPr>
              <a:t>java.net</a:t>
            </a:r>
            <a:r>
              <a:rPr lang="en"/>
              <a:t> package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Networking classes in Java : </a:t>
            </a:r>
            <a:r>
              <a:rPr lang="en">
                <a:solidFill>
                  <a:schemeClr val="accent1"/>
                </a:solidFill>
              </a:rPr>
              <a:t>Socket</a:t>
            </a:r>
            <a:r>
              <a:rPr lang="en"/>
              <a:t>, </a:t>
            </a:r>
            <a:r>
              <a:rPr lang="en">
                <a:solidFill>
                  <a:schemeClr val="accent1"/>
                </a:solidFill>
              </a:rPr>
              <a:t>ServerSocket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98" name="Google Shape;98;p5"/>
          <p:cNvGraphicFramePr/>
          <p:nvPr/>
        </p:nvGraphicFramePr>
        <p:xfrm>
          <a:off x="863825" y="225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{BC19D70B-FB2D-49B0-A171-09A1E3B25541}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Client-side endpoint(</a:t>
                      </a:r>
                      <a:r>
                        <a:rPr lang="en" sz="1400" u="none" cap="none" strike="noStrike">
                          <a:solidFill>
                            <a:schemeClr val="accent1"/>
                          </a:solidFill>
                        </a:rPr>
                        <a:t>Socket</a:t>
                      </a:r>
                      <a:r>
                        <a:rPr lang="en" sz="1400" u="none" cap="none" strike="noStrike"/>
                        <a:t>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Server-side endpoint(</a:t>
                      </a:r>
                      <a:r>
                        <a:rPr lang="en" sz="1400" u="none" cap="none" strike="noStrike">
                          <a:solidFill>
                            <a:schemeClr val="accent1"/>
                          </a:solidFill>
                        </a:rPr>
                        <a:t>Server Socket</a:t>
                      </a:r>
                      <a:r>
                        <a:rPr lang="en" sz="1400" u="none" cap="none" strike="noStrike"/>
                        <a:t>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It establishes a TCP connection to a remote server.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It is used to listen for incoming client connections in a specific port.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It also provides input and output stream for sending and receiving data.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It can accept client connections using accept() method and create a separate Socket objects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9" name="Google Shape;99;p5"/>
          <p:cNvSpPr txBox="1"/>
          <p:nvPr/>
        </p:nvSpPr>
        <p:spPr>
          <a:xfrm>
            <a:off x="148475" y="4079300"/>
            <a:ext cx="85725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Once a </a:t>
            </a:r>
            <a:r>
              <a:rPr b="0" i="0" lang="en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client connection is accepted</a:t>
            </a: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a </a:t>
            </a:r>
            <a:r>
              <a:rPr b="0" i="0" lang="en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new Socket object is created on the server side</a:t>
            </a: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to </a:t>
            </a:r>
            <a:r>
              <a:rPr b="0" i="0" lang="en" sz="18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communicate with the client</a:t>
            </a:r>
            <a:r>
              <a:rPr b="0" i="0" lang="en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Networking Classes in Java</a:t>
            </a:r>
            <a:endParaRPr/>
          </a:p>
        </p:txBody>
      </p:sp>
      <p:sp>
        <p:nvSpPr>
          <p:cNvPr id="105" name="Google Shape;105;p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The other networking classes are: </a:t>
            </a:r>
            <a:endParaRPr sz="21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-"/>
            </a:pPr>
            <a:r>
              <a:rPr lang="en" sz="1700">
                <a:solidFill>
                  <a:schemeClr val="accent1"/>
                </a:solidFill>
              </a:rPr>
              <a:t>URL :</a:t>
            </a:r>
            <a:r>
              <a:rPr lang="en" sz="1700">
                <a:solidFill>
                  <a:srgbClr val="434343"/>
                </a:solidFill>
              </a:rPr>
              <a:t> In Java, the URL class represents a URL and provides functionalities to parse, construct, and work with its various components.</a:t>
            </a:r>
            <a:endParaRPr sz="1700">
              <a:solidFill>
                <a:srgbClr val="434343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-"/>
            </a:pPr>
            <a:r>
              <a:rPr lang="en" sz="1700">
                <a:solidFill>
                  <a:schemeClr val="accent1"/>
                </a:solidFill>
              </a:rPr>
              <a:t>URLConnection :</a:t>
            </a:r>
            <a:r>
              <a:rPr lang="en" sz="1700">
                <a:solidFill>
                  <a:srgbClr val="434343"/>
                </a:solidFill>
              </a:rPr>
              <a:t> In Java, the URLConnection class serves as a bridge between a URL and the actual network connection.</a:t>
            </a:r>
            <a:endParaRPr sz="1700">
              <a:solidFill>
                <a:srgbClr val="434343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-"/>
            </a:pPr>
            <a:r>
              <a:rPr lang="en" sz="1700">
                <a:solidFill>
                  <a:schemeClr val="accent1"/>
                </a:solidFill>
              </a:rPr>
              <a:t>InetAddress :</a:t>
            </a:r>
            <a:r>
              <a:rPr lang="en" sz="1700">
                <a:solidFill>
                  <a:srgbClr val="434343"/>
                </a:solidFill>
              </a:rPr>
              <a:t>  It acts as a bridge between human-readable hostnames (like "pu.edu.np") and numerical IP addresses.</a:t>
            </a:r>
            <a:endParaRPr sz="17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Creating own Server and Client in Java Contd…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Java socket programming is used for communication between the applications running on different JRE.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Java, we can create our own </a:t>
            </a:r>
            <a:r>
              <a:rPr lang="en">
                <a:solidFill>
                  <a:schemeClr val="accent1"/>
                </a:solidFill>
              </a:rPr>
              <a:t>Server </a:t>
            </a:r>
            <a:r>
              <a:rPr lang="en"/>
              <a:t>and </a:t>
            </a:r>
            <a:r>
              <a:rPr lang="en">
                <a:solidFill>
                  <a:schemeClr val="accent1"/>
                </a:solidFill>
              </a:rPr>
              <a:t>Client </a:t>
            </a:r>
            <a:r>
              <a:rPr lang="en"/>
              <a:t>applications using the </a:t>
            </a:r>
            <a:r>
              <a:rPr lang="en">
                <a:solidFill>
                  <a:schemeClr val="accent1"/>
                </a:solidFill>
              </a:rPr>
              <a:t>ServerSocket </a:t>
            </a:r>
            <a:r>
              <a:rPr lang="en"/>
              <a:t>and </a:t>
            </a:r>
            <a:r>
              <a:rPr lang="en">
                <a:solidFill>
                  <a:schemeClr val="accent1"/>
                </a:solidFill>
              </a:rPr>
              <a:t>Socket </a:t>
            </a:r>
            <a:r>
              <a:rPr lang="en"/>
              <a:t>classes.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</a:t>
            </a:r>
            <a:r>
              <a:rPr lang="en">
                <a:solidFill>
                  <a:schemeClr val="accent1"/>
                </a:solidFill>
              </a:rPr>
              <a:t>Server application typically listens on a specific port using a ServerSocket object</a:t>
            </a:r>
            <a:r>
              <a:rPr lang="en"/>
              <a:t>. It </a:t>
            </a:r>
            <a:r>
              <a:rPr lang="en">
                <a:solidFill>
                  <a:schemeClr val="accent1"/>
                </a:solidFill>
              </a:rPr>
              <a:t>accepts incoming client connections using the accept() method of the server socket class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Once a client connection is accepted, a new Socket object is created on the Server side to communication with the client.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7850" y="301563"/>
            <a:ext cx="4426151" cy="42968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"/>
          <p:cNvSpPr txBox="1"/>
          <p:nvPr/>
        </p:nvSpPr>
        <p:spPr>
          <a:xfrm>
            <a:off x="349250" y="211675"/>
            <a:ext cx="4688400" cy="44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Open Sans"/>
              <a:buAutoNum type="arabicPeriod"/>
            </a:pPr>
            <a:r>
              <a:rPr b="0" i="0" lang="en" sz="17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Establish a Socket Connection:</a:t>
            </a:r>
            <a:endParaRPr b="0" i="0" sz="17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Char char="●"/>
            </a:pPr>
            <a:r>
              <a:rPr b="0" i="0" lang="en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 enable communication between two machines there must be </a:t>
            </a:r>
            <a:r>
              <a:rPr b="0" i="0" lang="en" sz="17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socket present at both endpoints</a:t>
            </a:r>
            <a:r>
              <a:rPr b="0" i="0" lang="en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7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Char char="○"/>
            </a:pPr>
            <a:r>
              <a:rPr b="0" i="0" lang="en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Each </a:t>
            </a:r>
            <a:r>
              <a:rPr b="0" i="0" lang="en" sz="17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socket must be assigned with IP address and port number</a:t>
            </a:r>
            <a:r>
              <a:rPr b="0" i="0" lang="en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7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Char char="●"/>
            </a:pPr>
            <a:r>
              <a:rPr b="0" i="0" lang="en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After creation of socket, the </a:t>
            </a:r>
            <a:r>
              <a:rPr b="0" i="0" lang="en" sz="17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bind </a:t>
            </a:r>
            <a:r>
              <a:rPr b="0" i="0" lang="en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function </a:t>
            </a:r>
            <a:r>
              <a:rPr b="0" i="0" lang="en" sz="17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binds the socket to the address and port number</a:t>
            </a:r>
            <a:r>
              <a:rPr b="0" i="0" lang="en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7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Open Sans"/>
              <a:buChar char="●"/>
            </a:pPr>
            <a:r>
              <a:rPr b="0" i="0" lang="en" sz="17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listen():</a:t>
            </a:r>
            <a:r>
              <a:rPr b="0" i="0" lang="en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It </a:t>
            </a:r>
            <a:r>
              <a:rPr b="0" i="0" lang="en" sz="17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puts the server socket in a passive mode, where it waits for the client </a:t>
            </a:r>
            <a:r>
              <a:rPr b="0" i="0" lang="en" sz="17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to approach </a:t>
            </a:r>
            <a:r>
              <a:rPr b="0" i="0" lang="en" sz="17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the server to make a connection</a:t>
            </a:r>
            <a:r>
              <a:rPr b="0" i="0" lang="en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7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Open Sans"/>
              <a:buChar char="●"/>
            </a:pPr>
            <a:r>
              <a:rPr b="0" i="0" lang="en" sz="17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accept():</a:t>
            </a:r>
            <a:r>
              <a:rPr b="0" i="0" lang="en" sz="17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This method waits for the client. If client connects with the given port number, it returns an instance of a Socket</a:t>
            </a:r>
            <a:endParaRPr b="0" i="0" sz="17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After the connection is established…</a:t>
            </a:r>
            <a:endParaRPr/>
          </a:p>
        </p:txBody>
      </p:sp>
      <p:sp>
        <p:nvSpPr>
          <p:cNvPr id="123" name="Google Shape;123;p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>
                <a:solidFill>
                  <a:schemeClr val="accent1"/>
                </a:solidFill>
              </a:rPr>
              <a:t>2. Communication in Client/Server:</a:t>
            </a:r>
            <a:endParaRPr>
              <a:solidFill>
                <a:schemeClr val="accent1"/>
              </a:solidFill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 the figure, client will first write to the server i.e send data to the server.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To write data: DataOutputStream Class is used.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Server will then read the data ie. receive the data. </a:t>
            </a:r>
            <a:endParaRPr/>
          </a:p>
          <a:p>
            <a:pPr indent="-30416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To read data: DataInputStream Class is used.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The new socket object maintains direct communication, hence, we can write and read messages to and from the server.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>
                <a:solidFill>
                  <a:schemeClr val="accent1"/>
                </a:solidFill>
              </a:rPr>
              <a:t>3. Closing the Connection:</a:t>
            </a:r>
            <a:endParaRPr>
              <a:solidFill>
                <a:schemeClr val="accent1"/>
              </a:solidFill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Finally, once the purpose is fulfilled the client sends a request to the server to terminate the connection between the client socket and server socket.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