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0265C8-0FDE-4B4B-84BC-81D4B8023A09}">
  <a:tblStyle styleId="{3E0265C8-0FDE-4B4B-84BC-81D4B8023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e9df671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72e9df671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ef25a4534f831f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ef25a4534f831f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2e9df671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2e9df671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45fd2858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e45fd2858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45fd2858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e45fd2858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2e9df671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72e9df671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2e9df671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72e9df671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2e9df671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2e9df671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2e9df671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2e9df671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4347bbb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4347bbb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ef25a4534f831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ef25a4534f831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ef25a4534f831f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ef25a4534f831f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2e9df67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2e9df67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Distributed Network Programming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CORBA(example)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a CORBA implementation, a shopper will transparently invoke a way on server object, which may air a similar machine across a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middleware takes the decision, </a:t>
            </a:r>
            <a:r>
              <a:rPr lang="en"/>
              <a:t>associated</a:t>
            </a:r>
            <a:r>
              <a:rPr lang="en"/>
              <a:t> is to blame for finding an object which will implement the request, passing it the parameters, invoking its methodology, and returning the results of the invocation.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shopper does not need to remember where the item is found, its programming language, its software package or other aspects that don’t seem to be a part of the associated object’s interface.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11500" y="82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CORBA vs RMI</a:t>
            </a:r>
            <a:endParaRPr/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36150" y="6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{3E0265C8-0FDE-4B4B-84BC-81D4B8023A09}</a:tableStyleId>
              </a:tblPr>
              <a:tblGrid>
                <a:gridCol w="4532175"/>
                <a:gridCol w="4532175"/>
              </a:tblGrid>
              <a:tr h="45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9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CORBA was designed from the start to be a language-independent distributed object standard, so it is much more extensive and detailed in its specification than RMI is.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RMI is a Java-specific technology.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 uses Interface Definition Language to separate instance from implementation.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 uses Java interface for implementation.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8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CORBA objects are not garbage collected because it is language independent and some languages like C++ does not support garbage collection.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RMI objects are garbage collected automatically.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CORBA does not support code sharing mechanism.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RMI programs can download new classes from remote JVM’s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CORBA passes objects by reference.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RMI passes object by remote reference of by value.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CORBA is a peer-to-peer system.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Java RMI is a server-centric model.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508000" y="457200"/>
            <a:ext cx="819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Interface Definition Language (IDL)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508000" y="1182425"/>
            <a:ext cx="80718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60350" lvl="0" marL="2540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400"/>
              <a:t>Language Independence:</a:t>
            </a:r>
            <a:endParaRPr/>
          </a:p>
          <a:p>
            <a:pPr indent="-228600" lvl="1" marL="558800" rtl="0" algn="l">
              <a:spcBef>
                <a:spcPts val="80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CORBA </a:t>
            </a:r>
            <a:r>
              <a:rPr lang="en" sz="1200">
                <a:solidFill>
                  <a:schemeClr val="accent1"/>
                </a:solidFill>
              </a:rPr>
              <a:t>allows objects written in one language to communicate with objects implemented in a different language.</a:t>
            </a:r>
            <a:endParaRPr>
              <a:solidFill>
                <a:schemeClr val="accent1"/>
              </a:solidFill>
            </a:endParaRPr>
          </a:p>
          <a:p>
            <a:pPr indent="-228600" lvl="1" marL="558800" rtl="0" algn="l">
              <a:spcBef>
                <a:spcPts val="80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For example, objects in Java or Smalltalk can interact with objects written in C or COBOL.</a:t>
            </a:r>
            <a:endParaRPr/>
          </a:p>
          <a:p>
            <a:pPr indent="-260350" lvl="0" marL="2540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 sz="1400"/>
              <a:t>Specification Meta-Language:</a:t>
            </a:r>
            <a:endParaRPr/>
          </a:p>
          <a:p>
            <a:pPr indent="-228600" lvl="1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</a:pPr>
            <a:r>
              <a:rPr lang="en" sz="1200">
                <a:solidFill>
                  <a:schemeClr val="accent1"/>
                </a:solidFill>
              </a:rPr>
              <a:t>Achieves language independence through a meta-language specification.</a:t>
            </a:r>
            <a:endParaRPr>
              <a:solidFill>
                <a:schemeClr val="accent1"/>
              </a:solidFill>
            </a:endParaRPr>
          </a:p>
          <a:p>
            <a:pPr indent="-228600" lvl="1" marL="558800" rtl="0" algn="l">
              <a:spcBef>
                <a:spcPts val="80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This meta-language defines the interfaces that objects present to the outside world.</a:t>
            </a:r>
            <a:endParaRPr/>
          </a:p>
          <a:p>
            <a:pPr indent="-260350" lvl="0" marL="2540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 sz="1400"/>
              <a:t>Object-Oriented Nature:</a:t>
            </a:r>
            <a:endParaRPr/>
          </a:p>
          <a:p>
            <a:pPr indent="-228600" lvl="1" marL="558800" rtl="0" algn="l">
              <a:spcBef>
                <a:spcPts val="80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Objects in CORBA, like in any object-oriented system,</a:t>
            </a:r>
            <a:r>
              <a:rPr lang="en" sz="1200">
                <a:solidFill>
                  <a:schemeClr val="accent1"/>
                </a:solidFill>
              </a:rPr>
              <a:t> have private data and private methods.</a:t>
            </a:r>
            <a:endParaRPr>
              <a:solidFill>
                <a:schemeClr val="accent1"/>
              </a:solidFill>
            </a:endParaRPr>
          </a:p>
          <a:p>
            <a:pPr indent="-228600" lvl="1" marL="558800" rtl="0" algn="l">
              <a:spcBef>
                <a:spcPts val="80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The interface, specifying public data and methods, is what the object shows externally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508000" y="457200"/>
            <a:ext cx="8241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Interface Definition Language (IDL)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508000" y="1620450"/>
            <a:ext cx="79092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253365" lvl="0" marL="254000" rtl="0" algn="l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Interface Definition Language (IDL):</a:t>
            </a:r>
            <a:endParaRPr/>
          </a:p>
          <a:p>
            <a:pPr indent="-217170" lvl="1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5714"/>
              <a:buChar char="○"/>
            </a:pPr>
            <a:r>
              <a:rPr lang="en">
                <a:solidFill>
                  <a:schemeClr val="accent1"/>
                </a:solidFill>
              </a:rPr>
              <a:t>IDL is the language used by CORBA to specify its objects.</a:t>
            </a:r>
            <a:endParaRPr>
              <a:solidFill>
                <a:schemeClr val="accent1"/>
              </a:solidFill>
            </a:endParaRPr>
          </a:p>
          <a:p>
            <a:pPr indent="-217170" lvl="1" marL="558800" rtl="0" algn="l">
              <a:spcBef>
                <a:spcPts val="800"/>
              </a:spcBef>
              <a:spcAft>
                <a:spcPts val="0"/>
              </a:spcAft>
              <a:buSzPct val="85714"/>
              <a:buChar char="○"/>
            </a:pPr>
            <a:r>
              <a:rPr lang="en"/>
              <a:t>It is not for writing procedural code;</a:t>
            </a:r>
            <a:r>
              <a:rPr lang="en">
                <a:solidFill>
                  <a:schemeClr val="accent1"/>
                </a:solidFill>
              </a:rPr>
              <a:t> its sole purpose is to define data, methods, and exceptions.</a:t>
            </a:r>
            <a:endParaRPr>
              <a:solidFill>
                <a:schemeClr val="accent1"/>
              </a:solidFill>
            </a:endParaRPr>
          </a:p>
          <a:p>
            <a:pPr indent="-253365" lvl="0" marL="254000" rtl="0" algn="l"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Compiler and Translation:</a:t>
            </a:r>
            <a:endParaRPr/>
          </a:p>
          <a:p>
            <a:pPr indent="-217170" lvl="1" marL="558800" rtl="0" algn="l">
              <a:spcBef>
                <a:spcPts val="800"/>
              </a:spcBef>
              <a:spcAft>
                <a:spcPts val="0"/>
              </a:spcAft>
              <a:buSzPct val="85714"/>
              <a:buChar char="○"/>
            </a:pPr>
            <a:r>
              <a:rPr lang="en">
                <a:solidFill>
                  <a:schemeClr val="accent1"/>
                </a:solidFill>
              </a:rPr>
              <a:t>Each CORBA vendor provides a compiler that translates IDL specifications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into a specific programming language.</a:t>
            </a:r>
            <a:endParaRPr/>
          </a:p>
          <a:p>
            <a:pPr indent="-217170" lvl="1" marL="558800" rtl="0" algn="l">
              <a:spcBef>
                <a:spcPts val="800"/>
              </a:spcBef>
              <a:spcAft>
                <a:spcPts val="0"/>
              </a:spcAft>
              <a:buSzPct val="85714"/>
              <a:buChar char="○"/>
            </a:pPr>
            <a:r>
              <a:rPr lang="en"/>
              <a:t>For example, Oracle8i JServer uses the idl2java compiler from Inprise for Java translation.</a:t>
            </a:r>
            <a:endParaRPr/>
          </a:p>
          <a:p>
            <a:pPr indent="-253365" lvl="0" marL="254000" rtl="0" algn="l"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Vendor-Specific Tools:</a:t>
            </a:r>
            <a:endParaRPr/>
          </a:p>
          <a:p>
            <a:pPr indent="-217170" lvl="1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5714"/>
              <a:buChar char="○"/>
            </a:pPr>
            <a:r>
              <a:rPr lang="en">
                <a:solidFill>
                  <a:schemeClr val="accent1"/>
                </a:solidFill>
              </a:rPr>
              <a:t>The idl2java compiler transforms IDL interface specifications into Java classes.</a:t>
            </a:r>
            <a:endParaRPr>
              <a:solidFill>
                <a:schemeClr val="accent1"/>
              </a:solidFill>
            </a:endParaRPr>
          </a:p>
          <a:p>
            <a:pPr indent="-217170" lvl="1" marL="558800" rtl="0" algn="l">
              <a:spcBef>
                <a:spcPts val="800"/>
              </a:spcBef>
              <a:spcAft>
                <a:spcPts val="0"/>
              </a:spcAft>
              <a:buSzPct val="85714"/>
              <a:buChar char="○"/>
            </a:pPr>
            <a:r>
              <a:rPr lang="en"/>
              <a:t>Users can refer to the Oracle8i Java Tools Reference for more details on this tool.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Architecture of RMI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Creating and Executing RMI applications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TCP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UDP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IP Address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Ports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Socket Programming using TCP and UDP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Working with URLs and URL Connection Class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Email Handling using Java Mail API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Architecture of RMI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Creating and Executing RMI applications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Architecture of CORBA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RMI vs CORBA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IDL and Simple CORBA Program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CORBA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>
                <a:solidFill>
                  <a:schemeClr val="accent1"/>
                </a:solidFill>
              </a:rPr>
              <a:t>Common Object Request Broker Architecture(CORBA) </a:t>
            </a:r>
            <a:r>
              <a:rPr lang="en"/>
              <a:t>is a standard developed by the Object Management Group(OMG) to provide interoperability among distributed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CORBA</a:t>
            </a:r>
            <a:r>
              <a:rPr b="1" lang="en"/>
              <a:t> </a:t>
            </a:r>
            <a:r>
              <a:rPr lang="en"/>
              <a:t>is a standard for distributed object-oriented programming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CORBA</a:t>
            </a:r>
            <a:r>
              <a:rPr b="1" lang="en"/>
              <a:t> </a:t>
            </a:r>
            <a:r>
              <a:rPr lang="en"/>
              <a:t>allows objects written in different programming languages,operating systems and computing hardware to communicate with each other across a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CORBA </a:t>
            </a:r>
            <a:r>
              <a:rPr lang="en"/>
              <a:t>is an example of the distributed object paradigm.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CORBA Architecture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7558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28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74"/>
              <a:t>At its core, the CORBA architecture for distributed objects shares many features with the architecture used by Java RMI.</a:t>
            </a:r>
            <a:endParaRPr sz="2374"/>
          </a:p>
          <a:p>
            <a:pPr indent="-3228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74"/>
              <a:t>A description of a remote object is used to generate a client stub interface and a server skeleton interface for the object.</a:t>
            </a:r>
            <a:endParaRPr sz="2374"/>
          </a:p>
          <a:p>
            <a:pPr indent="-3228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74"/>
              <a:t>A client application invokes methods on a remote object using client stub.</a:t>
            </a:r>
            <a:endParaRPr sz="2374"/>
          </a:p>
          <a:p>
            <a:pPr indent="-3228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74"/>
              <a:t>The method request is transmitted through the underlying infrastructure to the remote host, where the server skeleton for the object is asked to invoke the method on the object itself.</a:t>
            </a:r>
            <a:endParaRPr sz="2374"/>
          </a:p>
          <a:p>
            <a:pPr indent="-3228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74"/>
              <a:t>Any data resulting from the method </a:t>
            </a:r>
            <a:r>
              <a:rPr lang="en" sz="2374"/>
              <a:t>call is transmitted back to the client by the communication infrastructure.</a:t>
            </a:r>
            <a:endParaRPr sz="2374"/>
          </a:p>
          <a:p>
            <a:pPr indent="-3228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74"/>
              <a:t>The similarities end here.</a:t>
            </a:r>
            <a:endParaRPr sz="237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CORBA Architecture Contd…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25" y="1209675"/>
            <a:ext cx="8410175" cy="3854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CORBA Architecture Contd…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>
                <a:solidFill>
                  <a:schemeClr val="accent1"/>
                </a:solidFill>
              </a:rPr>
              <a:t>client </a:t>
            </a:r>
            <a:r>
              <a:rPr lang="en"/>
              <a:t>can choose to make requests either using</a:t>
            </a:r>
            <a:r>
              <a:rPr b="1" lang="en">
                <a:solidFill>
                  <a:schemeClr val="accent1"/>
                </a:solidFill>
              </a:rPr>
              <a:t> static stubs</a:t>
            </a:r>
            <a:r>
              <a:rPr lang="en"/>
              <a:t>(generated from either the IDL definition) or using the </a:t>
            </a:r>
            <a:r>
              <a:rPr b="1" lang="en">
                <a:solidFill>
                  <a:schemeClr val="accent1"/>
                </a:solidFill>
              </a:rPr>
              <a:t>Dynamic Invocation Interface(DII)</a:t>
            </a:r>
            <a:r>
              <a:rPr lang="en"/>
              <a:t>. Either way, the </a:t>
            </a:r>
            <a:r>
              <a:rPr lang="en">
                <a:solidFill>
                  <a:schemeClr val="accent1"/>
                </a:solidFill>
              </a:rPr>
              <a:t>client directs the request to the ORB core linked to its process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>
                <a:solidFill>
                  <a:schemeClr val="accent1"/>
                </a:solidFill>
              </a:rPr>
              <a:t>Object Request Broker(ORB)</a:t>
            </a:r>
            <a:r>
              <a:rPr lang="en"/>
              <a:t> is the core component of CORBA architecture. It is responsible for handling communication between objects and for locating and activating remote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</a:t>
            </a:r>
            <a:r>
              <a:rPr b="1" lang="en">
                <a:solidFill>
                  <a:schemeClr val="accent1"/>
                </a:solidFill>
              </a:rPr>
              <a:t> client ORB </a:t>
            </a:r>
            <a:r>
              <a:rPr lang="en"/>
              <a:t>core transmits the request to the</a:t>
            </a:r>
            <a:r>
              <a:rPr lang="en">
                <a:solidFill>
                  <a:schemeClr val="accent1"/>
                </a:solidFill>
              </a:rPr>
              <a:t> ORB core linked with the server application.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>
                <a:solidFill>
                  <a:schemeClr val="accent1"/>
                </a:solidFill>
              </a:rPr>
              <a:t>server ORB</a:t>
            </a:r>
            <a:r>
              <a:rPr lang="en"/>
              <a:t> core dispatches the request to the </a:t>
            </a:r>
            <a:r>
              <a:rPr lang="en">
                <a:solidFill>
                  <a:schemeClr val="accent1"/>
                </a:solidFill>
              </a:rPr>
              <a:t>object adapter that created the target object.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CORBA Architecture Contd…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>
                <a:solidFill>
                  <a:schemeClr val="accent1"/>
                </a:solidFill>
              </a:rPr>
              <a:t>object adapter</a:t>
            </a:r>
            <a:r>
              <a:rPr lang="en"/>
              <a:t> further dispatches the request</a:t>
            </a:r>
            <a:r>
              <a:rPr lang="en">
                <a:solidFill>
                  <a:schemeClr val="accent1"/>
                </a:solidFill>
              </a:rPr>
              <a:t> to the servant that is implementing the target object.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Like the client</a:t>
            </a:r>
            <a:r>
              <a:rPr lang="en"/>
              <a:t>, </a:t>
            </a:r>
            <a:r>
              <a:rPr lang="en">
                <a:solidFill>
                  <a:schemeClr val="accent1"/>
                </a:solidFill>
              </a:rPr>
              <a:t>the server can choose between static and dynamic dispatching mechanisms for its servants</a:t>
            </a:r>
            <a:r>
              <a:rPr lang="en"/>
              <a:t>. It can rely on </a:t>
            </a:r>
            <a:r>
              <a:rPr b="1" lang="en">
                <a:solidFill>
                  <a:schemeClr val="accent1"/>
                </a:solidFill>
              </a:rPr>
              <a:t>static skeletons </a:t>
            </a:r>
            <a:r>
              <a:rPr lang="en"/>
              <a:t>generated from the object’s IDL definition, or its servants can use the </a:t>
            </a:r>
            <a:r>
              <a:rPr b="1" lang="en">
                <a:solidFill>
                  <a:schemeClr val="accent1"/>
                </a:solidFill>
              </a:rPr>
              <a:t>Dynamic Skeleton Interface(DSI)</a:t>
            </a:r>
            <a:r>
              <a:rPr lang="en"/>
              <a:t>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the </a:t>
            </a:r>
            <a:r>
              <a:rPr lang="en">
                <a:solidFill>
                  <a:schemeClr val="accent1"/>
                </a:solidFill>
              </a:rPr>
              <a:t>servant</a:t>
            </a:r>
            <a:r>
              <a:rPr lang="en">
                <a:solidFill>
                  <a:schemeClr val="accent1"/>
                </a:solidFill>
              </a:rPr>
              <a:t> carries out the request, it returns its response to the client application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53375"/>
            <a:ext cx="3827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Management Architecture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177" y="99275"/>
            <a:ext cx="5049450" cy="48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