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T Sans Narrow"/>
      <p:regular r:id="rId28"/>
      <p:bold r:id="rId29"/>
    </p:embeddedFont>
    <p:embeddedFont>
      <p:font typeface="Inter"/>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2CEAAC-C87C-421A-ABF8-17D7D500B936}">
  <a:tblStyle styleId="{DB2CEAAC-C87C-421A-ABF8-17D7D500B93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TSansNarrow-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Narrow-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bold.fntdata"/><Relationship Id="rId30" Type="http://schemas.openxmlformats.org/officeDocument/2006/relationships/font" Target="fonts/Inter-regular.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39a48a48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39a48a48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39a48a4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39a48a4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39a48a48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39a48a48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39a48a48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39a48a48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526a3deb0_0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e526a3deb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526a3deb0_0_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e526a3deb0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39a48a48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39a48a48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526a3deb0_0_1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e526a3deb0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526a3deb0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e526a3deb0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526a3deb0_0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e526a3deb0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3623761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3623761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526a3deb0_0_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e526a3deb0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526a3deb0_0_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e526a3deb0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348a3d60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348a3d60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526a3deb0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e526a3deb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39a48a48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39a48a48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526a3deb0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e526a3deb0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39a48a48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39a48a48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39a48a4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39a48a4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526a3deb0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e526a3deb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3600"/>
              <a:buNone/>
              <a:defRPr/>
            </a:lvl2pPr>
            <a:lvl3pPr lvl="2" rtl="0" algn="l">
              <a:spcBef>
                <a:spcPts val="0"/>
              </a:spcBef>
              <a:spcAft>
                <a:spcPts val="0"/>
              </a:spcAft>
              <a:buSzPts val="3600"/>
              <a:buNone/>
              <a:defRPr/>
            </a:lvl3pPr>
            <a:lvl4pPr lvl="3" rtl="0" algn="l">
              <a:spcBef>
                <a:spcPts val="0"/>
              </a:spcBef>
              <a:spcAft>
                <a:spcPts val="0"/>
              </a:spcAft>
              <a:buSzPts val="3600"/>
              <a:buNone/>
              <a:defRPr/>
            </a:lvl4pPr>
            <a:lvl5pPr lvl="4" rtl="0" algn="l">
              <a:spcBef>
                <a:spcPts val="0"/>
              </a:spcBef>
              <a:spcAft>
                <a:spcPts val="0"/>
              </a:spcAft>
              <a:buSzPts val="3600"/>
              <a:buNone/>
              <a:defRPr/>
            </a:lvl5pPr>
            <a:lvl6pPr lvl="5" rtl="0" algn="l">
              <a:spcBef>
                <a:spcPts val="0"/>
              </a:spcBef>
              <a:spcAft>
                <a:spcPts val="0"/>
              </a:spcAft>
              <a:buSzPts val="3600"/>
              <a:buNone/>
              <a:defRPr/>
            </a:lvl6pPr>
            <a:lvl7pPr lvl="6" rtl="0" algn="l">
              <a:spcBef>
                <a:spcPts val="0"/>
              </a:spcBef>
              <a:spcAft>
                <a:spcPts val="0"/>
              </a:spcAft>
              <a:buSzPts val="3600"/>
              <a:buNone/>
              <a:defRPr/>
            </a:lvl7pPr>
            <a:lvl8pPr lvl="7" rtl="0" algn="l">
              <a:spcBef>
                <a:spcPts val="0"/>
              </a:spcBef>
              <a:spcAft>
                <a:spcPts val="0"/>
              </a:spcAft>
              <a:buSzPts val="3600"/>
              <a:buNone/>
              <a:defRPr/>
            </a:lvl8pPr>
            <a:lvl9pPr lvl="8" rtl="0" algn="l">
              <a:spcBef>
                <a:spcPts val="0"/>
              </a:spcBef>
              <a:spcAft>
                <a:spcPts val="0"/>
              </a:spcAft>
              <a:buSzPts val="3600"/>
              <a:buNone/>
              <a:defRPr/>
            </a:lvl9pPr>
          </a:lstStyle>
          <a:p/>
        </p:txBody>
      </p:sp>
      <p:sp>
        <p:nvSpPr>
          <p:cNvPr id="64" name="Google Shape;64;p1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5" name="Google Shape;65;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6" name="Google Shape;66;p13"/>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7" name="Google Shape;67;p13"/>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68" name="Shape 68"/>
        <p:cNvGrpSpPr/>
        <p:nvPr/>
      </p:nvGrpSpPr>
      <p:grpSpPr>
        <a:xfrm>
          <a:off x="0" y="0"/>
          <a:ext cx="0" cy="0"/>
          <a:chOff x="0" y="0"/>
          <a:chExt cx="0" cy="0"/>
        </a:xfrm>
      </p:grpSpPr>
      <p:sp>
        <p:nvSpPr>
          <p:cNvPr id="69" name="Google Shape;69;p14"/>
          <p:cNvSpPr txBox="1"/>
          <p:nvPr>
            <p:ph type="title"/>
          </p:nvPr>
        </p:nvSpPr>
        <p:spPr>
          <a:xfrm>
            <a:off x="508001" y="2025650"/>
            <a:ext cx="6447600" cy="13701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accent1"/>
              </a:buClr>
              <a:buSzPts val="3000"/>
              <a:buFont typeface="Trebuchet MS"/>
              <a:buNone/>
              <a:defRPr b="0" sz="3000" cap="none"/>
            </a:lvl1pPr>
            <a:lvl2pPr lvl="1" rtl="0" algn="l">
              <a:spcBef>
                <a:spcPts val="0"/>
              </a:spcBef>
              <a:spcAft>
                <a:spcPts val="0"/>
              </a:spcAft>
              <a:buSzPts val="3600"/>
              <a:buNone/>
              <a:defRPr/>
            </a:lvl2pPr>
            <a:lvl3pPr lvl="2" rtl="0" algn="l">
              <a:spcBef>
                <a:spcPts val="0"/>
              </a:spcBef>
              <a:spcAft>
                <a:spcPts val="0"/>
              </a:spcAft>
              <a:buSzPts val="3600"/>
              <a:buNone/>
              <a:defRPr/>
            </a:lvl3pPr>
            <a:lvl4pPr lvl="3" rtl="0" algn="l">
              <a:spcBef>
                <a:spcPts val="0"/>
              </a:spcBef>
              <a:spcAft>
                <a:spcPts val="0"/>
              </a:spcAft>
              <a:buSzPts val="3600"/>
              <a:buNone/>
              <a:defRPr/>
            </a:lvl4pPr>
            <a:lvl5pPr lvl="4" rtl="0" algn="l">
              <a:spcBef>
                <a:spcPts val="0"/>
              </a:spcBef>
              <a:spcAft>
                <a:spcPts val="0"/>
              </a:spcAft>
              <a:buSzPts val="3600"/>
              <a:buNone/>
              <a:defRPr/>
            </a:lvl5pPr>
            <a:lvl6pPr lvl="5" rtl="0" algn="l">
              <a:spcBef>
                <a:spcPts val="0"/>
              </a:spcBef>
              <a:spcAft>
                <a:spcPts val="0"/>
              </a:spcAft>
              <a:buSzPts val="3600"/>
              <a:buNone/>
              <a:defRPr/>
            </a:lvl6pPr>
            <a:lvl7pPr lvl="6" rtl="0" algn="l">
              <a:spcBef>
                <a:spcPts val="0"/>
              </a:spcBef>
              <a:spcAft>
                <a:spcPts val="0"/>
              </a:spcAft>
              <a:buSzPts val="3600"/>
              <a:buNone/>
              <a:defRPr/>
            </a:lvl7pPr>
            <a:lvl8pPr lvl="7" rtl="0" algn="l">
              <a:spcBef>
                <a:spcPts val="0"/>
              </a:spcBef>
              <a:spcAft>
                <a:spcPts val="0"/>
              </a:spcAft>
              <a:buSzPts val="3600"/>
              <a:buNone/>
              <a:defRPr/>
            </a:lvl8pPr>
            <a:lvl9pPr lvl="8" rtl="0" algn="l">
              <a:spcBef>
                <a:spcPts val="0"/>
              </a:spcBef>
              <a:spcAft>
                <a:spcPts val="0"/>
              </a:spcAft>
              <a:buSzPts val="3600"/>
              <a:buNone/>
              <a:defRPr/>
            </a:lvl9pPr>
          </a:lstStyle>
          <a:p/>
        </p:txBody>
      </p:sp>
      <p:sp>
        <p:nvSpPr>
          <p:cNvPr id="70" name="Google Shape;70;p14"/>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rmAutofit/>
          </a:bodyPr>
          <a:lstStyle>
            <a:lvl1pPr indent="-228600" lvl="0" marL="457200" rtl="0" algn="l">
              <a:spcBef>
                <a:spcPts val="800"/>
              </a:spcBef>
              <a:spcAft>
                <a:spcPts val="0"/>
              </a:spcAft>
              <a:buSzPts val="1200"/>
              <a:buNone/>
              <a:defRPr sz="1500">
                <a:solidFill>
                  <a:srgbClr val="7F7F7F"/>
                </a:solidFill>
              </a:defRPr>
            </a:lvl1pPr>
            <a:lvl2pPr indent="-228600" lvl="1" marL="914400" rtl="0" algn="l">
              <a:spcBef>
                <a:spcPts val="800"/>
              </a:spcBef>
              <a:spcAft>
                <a:spcPts val="0"/>
              </a:spcAft>
              <a:buSzPts val="1100"/>
              <a:buNone/>
              <a:defRPr sz="1400">
                <a:solidFill>
                  <a:srgbClr val="888888"/>
                </a:solidFill>
              </a:defRPr>
            </a:lvl2pPr>
            <a:lvl3pPr indent="-228600" lvl="2" marL="1371600" rtl="0" algn="l">
              <a:spcBef>
                <a:spcPts val="800"/>
              </a:spcBef>
              <a:spcAft>
                <a:spcPts val="0"/>
              </a:spcAft>
              <a:buSzPts val="1000"/>
              <a:buNone/>
              <a:defRPr sz="1200">
                <a:solidFill>
                  <a:srgbClr val="888888"/>
                </a:solidFill>
              </a:defRPr>
            </a:lvl3pPr>
            <a:lvl4pPr indent="-228600" lvl="3" marL="1828800" rtl="0" algn="l">
              <a:spcBef>
                <a:spcPts val="800"/>
              </a:spcBef>
              <a:spcAft>
                <a:spcPts val="0"/>
              </a:spcAft>
              <a:buSzPts val="800"/>
              <a:buNone/>
              <a:defRPr sz="1100">
                <a:solidFill>
                  <a:srgbClr val="888888"/>
                </a:solidFill>
              </a:defRPr>
            </a:lvl4pPr>
            <a:lvl5pPr indent="-228600" lvl="4" marL="2286000" rtl="0" algn="l">
              <a:spcBef>
                <a:spcPts val="800"/>
              </a:spcBef>
              <a:spcAft>
                <a:spcPts val="0"/>
              </a:spcAft>
              <a:buSzPts val="800"/>
              <a:buNone/>
              <a:defRPr sz="1100">
                <a:solidFill>
                  <a:srgbClr val="888888"/>
                </a:solidFill>
              </a:defRPr>
            </a:lvl5pPr>
            <a:lvl6pPr indent="-228600" lvl="5" marL="2743200" rtl="0" algn="l">
              <a:spcBef>
                <a:spcPts val="800"/>
              </a:spcBef>
              <a:spcAft>
                <a:spcPts val="0"/>
              </a:spcAft>
              <a:buSzPts val="800"/>
              <a:buNone/>
              <a:defRPr sz="1100">
                <a:solidFill>
                  <a:srgbClr val="888888"/>
                </a:solidFill>
              </a:defRPr>
            </a:lvl6pPr>
            <a:lvl7pPr indent="-228600" lvl="6" marL="3200400" rtl="0" algn="l">
              <a:spcBef>
                <a:spcPts val="800"/>
              </a:spcBef>
              <a:spcAft>
                <a:spcPts val="0"/>
              </a:spcAft>
              <a:buSzPts val="800"/>
              <a:buNone/>
              <a:defRPr sz="1100">
                <a:solidFill>
                  <a:srgbClr val="888888"/>
                </a:solidFill>
              </a:defRPr>
            </a:lvl7pPr>
            <a:lvl8pPr indent="-228600" lvl="7" marL="3657600" rtl="0" algn="l">
              <a:spcBef>
                <a:spcPts val="800"/>
              </a:spcBef>
              <a:spcAft>
                <a:spcPts val="0"/>
              </a:spcAft>
              <a:buSzPts val="800"/>
              <a:buNone/>
              <a:defRPr sz="1100">
                <a:solidFill>
                  <a:srgbClr val="888888"/>
                </a:solidFill>
              </a:defRPr>
            </a:lvl8pPr>
            <a:lvl9pPr indent="-228600" lvl="8" marL="4114800" rtl="0" algn="l">
              <a:spcBef>
                <a:spcPts val="800"/>
              </a:spcBef>
              <a:spcAft>
                <a:spcPts val="0"/>
              </a:spcAft>
              <a:buSzPts val="800"/>
              <a:buNone/>
              <a:defRPr sz="1100">
                <a:solidFill>
                  <a:srgbClr val="888888"/>
                </a:solidFill>
              </a:defRPr>
            </a:lvl9pPr>
          </a:lstStyle>
          <a:p/>
        </p:txBody>
      </p:sp>
      <p:sp>
        <p:nvSpPr>
          <p:cNvPr id="71" name="Google Shape;71;p1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2" name="Google Shape;72;p14"/>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3" name="Google Shape;73;p14"/>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Database Connectivity with Java</a:t>
            </a:r>
            <a:endParaRPr/>
          </a:p>
        </p:txBody>
      </p:sp>
      <p:sp>
        <p:nvSpPr>
          <p:cNvPr id="79" name="Google Shape;79;p15"/>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Prativa Nyaupane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508000" y="457200"/>
            <a:ext cx="7785300" cy="732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Time-Based Blind SQL Injection</a:t>
            </a:r>
            <a:endParaRPr/>
          </a:p>
        </p:txBody>
      </p:sp>
      <p:sp>
        <p:nvSpPr>
          <p:cNvPr id="133" name="Google Shape;133;p24"/>
          <p:cNvSpPr txBox="1"/>
          <p:nvPr>
            <p:ph idx="1" type="body"/>
          </p:nvPr>
        </p:nvSpPr>
        <p:spPr>
          <a:xfrm>
            <a:off x="508000" y="1038700"/>
            <a:ext cx="8247900" cy="3793800"/>
          </a:xfrm>
          <a:prstGeom prst="rect">
            <a:avLst/>
          </a:prstGeom>
        </p:spPr>
        <p:txBody>
          <a:bodyPr anchorCtr="0" anchor="t" bIns="34275" lIns="68575" spcFirstLastPara="1" rIns="68575" wrap="square" tIns="34275">
            <a:normAutofit fontScale="55000" lnSpcReduction="20000"/>
          </a:bodyPr>
          <a:lstStyle/>
          <a:p>
            <a:pPr indent="-250018" lvl="1" marL="558800" rtl="0" algn="l">
              <a:spcBef>
                <a:spcPts val="800"/>
              </a:spcBef>
              <a:spcAft>
                <a:spcPts val="0"/>
              </a:spcAft>
              <a:buSzPct val="100000"/>
              <a:buChar char="○"/>
            </a:pPr>
            <a:r>
              <a:rPr lang="en" sz="2795"/>
              <a:t>It is a type of blind/inferential injection attack. </a:t>
            </a:r>
            <a:endParaRPr sz="2795"/>
          </a:p>
          <a:p>
            <a:pPr indent="-250018" lvl="1" marL="558800" rtl="0" algn="l">
              <a:spcBef>
                <a:spcPts val="800"/>
              </a:spcBef>
              <a:spcAft>
                <a:spcPts val="0"/>
              </a:spcAft>
              <a:buSzPct val="100000"/>
              <a:buChar char="○"/>
            </a:pPr>
            <a:r>
              <a:rPr lang="en" sz="2795"/>
              <a:t>Delays the server's response to infer the success of a query.</a:t>
            </a:r>
            <a:endParaRPr sz="2795"/>
          </a:p>
          <a:p>
            <a:pPr indent="-250018" lvl="1" marL="558800" rtl="0" algn="l">
              <a:spcBef>
                <a:spcPts val="800"/>
              </a:spcBef>
              <a:spcAft>
                <a:spcPts val="0"/>
              </a:spcAft>
              <a:buSzPct val="100000"/>
              <a:buChar char="○"/>
            </a:pPr>
            <a:r>
              <a:rPr lang="en" sz="2795"/>
              <a:t>In a time-based attack, an attacker sends an SQL command to the server with code to force a delay in the execution of the queries.</a:t>
            </a:r>
            <a:endParaRPr sz="2795"/>
          </a:p>
          <a:p>
            <a:pPr indent="-250018" lvl="1" marL="558800" rtl="0" algn="l">
              <a:spcBef>
                <a:spcPts val="800"/>
              </a:spcBef>
              <a:spcAft>
                <a:spcPts val="0"/>
              </a:spcAft>
              <a:buSzPct val="100000"/>
              <a:buChar char="○"/>
            </a:pPr>
            <a:r>
              <a:rPr lang="en" sz="2795"/>
              <a:t>The response time indicated whether the result of the query is true or false.</a:t>
            </a:r>
            <a:endParaRPr sz="2795"/>
          </a:p>
          <a:p>
            <a:pPr indent="-250018" lvl="1" marL="558800" rtl="0" algn="l">
              <a:spcBef>
                <a:spcPts val="800"/>
              </a:spcBef>
              <a:spcAft>
                <a:spcPts val="0"/>
              </a:spcAft>
              <a:buSzPct val="100000"/>
              <a:buChar char="○"/>
            </a:pPr>
            <a:r>
              <a:rPr lang="en" sz="2795"/>
              <a:t>Example: Adding a sleep function to a query and observing if the delay occurs.</a:t>
            </a:r>
            <a:endParaRPr sz="2795"/>
          </a:p>
          <a:p>
            <a:pPr indent="0" lvl="0" marL="558800" rtl="0" algn="l">
              <a:spcBef>
                <a:spcPts val="800"/>
              </a:spcBef>
              <a:spcAft>
                <a:spcPts val="0"/>
              </a:spcAft>
              <a:buNone/>
            </a:pPr>
            <a:r>
              <a:rPr i="1" lang="en" sz="2795">
                <a:solidFill>
                  <a:srgbClr val="999988"/>
                </a:solidFill>
                <a:latin typeface="Courier New"/>
                <a:ea typeface="Courier New"/>
                <a:cs typeface="Courier New"/>
                <a:sym typeface="Courier New"/>
              </a:rPr>
              <a:t>/* Resulting query (with malicious SLEEP injected). */</a:t>
            </a:r>
            <a:endParaRPr sz="2795">
              <a:solidFill>
                <a:srgbClr val="212529"/>
              </a:solidFill>
              <a:latin typeface="Courier New"/>
              <a:ea typeface="Courier New"/>
              <a:cs typeface="Courier New"/>
              <a:sym typeface="Courier New"/>
            </a:endParaRPr>
          </a:p>
          <a:p>
            <a:pPr indent="0" lvl="0" marL="558800" rtl="0" algn="l">
              <a:spcBef>
                <a:spcPts val="800"/>
              </a:spcBef>
              <a:spcAft>
                <a:spcPts val="0"/>
              </a:spcAft>
              <a:buNone/>
            </a:pPr>
            <a:r>
              <a:rPr lang="en" sz="2795">
                <a:solidFill>
                  <a:srgbClr val="212529"/>
                </a:solidFill>
                <a:latin typeface="Courier New"/>
                <a:ea typeface="Courier New"/>
                <a:cs typeface="Courier New"/>
                <a:sym typeface="Courier New"/>
              </a:rPr>
              <a:t>        </a:t>
            </a:r>
            <a:r>
              <a:rPr b="1" lang="en" sz="2795">
                <a:solidFill>
                  <a:srgbClr val="212529"/>
                </a:solidFill>
                <a:latin typeface="Courier New"/>
                <a:ea typeface="Courier New"/>
                <a:cs typeface="Courier New"/>
                <a:sym typeface="Courier New"/>
              </a:rPr>
              <a:t>SELECT</a:t>
            </a:r>
            <a:r>
              <a:rPr lang="en" sz="2795">
                <a:solidFill>
                  <a:srgbClr val="212529"/>
                </a:solidFill>
                <a:latin typeface="Courier New"/>
                <a:ea typeface="Courier New"/>
                <a:cs typeface="Courier New"/>
                <a:sym typeface="Courier New"/>
              </a:rPr>
              <a:t> </a:t>
            </a:r>
            <a:r>
              <a:rPr b="1" lang="en" sz="2795">
                <a:solidFill>
                  <a:srgbClr val="212529"/>
                </a:solidFill>
                <a:latin typeface="Courier New"/>
                <a:ea typeface="Courier New"/>
                <a:cs typeface="Courier New"/>
                <a:sym typeface="Courier New"/>
              </a:rPr>
              <a:t>*</a:t>
            </a:r>
            <a:r>
              <a:rPr lang="en" sz="2795">
                <a:solidFill>
                  <a:srgbClr val="212529"/>
                </a:solidFill>
                <a:latin typeface="Courier New"/>
                <a:ea typeface="Courier New"/>
                <a:cs typeface="Courier New"/>
                <a:sym typeface="Courier New"/>
              </a:rPr>
              <a:t> </a:t>
            </a:r>
            <a:r>
              <a:rPr b="1" lang="en" sz="2795">
                <a:solidFill>
                  <a:srgbClr val="212529"/>
                </a:solidFill>
                <a:latin typeface="Courier New"/>
                <a:ea typeface="Courier New"/>
                <a:cs typeface="Courier New"/>
                <a:sym typeface="Courier New"/>
              </a:rPr>
              <a:t>FROM</a:t>
            </a:r>
            <a:r>
              <a:rPr lang="en" sz="2795">
                <a:solidFill>
                  <a:srgbClr val="212529"/>
                </a:solidFill>
                <a:latin typeface="Courier New"/>
                <a:ea typeface="Courier New"/>
                <a:cs typeface="Courier New"/>
                <a:sym typeface="Courier New"/>
              </a:rPr>
              <a:t> </a:t>
            </a:r>
            <a:r>
              <a:rPr b="1" lang="en" sz="2795">
                <a:solidFill>
                  <a:srgbClr val="212529"/>
                </a:solidFill>
                <a:latin typeface="Courier New"/>
                <a:ea typeface="Courier New"/>
                <a:cs typeface="Courier New"/>
                <a:sym typeface="Courier New"/>
              </a:rPr>
              <a:t>table</a:t>
            </a:r>
            <a:r>
              <a:rPr lang="en" sz="2795">
                <a:solidFill>
                  <a:srgbClr val="212529"/>
                </a:solidFill>
                <a:latin typeface="Courier New"/>
                <a:ea typeface="Courier New"/>
                <a:cs typeface="Courier New"/>
                <a:sym typeface="Courier New"/>
              </a:rPr>
              <a:t>  </a:t>
            </a:r>
            <a:r>
              <a:rPr b="1" lang="en" sz="2795">
                <a:solidFill>
                  <a:srgbClr val="212529"/>
                </a:solidFill>
                <a:latin typeface="Courier New"/>
                <a:ea typeface="Courier New"/>
                <a:cs typeface="Courier New"/>
                <a:sym typeface="Courier New"/>
              </a:rPr>
              <a:t>WHERE</a:t>
            </a:r>
            <a:r>
              <a:rPr lang="en" sz="2795">
                <a:solidFill>
                  <a:srgbClr val="212529"/>
                </a:solidFill>
                <a:latin typeface="Courier New"/>
                <a:ea typeface="Courier New"/>
                <a:cs typeface="Courier New"/>
                <a:sym typeface="Courier New"/>
              </a:rPr>
              <a:t> id</a:t>
            </a:r>
            <a:r>
              <a:rPr b="1" lang="en" sz="2795">
                <a:solidFill>
                  <a:srgbClr val="212529"/>
                </a:solidFill>
                <a:latin typeface="Courier New"/>
                <a:ea typeface="Courier New"/>
                <a:cs typeface="Courier New"/>
                <a:sym typeface="Courier New"/>
              </a:rPr>
              <a:t>=</a:t>
            </a:r>
            <a:r>
              <a:rPr lang="en" sz="2795">
                <a:solidFill>
                  <a:srgbClr val="009999"/>
                </a:solidFill>
                <a:latin typeface="Courier New"/>
                <a:ea typeface="Courier New"/>
                <a:cs typeface="Courier New"/>
                <a:sym typeface="Courier New"/>
              </a:rPr>
              <a:t>1</a:t>
            </a:r>
            <a:r>
              <a:rPr b="1" lang="en" sz="2795">
                <a:solidFill>
                  <a:srgbClr val="212529"/>
                </a:solidFill>
                <a:latin typeface="Courier New"/>
                <a:ea typeface="Courier New"/>
                <a:cs typeface="Courier New"/>
                <a:sym typeface="Courier New"/>
              </a:rPr>
              <a:t>-</a:t>
            </a:r>
            <a:r>
              <a:rPr lang="en" sz="2795">
                <a:solidFill>
                  <a:srgbClr val="212529"/>
                </a:solidFill>
                <a:latin typeface="Courier New"/>
                <a:ea typeface="Courier New"/>
                <a:cs typeface="Courier New"/>
                <a:sym typeface="Courier New"/>
              </a:rPr>
              <a:t>SLEEP(</a:t>
            </a:r>
            <a:r>
              <a:rPr lang="en" sz="2795">
                <a:solidFill>
                  <a:srgbClr val="009999"/>
                </a:solidFill>
                <a:latin typeface="Courier New"/>
                <a:ea typeface="Courier New"/>
                <a:cs typeface="Courier New"/>
                <a:sym typeface="Courier New"/>
              </a:rPr>
              <a:t>15</a:t>
            </a:r>
            <a:r>
              <a:rPr lang="en" sz="2795">
                <a:solidFill>
                  <a:srgbClr val="212529"/>
                </a:solidFill>
                <a:latin typeface="Courier New"/>
                <a:ea typeface="Courier New"/>
                <a:cs typeface="Courier New"/>
                <a:sym typeface="Courier New"/>
              </a:rPr>
              <a:t>)</a:t>
            </a:r>
            <a:endParaRPr sz="2795"/>
          </a:p>
          <a:p>
            <a:pPr indent="-250018" lvl="1" marL="558800" rtl="0" algn="l">
              <a:spcBef>
                <a:spcPts val="800"/>
              </a:spcBef>
              <a:spcAft>
                <a:spcPts val="0"/>
              </a:spcAft>
              <a:buSzPct val="100000"/>
              <a:buChar char="○"/>
            </a:pPr>
            <a:r>
              <a:rPr lang="en" sz="2795">
                <a:highlight>
                  <a:srgbClr val="FFFFFF"/>
                </a:highlight>
              </a:rPr>
              <a:t>When an attacker tries to use these functions in the query and if he is successful in slowing the response, it proves SQL injection is possible and the server is using MySQL as a database.</a:t>
            </a:r>
            <a:endParaRPr sz="2795"/>
          </a:p>
          <a:p>
            <a:pPr indent="0" lvl="0" marL="558800" rtl="0" algn="l">
              <a:spcBef>
                <a:spcPts val="800"/>
              </a:spcBef>
              <a:spcAft>
                <a:spcPts val="0"/>
              </a:spcAft>
              <a:buNone/>
            </a:pPr>
            <a:r>
              <a:t/>
            </a:r>
            <a:endParaRPr sz="1050"/>
          </a:p>
          <a:p>
            <a:pPr indent="0" lvl="0" marL="558800" rtl="0" algn="l">
              <a:spcBef>
                <a:spcPts val="800"/>
              </a:spcBef>
              <a:spcAft>
                <a:spcPts val="0"/>
              </a:spcAft>
              <a:buNone/>
            </a:pPr>
            <a:r>
              <a:t/>
            </a:r>
            <a:endParaRPr sz="1050">
              <a:solidFill>
                <a:srgbClr val="212529"/>
              </a:solidFill>
              <a:latin typeface="Courier New"/>
              <a:ea typeface="Courier New"/>
              <a:cs typeface="Courier New"/>
              <a:sym typeface="Courier New"/>
            </a:endParaRPr>
          </a:p>
          <a:p>
            <a:pPr indent="0" lvl="0" marL="558800" rtl="0" algn="l">
              <a:spcBef>
                <a:spcPts val="800"/>
              </a:spcBef>
              <a:spcAft>
                <a:spcPts val="0"/>
              </a:spcAft>
              <a:buNone/>
            </a:pPr>
            <a:r>
              <a:t/>
            </a:r>
            <a:endParaRPr sz="1050">
              <a:solidFill>
                <a:srgbClr val="212529"/>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152400" y="152400"/>
            <a:ext cx="8839200" cy="46452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143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of SQL Injection Attacks</a:t>
            </a:r>
            <a:endParaRPr/>
          </a:p>
        </p:txBody>
      </p:sp>
      <p:pic>
        <p:nvPicPr>
          <p:cNvPr id="144" name="Google Shape;144;p26"/>
          <p:cNvPicPr preferRelativeResize="0"/>
          <p:nvPr/>
        </p:nvPicPr>
        <p:blipFill>
          <a:blip r:embed="rId3">
            <a:alphaModFix/>
          </a:blip>
          <a:stretch>
            <a:fillRect/>
          </a:stretch>
        </p:blipFill>
        <p:spPr>
          <a:xfrm>
            <a:off x="311699" y="984149"/>
            <a:ext cx="7844950" cy="381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769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Real-Life SQL Injection Examples</a:t>
            </a:r>
            <a:endParaRPr/>
          </a:p>
        </p:txBody>
      </p:sp>
      <p:sp>
        <p:nvSpPr>
          <p:cNvPr id="150" name="Google Shape;150;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7"/>
          <p:cNvPicPr preferRelativeResize="0"/>
          <p:nvPr/>
        </p:nvPicPr>
        <p:blipFill>
          <a:blip r:embed="rId3">
            <a:alphaModFix/>
          </a:blip>
          <a:stretch>
            <a:fillRect/>
          </a:stretch>
        </p:blipFill>
        <p:spPr>
          <a:xfrm>
            <a:off x="0" y="831076"/>
            <a:ext cx="9143999" cy="400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81000" y="342900"/>
            <a:ext cx="7667100" cy="7431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30"/>
              <a:buFont typeface="Trebuchet MS"/>
              <a:buNone/>
            </a:pPr>
            <a:r>
              <a:rPr lang="en" sz="2930"/>
              <a:t>Prepared Statements</a:t>
            </a:r>
            <a:br>
              <a:rPr lang="en" sz="2930"/>
            </a:br>
            <a:endParaRPr sz="2930"/>
          </a:p>
        </p:txBody>
      </p:sp>
      <p:sp>
        <p:nvSpPr>
          <p:cNvPr id="157" name="Google Shape;157;p28"/>
          <p:cNvSpPr txBox="1"/>
          <p:nvPr>
            <p:ph idx="1" type="body"/>
          </p:nvPr>
        </p:nvSpPr>
        <p:spPr>
          <a:xfrm>
            <a:off x="381000" y="1180250"/>
            <a:ext cx="8274600" cy="3613500"/>
          </a:xfrm>
          <a:prstGeom prst="rect">
            <a:avLst/>
          </a:prstGeom>
          <a:noFill/>
          <a:ln>
            <a:noFill/>
          </a:ln>
        </p:spPr>
        <p:txBody>
          <a:bodyPr anchorCtr="0" anchor="t" bIns="34275" lIns="68575" spcFirstLastPara="1" rIns="68575" wrap="square" tIns="34275">
            <a:normAutofit/>
          </a:bodyPr>
          <a:lstStyle/>
          <a:p>
            <a:pPr indent="-260350" lvl="0" marL="254000" rtl="0" algn="l">
              <a:lnSpc>
                <a:spcPct val="150000"/>
              </a:lnSpc>
              <a:spcBef>
                <a:spcPts val="0"/>
              </a:spcBef>
              <a:spcAft>
                <a:spcPts val="0"/>
              </a:spcAft>
              <a:buSzPts val="1500"/>
              <a:buChar char="●"/>
            </a:pPr>
            <a:r>
              <a:rPr lang="en" sz="1900"/>
              <a:t>In DBMS, a prepared statement, parameterized statement or parameterized query</a:t>
            </a:r>
            <a:r>
              <a:rPr lang="en" sz="1900">
                <a:solidFill>
                  <a:schemeClr val="accent1"/>
                </a:solidFill>
              </a:rPr>
              <a:t> is a feature where the database pre-</a:t>
            </a:r>
            <a:r>
              <a:rPr lang="en" sz="1900">
                <a:solidFill>
                  <a:schemeClr val="accent1"/>
                </a:solidFill>
              </a:rPr>
              <a:t>compiles</a:t>
            </a:r>
            <a:r>
              <a:rPr lang="en" sz="1900">
                <a:solidFill>
                  <a:schemeClr val="accent1"/>
                </a:solidFill>
              </a:rPr>
              <a:t> SQL code and stores the results</a:t>
            </a:r>
            <a:r>
              <a:rPr lang="en" sz="1900"/>
              <a:t>, separating it from data.</a:t>
            </a:r>
            <a:endParaRPr sz="1900"/>
          </a:p>
          <a:p>
            <a:pPr indent="-228600" lvl="1" marL="558800" rtl="0" algn="l">
              <a:lnSpc>
                <a:spcPct val="150000"/>
              </a:lnSpc>
              <a:spcBef>
                <a:spcPts val="0"/>
              </a:spcBef>
              <a:spcAft>
                <a:spcPts val="0"/>
              </a:spcAft>
              <a:buSzPts val="1200"/>
              <a:buChar char="○"/>
            </a:pPr>
            <a:r>
              <a:rPr lang="en" sz="1500"/>
              <a:t>It provides </a:t>
            </a:r>
            <a:r>
              <a:rPr lang="en" sz="1500"/>
              <a:t>efficiency</a:t>
            </a:r>
            <a:r>
              <a:rPr lang="en" sz="1500"/>
              <a:t>, as they can be used repeatedly without re-compiling.</a:t>
            </a:r>
            <a:endParaRPr sz="1500"/>
          </a:p>
          <a:p>
            <a:pPr indent="-228600" lvl="1" marL="558800" rtl="0" algn="l">
              <a:lnSpc>
                <a:spcPct val="150000"/>
              </a:lnSpc>
              <a:spcBef>
                <a:spcPts val="0"/>
              </a:spcBef>
              <a:spcAft>
                <a:spcPts val="0"/>
              </a:spcAft>
              <a:buSzPts val="1200"/>
              <a:buChar char="○"/>
            </a:pPr>
            <a:r>
              <a:rPr lang="en" sz="1500"/>
              <a:t>It enhances security by </a:t>
            </a:r>
            <a:r>
              <a:rPr lang="en" sz="1500"/>
              <a:t>reducing or eliminating SQL injection attacks.</a:t>
            </a:r>
            <a:endParaRPr sz="1500"/>
          </a:p>
          <a:p>
            <a:pPr indent="-260350" lvl="0" marL="254000" rtl="0" algn="l">
              <a:lnSpc>
                <a:spcPct val="150000"/>
              </a:lnSpc>
              <a:spcBef>
                <a:spcPts val="0"/>
              </a:spcBef>
              <a:spcAft>
                <a:spcPts val="0"/>
              </a:spcAft>
              <a:buSzPts val="1500"/>
              <a:buChar char="●"/>
            </a:pPr>
            <a:r>
              <a:rPr lang="en" sz="1900"/>
              <a:t>Parameterized queries created and compiled once, then reused with different parameters.</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81000" y="342900"/>
            <a:ext cx="4835700" cy="743100"/>
          </a:xfrm>
          <a:prstGeom prst="rect">
            <a:avLst/>
          </a:prstGeom>
          <a:noFill/>
          <a:ln>
            <a:noFill/>
          </a:ln>
        </p:spPr>
        <p:txBody>
          <a:bodyPr anchorCtr="0" anchor="t" bIns="34275" lIns="68575" spcFirstLastPara="1" rIns="68575" wrap="square" tIns="34275">
            <a:normAutofit/>
          </a:bodyPr>
          <a:lstStyle/>
          <a:p>
            <a:pPr indent="0" lvl="0" marL="0" rtl="0" algn="l">
              <a:lnSpc>
                <a:spcPct val="160000"/>
              </a:lnSpc>
              <a:spcBef>
                <a:spcPts val="0"/>
              </a:spcBef>
              <a:spcAft>
                <a:spcPts val="0"/>
              </a:spcAft>
              <a:buClr>
                <a:schemeClr val="accent1"/>
              </a:buClr>
              <a:buSzPts val="2700"/>
              <a:buFont typeface="Trebuchet MS"/>
              <a:buNone/>
            </a:pPr>
            <a:r>
              <a:rPr lang="en"/>
              <a:t>Using Prepared Statement</a:t>
            </a:r>
            <a:endParaRPr/>
          </a:p>
        </p:txBody>
      </p:sp>
      <p:sp>
        <p:nvSpPr>
          <p:cNvPr id="163" name="Google Shape;163;p29"/>
          <p:cNvSpPr txBox="1"/>
          <p:nvPr>
            <p:ph idx="1" type="body"/>
          </p:nvPr>
        </p:nvSpPr>
        <p:spPr>
          <a:xfrm>
            <a:off x="381000" y="1215320"/>
            <a:ext cx="8103900" cy="3748800"/>
          </a:xfrm>
          <a:prstGeom prst="rect">
            <a:avLst/>
          </a:prstGeom>
          <a:noFill/>
          <a:ln>
            <a:noFill/>
          </a:ln>
        </p:spPr>
        <p:txBody>
          <a:bodyPr anchorCtr="0" anchor="t" bIns="34275" lIns="68575" spcFirstLastPara="1" rIns="68575" wrap="square" tIns="34275">
            <a:normAutofit/>
          </a:bodyPr>
          <a:lstStyle/>
          <a:p>
            <a:pPr indent="-254000" lvl="0" marL="254000" rtl="0" algn="l">
              <a:lnSpc>
                <a:spcPct val="170000"/>
              </a:lnSpc>
              <a:spcBef>
                <a:spcPts val="0"/>
              </a:spcBef>
              <a:spcAft>
                <a:spcPts val="0"/>
              </a:spcAft>
              <a:buSzPts val="1200"/>
              <a:buChar char="●"/>
            </a:pPr>
            <a:r>
              <a:rPr lang="en" sz="1500"/>
              <a:t>A</a:t>
            </a:r>
            <a:r>
              <a:rPr lang="en" sz="1500">
                <a:solidFill>
                  <a:schemeClr val="accent1"/>
                </a:solidFill>
              </a:rPr>
              <a:t> Prepared Statement is a feature of JDBC that allows the creation of parameterized SQL statements.</a:t>
            </a:r>
            <a:endParaRPr>
              <a:solidFill>
                <a:schemeClr val="accent1"/>
              </a:solidFill>
            </a:endParaRPr>
          </a:p>
          <a:p>
            <a:pPr indent="-254000" lvl="0" marL="254000" rtl="0" algn="l">
              <a:lnSpc>
                <a:spcPct val="170000"/>
              </a:lnSpc>
              <a:spcBef>
                <a:spcPts val="800"/>
              </a:spcBef>
              <a:spcAft>
                <a:spcPts val="0"/>
              </a:spcAft>
              <a:buSzPts val="1200"/>
              <a:buChar char="●"/>
            </a:pPr>
            <a:r>
              <a:rPr lang="en" sz="1500"/>
              <a:t>It </a:t>
            </a:r>
            <a:r>
              <a:rPr lang="en" sz="1500">
                <a:solidFill>
                  <a:schemeClr val="accent1"/>
                </a:solidFill>
              </a:rPr>
              <a:t>enables the application to execute the same SQL statement repeatedly </a:t>
            </a:r>
            <a:r>
              <a:rPr lang="en" sz="1500"/>
              <a:t>with different parameter values, improving performance and security.</a:t>
            </a:r>
            <a:endParaRPr/>
          </a:p>
          <a:p>
            <a:pPr indent="-254000" lvl="0" marL="254000" rtl="0" algn="l">
              <a:lnSpc>
                <a:spcPct val="170000"/>
              </a:lnSpc>
              <a:spcBef>
                <a:spcPts val="800"/>
              </a:spcBef>
              <a:spcAft>
                <a:spcPts val="0"/>
              </a:spcAft>
              <a:buSzPts val="1200"/>
              <a:buChar char="●"/>
            </a:pPr>
            <a:r>
              <a:rPr lang="en" sz="1500">
                <a:solidFill>
                  <a:schemeClr val="accent1"/>
                </a:solidFill>
              </a:rPr>
              <a:t>Prepared Statements are precompiled and cached by the database, </a:t>
            </a:r>
            <a:r>
              <a:rPr lang="en" sz="1500"/>
              <a:t>reducing the need for repetitive parsing and optimizing query execution.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0"/>
          <p:cNvPicPr preferRelativeResize="0"/>
          <p:nvPr/>
        </p:nvPicPr>
        <p:blipFill>
          <a:blip r:embed="rId3">
            <a:alphaModFix/>
          </a:blip>
          <a:stretch>
            <a:fillRect/>
          </a:stretch>
        </p:blipFill>
        <p:spPr>
          <a:xfrm>
            <a:off x="567650" y="378900"/>
            <a:ext cx="7128425" cy="383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81000" y="342900"/>
            <a:ext cx="48357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Example of Prepared Statement</a:t>
            </a:r>
            <a:endParaRPr/>
          </a:p>
        </p:txBody>
      </p:sp>
      <p:sp>
        <p:nvSpPr>
          <p:cNvPr id="174" name="Google Shape;174;p31"/>
          <p:cNvSpPr txBox="1"/>
          <p:nvPr>
            <p:ph idx="1" type="body"/>
          </p:nvPr>
        </p:nvSpPr>
        <p:spPr>
          <a:xfrm>
            <a:off x="96525" y="972625"/>
            <a:ext cx="8546100" cy="3860100"/>
          </a:xfrm>
          <a:prstGeom prst="rect">
            <a:avLst/>
          </a:prstGeom>
          <a:solidFill>
            <a:srgbClr val="3A3A3A"/>
          </a:solidFill>
          <a:ln cap="flat" cmpd="sng" w="9525">
            <a:solidFill>
              <a:srgbClr val="00B0F0"/>
            </a:solidFill>
            <a:prstDash val="solid"/>
            <a:round/>
            <a:headEnd len="sm" w="sm" type="none"/>
            <a:tailEnd len="sm" w="sm" type="none"/>
          </a:ln>
        </p:spPr>
        <p:txBody>
          <a:bodyPr anchorCtr="0" anchor="t" bIns="34275" lIns="68575" spcFirstLastPara="1" rIns="68575" wrap="square" tIns="34275">
            <a:normAutofit/>
          </a:bodyPr>
          <a:lstStyle/>
          <a:p>
            <a:pPr indent="0" lvl="0" marL="0" rtl="0" algn="l">
              <a:spcBef>
                <a:spcPts val="0"/>
              </a:spcBef>
              <a:spcAft>
                <a:spcPts val="0"/>
              </a:spcAft>
              <a:buSzPts val="1000"/>
              <a:buNone/>
            </a:pPr>
            <a:r>
              <a:rPr b="0" lang="en" sz="1200">
                <a:solidFill>
                  <a:srgbClr val="4EC9B0"/>
                </a:solidFill>
                <a:latin typeface="Arial"/>
                <a:ea typeface="Arial"/>
                <a:cs typeface="Arial"/>
                <a:sym typeface="Arial"/>
              </a:rPr>
              <a:t>Connection</a:t>
            </a:r>
            <a:r>
              <a:rPr b="0" lang="en" sz="1200">
                <a:solidFill>
                  <a:srgbClr val="CCCCCC"/>
                </a:solidFill>
                <a:latin typeface="Arial"/>
                <a:ea typeface="Arial"/>
                <a:cs typeface="Arial"/>
                <a:sym typeface="Arial"/>
              </a:rPr>
              <a:t> </a:t>
            </a:r>
            <a:r>
              <a:rPr b="0" lang="en" sz="1200">
                <a:solidFill>
                  <a:srgbClr val="9CDCFE"/>
                </a:solidFill>
                <a:latin typeface="Arial"/>
                <a:ea typeface="Arial"/>
                <a:cs typeface="Arial"/>
                <a:sym typeface="Arial"/>
              </a:rPr>
              <a:t>con </a:t>
            </a:r>
            <a:r>
              <a:rPr b="0" lang="en" sz="1200">
                <a:solidFill>
                  <a:srgbClr val="D4D4D4"/>
                </a:solidFill>
                <a:latin typeface="Arial"/>
                <a:ea typeface="Arial"/>
                <a:cs typeface="Arial"/>
                <a:sym typeface="Arial"/>
              </a:rPr>
              <a:t>= </a:t>
            </a:r>
            <a:r>
              <a:rPr b="0" lang="en" sz="1200">
                <a:solidFill>
                  <a:srgbClr val="9CDCFE"/>
                </a:solidFill>
                <a:latin typeface="Arial"/>
                <a:ea typeface="Arial"/>
                <a:cs typeface="Arial"/>
                <a:sym typeface="Arial"/>
              </a:rPr>
              <a:t>DriverManager</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getConnection</a:t>
            </a:r>
            <a:r>
              <a:rPr b="0" lang="en" sz="1200">
                <a:solidFill>
                  <a:srgbClr val="CCCCCC"/>
                </a:solidFill>
                <a:latin typeface="Arial"/>
                <a:ea typeface="Arial"/>
                <a:cs typeface="Arial"/>
                <a:sym typeface="Arial"/>
              </a:rPr>
              <a:t>(</a:t>
            </a:r>
            <a:r>
              <a:rPr b="0" lang="en" sz="1200">
                <a:solidFill>
                  <a:srgbClr val="CE9178"/>
                </a:solidFill>
                <a:latin typeface="Arial"/>
                <a:ea typeface="Arial"/>
                <a:cs typeface="Arial"/>
                <a:sym typeface="Arial"/>
              </a:rPr>
              <a:t>"</a:t>
            </a:r>
            <a:r>
              <a:rPr b="0" lang="en" sz="1200">
                <a:solidFill>
                  <a:srgbClr val="D4D4D4"/>
                </a:solidFill>
                <a:latin typeface="Arial"/>
                <a:ea typeface="Arial"/>
                <a:cs typeface="Arial"/>
                <a:sym typeface="Arial"/>
              </a:rPr>
              <a:t>----</a:t>
            </a:r>
            <a:r>
              <a:rPr b="0" lang="en" sz="1200">
                <a:solidFill>
                  <a:srgbClr val="CE9178"/>
                </a:solidFill>
                <a:latin typeface="Arial"/>
                <a:ea typeface="Arial"/>
                <a:cs typeface="Arial"/>
                <a:sym typeface="Arial"/>
              </a:rPr>
              <a:t>", "</a:t>
            </a:r>
            <a:r>
              <a:rPr b="0" lang="en" sz="1200">
                <a:solidFill>
                  <a:srgbClr val="9CDCFE"/>
                </a:solidFill>
                <a:latin typeface="Arial"/>
                <a:ea typeface="Arial"/>
                <a:cs typeface="Arial"/>
                <a:sym typeface="Arial"/>
              </a:rPr>
              <a:t>system</a:t>
            </a:r>
            <a:r>
              <a:rPr b="0" lang="en" sz="1200">
                <a:solidFill>
                  <a:srgbClr val="CE9178"/>
                </a:solidFill>
                <a:latin typeface="Arial"/>
                <a:ea typeface="Arial"/>
                <a:cs typeface="Arial"/>
                <a:sym typeface="Arial"/>
              </a:rPr>
              <a:t>", "</a:t>
            </a:r>
            <a:r>
              <a:rPr b="0" lang="en" sz="1200">
                <a:solidFill>
                  <a:srgbClr val="9CDCFE"/>
                </a:solidFill>
                <a:latin typeface="Arial"/>
                <a:ea typeface="Arial"/>
                <a:cs typeface="Arial"/>
                <a:sym typeface="Arial"/>
              </a:rPr>
              <a:t>oracle</a:t>
            </a:r>
            <a:r>
              <a:rPr b="0" lang="en" sz="1200">
                <a:solidFill>
                  <a:srgbClr val="CE9178"/>
                </a:solidFill>
                <a:latin typeface="Arial"/>
                <a:ea typeface="Arial"/>
                <a:cs typeface="Arial"/>
                <a:sym typeface="Arial"/>
              </a:rPr>
              <a:t>"); </a:t>
            </a:r>
            <a:endParaRPr b="0" sz="1200">
              <a:solidFill>
                <a:srgbClr val="CCCCCC"/>
              </a:solidFill>
              <a:latin typeface="Arial"/>
              <a:ea typeface="Arial"/>
              <a:cs typeface="Arial"/>
              <a:sym typeface="Arial"/>
            </a:endParaRPr>
          </a:p>
          <a:p>
            <a:pPr indent="0" lvl="0" marL="0" rtl="0" algn="l">
              <a:spcBef>
                <a:spcPts val="800"/>
              </a:spcBef>
              <a:spcAft>
                <a:spcPts val="0"/>
              </a:spcAft>
              <a:buSzPts val="1000"/>
              <a:buNone/>
            </a:pPr>
            <a:r>
              <a:t/>
            </a:r>
            <a:endParaRPr b="0" sz="1200">
              <a:solidFill>
                <a:srgbClr val="9CDCFE"/>
              </a:solidFill>
              <a:latin typeface="Arial"/>
              <a:ea typeface="Arial"/>
              <a:cs typeface="Arial"/>
              <a:sym typeface="Arial"/>
            </a:endParaRPr>
          </a:p>
          <a:p>
            <a:pPr indent="0" lvl="0" marL="0" rtl="0" algn="l">
              <a:spcBef>
                <a:spcPts val="800"/>
              </a:spcBef>
              <a:spcAft>
                <a:spcPts val="0"/>
              </a:spcAft>
              <a:buSzPts val="1000"/>
              <a:buNone/>
            </a:pPr>
            <a:r>
              <a:rPr b="0" lang="en" sz="1200">
                <a:solidFill>
                  <a:srgbClr val="9CDCFE"/>
                </a:solidFill>
                <a:latin typeface="Arial"/>
                <a:ea typeface="Arial"/>
                <a:cs typeface="Arial"/>
                <a:sym typeface="Arial"/>
              </a:rPr>
              <a:t>PreparedStatement</a:t>
            </a:r>
            <a:r>
              <a:rPr b="0" lang="en" sz="1200">
                <a:solidFill>
                  <a:srgbClr val="CCCCCC"/>
                </a:solidFill>
                <a:latin typeface="Arial"/>
                <a:ea typeface="Arial"/>
                <a:cs typeface="Arial"/>
                <a:sym typeface="Arial"/>
              </a:rPr>
              <a:t> </a:t>
            </a:r>
            <a:r>
              <a:rPr b="0" lang="en" sz="1200">
                <a:solidFill>
                  <a:srgbClr val="9CDCFE"/>
                </a:solidFill>
                <a:latin typeface="Arial"/>
                <a:ea typeface="Arial"/>
                <a:cs typeface="Arial"/>
                <a:sym typeface="Arial"/>
              </a:rPr>
              <a:t>stmt </a:t>
            </a:r>
            <a:r>
              <a:rPr b="0" lang="en" sz="1200">
                <a:solidFill>
                  <a:srgbClr val="D4D4D4"/>
                </a:solidFill>
                <a:latin typeface="Arial"/>
                <a:ea typeface="Arial"/>
                <a:cs typeface="Arial"/>
                <a:sym typeface="Arial"/>
              </a:rPr>
              <a:t>= </a:t>
            </a:r>
            <a:endParaRPr/>
          </a:p>
          <a:p>
            <a:pPr indent="0" lvl="0" marL="0" rtl="0" algn="l">
              <a:spcBef>
                <a:spcPts val="800"/>
              </a:spcBef>
              <a:spcAft>
                <a:spcPts val="0"/>
              </a:spcAft>
              <a:buSzPts val="1000"/>
              <a:buNone/>
            </a:pPr>
            <a:r>
              <a:rPr b="0" lang="en" sz="1200">
                <a:solidFill>
                  <a:srgbClr val="9CDCFE"/>
                </a:solidFill>
                <a:latin typeface="Arial"/>
                <a:ea typeface="Arial"/>
                <a:cs typeface="Arial"/>
                <a:sym typeface="Arial"/>
              </a:rPr>
              <a:t>con</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prepareStatement</a:t>
            </a:r>
            <a:r>
              <a:rPr b="0" lang="en" sz="1200">
                <a:solidFill>
                  <a:srgbClr val="CCCCCC"/>
                </a:solidFill>
                <a:latin typeface="Arial"/>
                <a:ea typeface="Arial"/>
                <a:cs typeface="Arial"/>
                <a:sym typeface="Arial"/>
              </a:rPr>
              <a:t>(</a:t>
            </a:r>
            <a:r>
              <a:rPr b="0" lang="en" sz="1200">
                <a:solidFill>
                  <a:srgbClr val="CE9178"/>
                </a:solidFill>
                <a:latin typeface="Arial"/>
                <a:ea typeface="Arial"/>
                <a:cs typeface="Arial"/>
                <a:sym typeface="Arial"/>
              </a:rPr>
              <a:t>"insert into Emp values(?,?)"</a:t>
            </a:r>
            <a:r>
              <a:rPr b="0" lang="en" sz="1200">
                <a:solidFill>
                  <a:srgbClr val="CCCCCC"/>
                </a:solidFill>
                <a:latin typeface="Arial"/>
                <a:ea typeface="Arial"/>
                <a:cs typeface="Arial"/>
                <a:sym typeface="Arial"/>
              </a:rPr>
              <a:t>); </a:t>
            </a:r>
            <a:endParaRPr/>
          </a:p>
          <a:p>
            <a:pPr indent="0" lvl="0" marL="0" rtl="0" algn="l">
              <a:spcBef>
                <a:spcPts val="800"/>
              </a:spcBef>
              <a:spcAft>
                <a:spcPts val="0"/>
              </a:spcAft>
              <a:buSzPts val="1000"/>
              <a:buNone/>
            </a:pPr>
            <a:r>
              <a:t/>
            </a:r>
            <a:endParaRPr b="0" sz="1200">
              <a:solidFill>
                <a:srgbClr val="9CDCFE"/>
              </a:solidFill>
              <a:latin typeface="Arial"/>
              <a:ea typeface="Arial"/>
              <a:cs typeface="Arial"/>
              <a:sym typeface="Arial"/>
            </a:endParaRPr>
          </a:p>
          <a:p>
            <a:pPr indent="0" lvl="0" marL="0" rtl="0" algn="l">
              <a:spcBef>
                <a:spcPts val="800"/>
              </a:spcBef>
              <a:spcAft>
                <a:spcPts val="0"/>
              </a:spcAft>
              <a:buSzPts val="1000"/>
              <a:buNone/>
            </a:pPr>
            <a:r>
              <a:rPr b="0" lang="en" sz="1200">
                <a:solidFill>
                  <a:srgbClr val="9CDCFE"/>
                </a:solidFill>
                <a:latin typeface="Arial"/>
                <a:ea typeface="Arial"/>
                <a:cs typeface="Arial"/>
                <a:sym typeface="Arial"/>
              </a:rPr>
              <a:t>stmt</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setInt</a:t>
            </a:r>
            <a:r>
              <a:rPr b="0" lang="en" sz="1200">
                <a:solidFill>
                  <a:srgbClr val="CCCCCC"/>
                </a:solidFill>
                <a:latin typeface="Arial"/>
                <a:ea typeface="Arial"/>
                <a:cs typeface="Arial"/>
                <a:sym typeface="Arial"/>
              </a:rPr>
              <a:t>(</a:t>
            </a:r>
            <a:r>
              <a:rPr b="0" lang="en" sz="1200">
                <a:solidFill>
                  <a:srgbClr val="B5CEA8"/>
                </a:solidFill>
                <a:latin typeface="Arial"/>
                <a:ea typeface="Arial"/>
                <a:cs typeface="Arial"/>
                <a:sym typeface="Arial"/>
              </a:rPr>
              <a:t>1</a:t>
            </a:r>
            <a:r>
              <a:rPr b="0" lang="en" sz="1200">
                <a:solidFill>
                  <a:srgbClr val="CCCCCC"/>
                </a:solidFill>
                <a:latin typeface="Arial"/>
                <a:ea typeface="Arial"/>
                <a:cs typeface="Arial"/>
                <a:sym typeface="Arial"/>
              </a:rPr>
              <a:t>,</a:t>
            </a:r>
            <a:r>
              <a:rPr b="0" lang="en" sz="1200">
                <a:solidFill>
                  <a:srgbClr val="B5CEA8"/>
                </a:solidFill>
                <a:latin typeface="Arial"/>
                <a:ea typeface="Arial"/>
                <a:cs typeface="Arial"/>
                <a:sym typeface="Arial"/>
              </a:rPr>
              <a:t>101</a:t>
            </a:r>
            <a:r>
              <a:rPr b="0" lang="en" sz="1200">
                <a:solidFill>
                  <a:srgbClr val="CCCCCC"/>
                </a:solidFill>
                <a:latin typeface="Arial"/>
                <a:ea typeface="Arial"/>
                <a:cs typeface="Arial"/>
                <a:sym typeface="Arial"/>
              </a:rPr>
              <a:t>);</a:t>
            </a:r>
            <a:r>
              <a:rPr b="0" lang="en" sz="1200">
                <a:solidFill>
                  <a:srgbClr val="6A9955"/>
                </a:solidFill>
                <a:latin typeface="Arial"/>
                <a:ea typeface="Arial"/>
                <a:cs typeface="Arial"/>
                <a:sym typeface="Arial"/>
              </a:rPr>
              <a:t>//1 specifies the first parameter in the query </a:t>
            </a:r>
            <a:endParaRPr b="0" sz="1200">
              <a:solidFill>
                <a:srgbClr val="CCCCCC"/>
              </a:solidFill>
              <a:latin typeface="Arial"/>
              <a:ea typeface="Arial"/>
              <a:cs typeface="Arial"/>
              <a:sym typeface="Arial"/>
            </a:endParaRPr>
          </a:p>
          <a:p>
            <a:pPr indent="0" lvl="0" marL="0" rtl="0" algn="l">
              <a:spcBef>
                <a:spcPts val="800"/>
              </a:spcBef>
              <a:spcAft>
                <a:spcPts val="0"/>
              </a:spcAft>
              <a:buSzPts val="1000"/>
              <a:buNone/>
            </a:pPr>
            <a:r>
              <a:rPr b="0" lang="en" sz="1200">
                <a:solidFill>
                  <a:srgbClr val="9CDCFE"/>
                </a:solidFill>
                <a:latin typeface="Arial"/>
                <a:ea typeface="Arial"/>
                <a:cs typeface="Arial"/>
                <a:sym typeface="Arial"/>
              </a:rPr>
              <a:t>stmt</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setString</a:t>
            </a:r>
            <a:r>
              <a:rPr b="0" lang="en" sz="1200">
                <a:solidFill>
                  <a:srgbClr val="CCCCCC"/>
                </a:solidFill>
                <a:latin typeface="Arial"/>
                <a:ea typeface="Arial"/>
                <a:cs typeface="Arial"/>
                <a:sym typeface="Arial"/>
              </a:rPr>
              <a:t>(</a:t>
            </a:r>
            <a:r>
              <a:rPr b="0" lang="en" sz="1200">
                <a:solidFill>
                  <a:srgbClr val="B5CEA8"/>
                </a:solidFill>
                <a:latin typeface="Arial"/>
                <a:ea typeface="Arial"/>
                <a:cs typeface="Arial"/>
                <a:sym typeface="Arial"/>
              </a:rPr>
              <a:t>2</a:t>
            </a:r>
            <a:r>
              <a:rPr b="0" lang="en" sz="1200">
                <a:solidFill>
                  <a:srgbClr val="CCCCCC"/>
                </a:solidFill>
                <a:latin typeface="Arial"/>
                <a:ea typeface="Arial"/>
                <a:cs typeface="Arial"/>
                <a:sym typeface="Arial"/>
              </a:rPr>
              <a:t>,</a:t>
            </a:r>
            <a:r>
              <a:rPr b="0" lang="en" sz="1200">
                <a:solidFill>
                  <a:srgbClr val="CE9178"/>
                </a:solidFill>
                <a:latin typeface="Arial"/>
                <a:ea typeface="Arial"/>
                <a:cs typeface="Arial"/>
                <a:sym typeface="Arial"/>
              </a:rPr>
              <a:t>"Ratan"</a:t>
            </a:r>
            <a:r>
              <a:rPr b="0" lang="en" sz="1200">
                <a:solidFill>
                  <a:srgbClr val="CCCCCC"/>
                </a:solidFill>
                <a:latin typeface="Arial"/>
                <a:ea typeface="Arial"/>
                <a:cs typeface="Arial"/>
                <a:sym typeface="Arial"/>
              </a:rPr>
              <a:t>); </a:t>
            </a:r>
            <a:endParaRPr/>
          </a:p>
          <a:p>
            <a:pPr indent="0" lvl="0" marL="0" rtl="0" algn="l">
              <a:spcBef>
                <a:spcPts val="800"/>
              </a:spcBef>
              <a:spcAft>
                <a:spcPts val="0"/>
              </a:spcAft>
              <a:buSzPts val="1000"/>
              <a:buNone/>
            </a:pPr>
            <a:r>
              <a:t/>
            </a:r>
            <a:endParaRPr b="0" sz="1200">
              <a:solidFill>
                <a:srgbClr val="9CDCFE"/>
              </a:solidFill>
              <a:latin typeface="Arial"/>
              <a:ea typeface="Arial"/>
              <a:cs typeface="Arial"/>
              <a:sym typeface="Arial"/>
            </a:endParaRPr>
          </a:p>
          <a:p>
            <a:pPr indent="0" lvl="0" marL="0" rtl="0" algn="l">
              <a:spcBef>
                <a:spcPts val="800"/>
              </a:spcBef>
              <a:spcAft>
                <a:spcPts val="0"/>
              </a:spcAft>
              <a:buSzPts val="1000"/>
              <a:buNone/>
            </a:pPr>
            <a:r>
              <a:rPr b="0" lang="en" sz="1200">
                <a:solidFill>
                  <a:srgbClr val="9CDCFE"/>
                </a:solidFill>
                <a:latin typeface="Arial"/>
                <a:ea typeface="Arial"/>
                <a:cs typeface="Arial"/>
                <a:sym typeface="Arial"/>
              </a:rPr>
              <a:t>int</a:t>
            </a:r>
            <a:r>
              <a:rPr b="0" lang="en" sz="1200">
                <a:solidFill>
                  <a:srgbClr val="CCCCCC"/>
                </a:solidFill>
                <a:latin typeface="Arial"/>
                <a:ea typeface="Arial"/>
                <a:cs typeface="Arial"/>
                <a:sym typeface="Arial"/>
              </a:rPr>
              <a:t> </a:t>
            </a:r>
            <a:r>
              <a:rPr b="0" lang="en" sz="1200">
                <a:solidFill>
                  <a:srgbClr val="9CDCFE"/>
                </a:solidFill>
                <a:latin typeface="Arial"/>
                <a:ea typeface="Arial"/>
                <a:cs typeface="Arial"/>
                <a:sym typeface="Arial"/>
              </a:rPr>
              <a:t>i</a:t>
            </a:r>
            <a:r>
              <a:rPr b="0" lang="en" sz="1200">
                <a:solidFill>
                  <a:srgbClr val="D4D4D4"/>
                </a:solidFill>
                <a:latin typeface="Arial"/>
                <a:ea typeface="Arial"/>
                <a:cs typeface="Arial"/>
                <a:sym typeface="Arial"/>
              </a:rPr>
              <a:t>=</a:t>
            </a:r>
            <a:r>
              <a:rPr b="0" lang="en" sz="1200">
                <a:solidFill>
                  <a:srgbClr val="9CDCFE"/>
                </a:solidFill>
                <a:latin typeface="Arial"/>
                <a:ea typeface="Arial"/>
                <a:cs typeface="Arial"/>
                <a:sym typeface="Arial"/>
              </a:rPr>
              <a:t>stmt</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executeUpdate</a:t>
            </a:r>
            <a:r>
              <a:rPr b="0" lang="en" sz="1200">
                <a:solidFill>
                  <a:srgbClr val="CCCCCC"/>
                </a:solidFill>
                <a:latin typeface="Arial"/>
                <a:ea typeface="Arial"/>
                <a:cs typeface="Arial"/>
                <a:sym typeface="Arial"/>
              </a:rPr>
              <a:t>(); </a:t>
            </a:r>
            <a:endParaRPr/>
          </a:p>
          <a:p>
            <a:pPr indent="0" lvl="0" marL="0" rtl="0" algn="l">
              <a:spcBef>
                <a:spcPts val="800"/>
              </a:spcBef>
              <a:spcAft>
                <a:spcPts val="0"/>
              </a:spcAft>
              <a:buSzPts val="1000"/>
              <a:buNone/>
            </a:pPr>
            <a:r>
              <a:t/>
            </a:r>
            <a:endParaRPr b="0" sz="1200">
              <a:solidFill>
                <a:srgbClr val="9CDCFE"/>
              </a:solidFill>
              <a:latin typeface="Arial"/>
              <a:ea typeface="Arial"/>
              <a:cs typeface="Arial"/>
              <a:sym typeface="Arial"/>
            </a:endParaRPr>
          </a:p>
          <a:p>
            <a:pPr indent="0" lvl="0" marL="0" rtl="0" algn="l">
              <a:spcBef>
                <a:spcPts val="800"/>
              </a:spcBef>
              <a:spcAft>
                <a:spcPts val="0"/>
              </a:spcAft>
              <a:buSzPts val="1000"/>
              <a:buNone/>
            </a:pPr>
            <a:r>
              <a:rPr b="0" lang="en" sz="1200">
                <a:solidFill>
                  <a:srgbClr val="9CDCFE"/>
                </a:solidFill>
                <a:latin typeface="Arial"/>
                <a:ea typeface="Arial"/>
                <a:cs typeface="Arial"/>
                <a:sym typeface="Arial"/>
              </a:rPr>
              <a:t>System</a:t>
            </a:r>
            <a:r>
              <a:rPr b="0" lang="en" sz="1200">
                <a:solidFill>
                  <a:srgbClr val="CCCCCC"/>
                </a:solidFill>
                <a:latin typeface="Arial"/>
                <a:ea typeface="Arial"/>
                <a:cs typeface="Arial"/>
                <a:sym typeface="Arial"/>
              </a:rPr>
              <a:t>.</a:t>
            </a:r>
            <a:r>
              <a:rPr b="0" lang="en" sz="1200">
                <a:solidFill>
                  <a:srgbClr val="9CDCFE"/>
                </a:solidFill>
                <a:latin typeface="Arial"/>
                <a:ea typeface="Arial"/>
                <a:cs typeface="Arial"/>
                <a:sym typeface="Arial"/>
              </a:rPr>
              <a:t>out</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println</a:t>
            </a:r>
            <a:r>
              <a:rPr b="0" lang="en" sz="1200">
                <a:solidFill>
                  <a:srgbClr val="CCCCCC"/>
                </a:solidFill>
                <a:latin typeface="Arial"/>
                <a:ea typeface="Arial"/>
                <a:cs typeface="Arial"/>
                <a:sym typeface="Arial"/>
              </a:rPr>
              <a:t>(</a:t>
            </a:r>
            <a:r>
              <a:rPr b="0" lang="en" sz="1200">
                <a:solidFill>
                  <a:srgbClr val="9CDCFE"/>
                </a:solidFill>
                <a:latin typeface="Arial"/>
                <a:ea typeface="Arial"/>
                <a:cs typeface="Arial"/>
                <a:sym typeface="Arial"/>
              </a:rPr>
              <a:t>i</a:t>
            </a:r>
            <a:r>
              <a:rPr b="0" lang="en" sz="1200">
                <a:solidFill>
                  <a:srgbClr val="D4D4D4"/>
                </a:solidFill>
                <a:latin typeface="Arial"/>
                <a:ea typeface="Arial"/>
                <a:cs typeface="Arial"/>
                <a:sym typeface="Arial"/>
              </a:rPr>
              <a:t>+</a:t>
            </a:r>
            <a:r>
              <a:rPr b="0" lang="en" sz="1200">
                <a:solidFill>
                  <a:srgbClr val="CE9178"/>
                </a:solidFill>
                <a:latin typeface="Arial"/>
                <a:ea typeface="Arial"/>
                <a:cs typeface="Arial"/>
                <a:sym typeface="Arial"/>
              </a:rPr>
              <a:t>" records inserted"</a:t>
            </a:r>
            <a:r>
              <a:rPr b="0" lang="en" sz="1200">
                <a:solidFill>
                  <a:srgbClr val="CCCCCC"/>
                </a:solidFill>
                <a:latin typeface="Arial"/>
                <a:ea typeface="Arial"/>
                <a:cs typeface="Arial"/>
                <a:sym typeface="Arial"/>
              </a:rPr>
              <a:t>); </a:t>
            </a:r>
            <a:endParaRPr/>
          </a:p>
        </p:txBody>
      </p:sp>
      <p:cxnSp>
        <p:nvCxnSpPr>
          <p:cNvPr id="175" name="Google Shape;175;p31"/>
          <p:cNvCxnSpPr>
            <a:endCxn id="176" idx="1"/>
          </p:cNvCxnSpPr>
          <p:nvPr/>
        </p:nvCxnSpPr>
        <p:spPr>
          <a:xfrm>
            <a:off x="5292128" y="1133150"/>
            <a:ext cx="847800" cy="133200"/>
          </a:xfrm>
          <a:prstGeom prst="straightConnector1">
            <a:avLst/>
          </a:prstGeom>
          <a:noFill/>
          <a:ln cap="flat" cmpd="sng" w="38100">
            <a:solidFill>
              <a:srgbClr val="00B0F0"/>
            </a:solidFill>
            <a:prstDash val="solid"/>
            <a:round/>
            <a:headEnd len="sm" w="sm" type="none"/>
            <a:tailEnd len="sm" w="sm" type="none"/>
          </a:ln>
        </p:spPr>
      </p:cxnSp>
      <p:sp>
        <p:nvSpPr>
          <p:cNvPr id="176" name="Google Shape;176;p31"/>
          <p:cNvSpPr/>
          <p:nvPr/>
        </p:nvSpPr>
        <p:spPr>
          <a:xfrm>
            <a:off x="6139927" y="882800"/>
            <a:ext cx="1960800" cy="767100"/>
          </a:xfrm>
          <a:prstGeom prst="rect">
            <a:avLst/>
          </a:prstGeom>
          <a:gradFill>
            <a:gsLst>
              <a:gs pos="0">
                <a:srgbClr val="D2E4BB"/>
              </a:gs>
              <a:gs pos="88000">
                <a:srgbClr val="9FC95F"/>
              </a:gs>
              <a:gs pos="100000">
                <a:srgbClr val="9FC95F"/>
              </a:gs>
            </a:gsLst>
            <a:lin ang="5400012"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accent1"/>
                </a:solidFill>
                <a:latin typeface="Trebuchet MS"/>
                <a:ea typeface="Trebuchet MS"/>
                <a:cs typeface="Trebuchet MS"/>
                <a:sym typeface="Trebuchet MS"/>
              </a:rPr>
              <a:t>Creating Database Connection</a:t>
            </a:r>
            <a:endParaRPr sz="1100">
              <a:solidFill>
                <a:schemeClr val="accent1"/>
              </a:solidFill>
            </a:endParaRPr>
          </a:p>
        </p:txBody>
      </p:sp>
      <p:cxnSp>
        <p:nvCxnSpPr>
          <p:cNvPr id="177" name="Google Shape;177;p31"/>
          <p:cNvCxnSpPr>
            <a:endCxn id="178" idx="1"/>
          </p:cNvCxnSpPr>
          <p:nvPr/>
        </p:nvCxnSpPr>
        <p:spPr>
          <a:xfrm>
            <a:off x="3876428" y="2001379"/>
            <a:ext cx="2263500" cy="267000"/>
          </a:xfrm>
          <a:prstGeom prst="straightConnector1">
            <a:avLst/>
          </a:prstGeom>
          <a:noFill/>
          <a:ln cap="flat" cmpd="sng" w="38100">
            <a:solidFill>
              <a:srgbClr val="00B0F0"/>
            </a:solidFill>
            <a:prstDash val="solid"/>
            <a:round/>
            <a:headEnd len="sm" w="sm" type="none"/>
            <a:tailEnd len="sm" w="sm" type="none"/>
          </a:ln>
        </p:spPr>
      </p:cxnSp>
      <p:sp>
        <p:nvSpPr>
          <p:cNvPr id="178" name="Google Shape;178;p31"/>
          <p:cNvSpPr/>
          <p:nvPr/>
        </p:nvSpPr>
        <p:spPr>
          <a:xfrm>
            <a:off x="6139927" y="1884829"/>
            <a:ext cx="1960800" cy="767100"/>
          </a:xfrm>
          <a:prstGeom prst="rect">
            <a:avLst/>
          </a:prstGeom>
          <a:gradFill>
            <a:gsLst>
              <a:gs pos="0">
                <a:srgbClr val="D2E4BB"/>
              </a:gs>
              <a:gs pos="88000">
                <a:srgbClr val="9FC95F"/>
              </a:gs>
              <a:gs pos="100000">
                <a:srgbClr val="9FC95F"/>
              </a:gs>
            </a:gsLst>
            <a:lin ang="5400012"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accent1"/>
                </a:solidFill>
                <a:latin typeface="Trebuchet MS"/>
                <a:ea typeface="Trebuchet MS"/>
                <a:cs typeface="Trebuchet MS"/>
                <a:sym typeface="Trebuchet MS"/>
              </a:rPr>
              <a:t>Prepare statement to replace ‘?’ with required information</a:t>
            </a:r>
            <a:endParaRPr sz="1100">
              <a:solidFill>
                <a:schemeClr val="accent1"/>
              </a:solidFill>
            </a:endParaRPr>
          </a:p>
        </p:txBody>
      </p:sp>
      <p:cxnSp>
        <p:nvCxnSpPr>
          <p:cNvPr id="179" name="Google Shape;179;p31"/>
          <p:cNvCxnSpPr>
            <a:endCxn id="180" idx="1"/>
          </p:cNvCxnSpPr>
          <p:nvPr/>
        </p:nvCxnSpPr>
        <p:spPr>
          <a:xfrm>
            <a:off x="2442128" y="2841403"/>
            <a:ext cx="3697800" cy="515400"/>
          </a:xfrm>
          <a:prstGeom prst="straightConnector1">
            <a:avLst/>
          </a:prstGeom>
          <a:noFill/>
          <a:ln cap="flat" cmpd="sng" w="38100">
            <a:solidFill>
              <a:srgbClr val="00B0F0"/>
            </a:solidFill>
            <a:prstDash val="solid"/>
            <a:round/>
            <a:headEnd len="sm" w="sm" type="none"/>
            <a:tailEnd len="sm" w="sm" type="none"/>
          </a:ln>
        </p:spPr>
      </p:cxnSp>
      <p:sp>
        <p:nvSpPr>
          <p:cNvPr id="180" name="Google Shape;180;p31"/>
          <p:cNvSpPr/>
          <p:nvPr/>
        </p:nvSpPr>
        <p:spPr>
          <a:xfrm>
            <a:off x="6139927" y="2973253"/>
            <a:ext cx="1960800" cy="767100"/>
          </a:xfrm>
          <a:prstGeom prst="rect">
            <a:avLst/>
          </a:prstGeom>
          <a:gradFill>
            <a:gsLst>
              <a:gs pos="0">
                <a:srgbClr val="D2E4BB"/>
              </a:gs>
              <a:gs pos="88000">
                <a:srgbClr val="9FC95F"/>
              </a:gs>
              <a:gs pos="100000">
                <a:srgbClr val="9FC95F"/>
              </a:gs>
            </a:gsLst>
            <a:lin ang="5400012"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accent1"/>
                </a:solidFill>
                <a:latin typeface="Trebuchet MS"/>
                <a:ea typeface="Trebuchet MS"/>
                <a:cs typeface="Trebuchet MS"/>
                <a:sym typeface="Trebuchet MS"/>
              </a:rPr>
              <a:t>Replacing ‘?’ with required value in the query.</a:t>
            </a:r>
            <a:endParaRPr sz="1100">
              <a:solidFill>
                <a:schemeClr val="accent1"/>
              </a:solidFill>
            </a:endParaRPr>
          </a:p>
        </p:txBody>
      </p:sp>
      <p:cxnSp>
        <p:nvCxnSpPr>
          <p:cNvPr id="181" name="Google Shape;181;p31"/>
          <p:cNvCxnSpPr>
            <a:endCxn id="182" idx="1"/>
          </p:cNvCxnSpPr>
          <p:nvPr/>
        </p:nvCxnSpPr>
        <p:spPr>
          <a:xfrm>
            <a:off x="2130561" y="3596381"/>
            <a:ext cx="4013400" cy="792600"/>
          </a:xfrm>
          <a:prstGeom prst="straightConnector1">
            <a:avLst/>
          </a:prstGeom>
          <a:noFill/>
          <a:ln cap="flat" cmpd="sng" w="38100">
            <a:solidFill>
              <a:srgbClr val="00B0F0"/>
            </a:solidFill>
            <a:prstDash val="solid"/>
            <a:round/>
            <a:headEnd len="sm" w="sm" type="none"/>
            <a:tailEnd len="sm" w="sm" type="none"/>
          </a:ln>
        </p:spPr>
      </p:cxnSp>
      <p:sp>
        <p:nvSpPr>
          <p:cNvPr id="182" name="Google Shape;182;p31"/>
          <p:cNvSpPr/>
          <p:nvPr/>
        </p:nvSpPr>
        <p:spPr>
          <a:xfrm>
            <a:off x="6143961" y="4005431"/>
            <a:ext cx="1960800" cy="767100"/>
          </a:xfrm>
          <a:prstGeom prst="rect">
            <a:avLst/>
          </a:prstGeom>
          <a:gradFill>
            <a:gsLst>
              <a:gs pos="0">
                <a:srgbClr val="D2E4BB"/>
              </a:gs>
              <a:gs pos="88000">
                <a:srgbClr val="9FC95F"/>
              </a:gs>
              <a:gs pos="100000">
                <a:srgbClr val="9FC95F"/>
              </a:gs>
            </a:gsLst>
            <a:lin ang="5400012"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accent1"/>
                </a:solidFill>
                <a:latin typeface="Trebuchet MS"/>
                <a:ea typeface="Trebuchet MS"/>
                <a:cs typeface="Trebuchet MS"/>
                <a:sym typeface="Trebuchet MS"/>
              </a:rPr>
              <a:t>Execute the prepared statement</a:t>
            </a:r>
            <a:endParaRPr sz="11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81000" y="342900"/>
            <a:ext cx="4835700" cy="7431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accent1"/>
              </a:buClr>
              <a:buSzPct val="100000"/>
              <a:buFont typeface="Trebuchet MS"/>
              <a:buNone/>
            </a:pPr>
            <a:r>
              <a:rPr lang="en"/>
              <a:t>Methods of PreparedStatement interface</a:t>
            </a:r>
            <a:endParaRPr/>
          </a:p>
        </p:txBody>
      </p:sp>
      <p:graphicFrame>
        <p:nvGraphicFramePr>
          <p:cNvPr id="188" name="Google Shape;188;p32"/>
          <p:cNvGraphicFramePr/>
          <p:nvPr/>
        </p:nvGraphicFramePr>
        <p:xfrm>
          <a:off x="508001" y="1186031"/>
          <a:ext cx="3000000" cy="3000000"/>
        </p:xfrm>
        <a:graphic>
          <a:graphicData uri="http://schemas.openxmlformats.org/drawingml/2006/table">
            <a:tbl>
              <a:tblPr>
                <a:noFill/>
                <a:tableStyleId>{DB2CEAAC-C87C-421A-ABF8-17D7D500B936}</a:tableStyleId>
              </a:tblPr>
              <a:tblGrid>
                <a:gridCol w="3271825"/>
                <a:gridCol w="4427450"/>
              </a:tblGrid>
              <a:tr h="363950">
                <a:tc>
                  <a:txBody>
                    <a:bodyPr/>
                    <a:lstStyle/>
                    <a:p>
                      <a:pPr indent="0" lvl="0" marL="0" marR="0" rtl="0" algn="l">
                        <a:spcBef>
                          <a:spcPts val="0"/>
                        </a:spcBef>
                        <a:spcAft>
                          <a:spcPts val="0"/>
                        </a:spcAft>
                        <a:buNone/>
                      </a:pPr>
                      <a:r>
                        <a:rPr lang="en" sz="1100" u="none" cap="none" strike="noStrike">
                          <a:solidFill>
                            <a:srgbClr val="000000"/>
                          </a:solidFill>
                          <a:latin typeface="times new roman"/>
                          <a:ea typeface="times new roman"/>
                          <a:cs typeface="times new roman"/>
                          <a:sym typeface="times new roman"/>
                        </a:rPr>
                        <a:t>Method</a:t>
                      </a:r>
                      <a:endParaRPr sz="1100"/>
                    </a:p>
                  </a:txBody>
                  <a:tcPr marT="66775" marB="66775" marR="66775" marL="66775">
                    <a:lnL cap="flat" cmpd="sng" w="9525">
                      <a:solidFill>
                        <a:srgbClr val="F084B6"/>
                      </a:solidFill>
                      <a:prstDash val="solid"/>
                      <a:round/>
                      <a:headEnd len="sm" w="sm" type="none"/>
                      <a:tailEnd len="sm" w="sm" type="none"/>
                    </a:lnL>
                    <a:lnR cap="flat" cmpd="sng" w="9525">
                      <a:solidFill>
                        <a:srgbClr val="F084B6"/>
                      </a:solidFill>
                      <a:prstDash val="solid"/>
                      <a:round/>
                      <a:headEnd len="sm" w="sm" type="none"/>
                      <a:tailEnd len="sm" w="sm" type="none"/>
                    </a:lnR>
                    <a:lnT cap="flat" cmpd="sng" w="9525">
                      <a:solidFill>
                        <a:srgbClr val="F084B6"/>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 sz="1100" u="none" cap="none" strike="noStrike">
                          <a:solidFill>
                            <a:srgbClr val="000000"/>
                          </a:solidFill>
                          <a:latin typeface="times new roman"/>
                          <a:ea typeface="times new roman"/>
                          <a:cs typeface="times new roman"/>
                          <a:sym typeface="times new roman"/>
                        </a:rPr>
                        <a:t>Description</a:t>
                      </a:r>
                      <a:endParaRPr sz="1100"/>
                    </a:p>
                  </a:txBody>
                  <a:tcPr marT="66775" marB="66775" marR="66775" marL="66775">
                    <a:lnL cap="flat" cmpd="sng" w="9525">
                      <a:solidFill>
                        <a:srgbClr val="F084B6"/>
                      </a:solidFill>
                      <a:prstDash val="solid"/>
                      <a:round/>
                      <a:headEnd len="sm" w="sm" type="none"/>
                      <a:tailEnd len="sm" w="sm" type="none"/>
                    </a:lnL>
                    <a:lnR cap="flat" cmpd="sng" w="9525">
                      <a:solidFill>
                        <a:srgbClr val="F084B6"/>
                      </a:solidFill>
                      <a:prstDash val="solid"/>
                      <a:round/>
                      <a:headEnd len="sm" w="sm" type="none"/>
                      <a:tailEnd len="sm" w="sm" type="none"/>
                    </a:lnR>
                    <a:lnT cap="flat" cmpd="sng" w="9525">
                      <a:solidFill>
                        <a:srgbClr val="F084B6"/>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507350">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public void setInt(int paramIndex, int value)</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sets the integer value to the given parameter index.</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507350">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public void setString(int paramIndex, String value)</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sets the String value to the given parameter index.</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507350">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public void setFloat(int paramIndex, float value)</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sets the float value to the given parameter index.</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507350">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public void setDouble(int paramIndex, double value)</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sets the double value to the given parameter index.</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705875">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public int executeUpdate()</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executes the query. It is used for create, drop, insert, update, delete etc.</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507350">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public ResultSet executeQuery()</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executes the select query. It returns an instance of ResultSet.</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81000" y="342900"/>
            <a:ext cx="82272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100"/>
              <a:t>Row Sets and Transactions</a:t>
            </a:r>
            <a:endParaRPr sz="3100"/>
          </a:p>
        </p:txBody>
      </p:sp>
      <p:sp>
        <p:nvSpPr>
          <p:cNvPr id="194" name="Google Shape;194;p33"/>
          <p:cNvSpPr txBox="1"/>
          <p:nvPr>
            <p:ph idx="1" type="body"/>
          </p:nvPr>
        </p:nvSpPr>
        <p:spPr>
          <a:xfrm>
            <a:off x="381000" y="1086000"/>
            <a:ext cx="8227200" cy="38022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a:t>Row Sets:</a:t>
            </a:r>
            <a:endParaRPr/>
          </a:p>
          <a:p>
            <a:pPr indent="-215900" lvl="1" marL="558800" rtl="0" algn="l">
              <a:spcBef>
                <a:spcPts val="800"/>
              </a:spcBef>
              <a:spcAft>
                <a:spcPts val="0"/>
              </a:spcAft>
              <a:buSzPts val="1200"/>
              <a:buChar char="○"/>
            </a:pPr>
            <a:r>
              <a:rPr lang="en"/>
              <a:t>A disconnected set of rows from a ResultSet.</a:t>
            </a:r>
            <a:endParaRPr/>
          </a:p>
          <a:p>
            <a:pPr indent="-215900" lvl="1" marL="558800" rtl="0" algn="l">
              <a:spcBef>
                <a:spcPts val="800"/>
              </a:spcBef>
              <a:spcAft>
                <a:spcPts val="0"/>
              </a:spcAft>
              <a:buSzPts val="1200"/>
              <a:buChar char="○"/>
            </a:pPr>
            <a:r>
              <a:rPr lang="en"/>
              <a:t>Allows for more flexibility in data manipulation, especially in disconnected or distributed environments.</a:t>
            </a:r>
            <a:endParaRPr/>
          </a:p>
          <a:p>
            <a:pPr indent="-215900" lvl="1" marL="558800" rtl="0" algn="l">
              <a:spcBef>
                <a:spcPts val="800"/>
              </a:spcBef>
              <a:spcAft>
                <a:spcPts val="0"/>
              </a:spcAft>
              <a:buSzPts val="1200"/>
              <a:buChar char="○"/>
            </a:pPr>
            <a:r>
              <a:rPr lang="en"/>
              <a:t>Types include CachedRowSet, WebRowSet, and FilteredRowSet.</a:t>
            </a:r>
            <a:endParaRPr/>
          </a:p>
          <a:p>
            <a:pPr indent="-254000" lvl="0" marL="254000" rtl="0" algn="l">
              <a:spcBef>
                <a:spcPts val="800"/>
              </a:spcBef>
              <a:spcAft>
                <a:spcPts val="0"/>
              </a:spcAft>
              <a:buSzPts val="1400"/>
              <a:buChar char="●"/>
            </a:pPr>
            <a:r>
              <a:rPr lang="en"/>
              <a:t>Transactions:</a:t>
            </a:r>
            <a:endParaRPr/>
          </a:p>
          <a:p>
            <a:pPr indent="-215900" lvl="1" marL="558800" rtl="0" algn="l">
              <a:spcBef>
                <a:spcPts val="800"/>
              </a:spcBef>
              <a:spcAft>
                <a:spcPts val="0"/>
              </a:spcAft>
              <a:buSzPts val="1200"/>
              <a:buChar char="○"/>
            </a:pPr>
            <a:r>
              <a:rPr lang="en"/>
              <a:t>A sequence of one or more SQL statements executed as a single unit of work.</a:t>
            </a:r>
            <a:endParaRPr/>
          </a:p>
          <a:p>
            <a:pPr indent="-215900" lvl="1" marL="558800" rtl="0" algn="l">
              <a:spcBef>
                <a:spcPts val="800"/>
              </a:spcBef>
              <a:spcAft>
                <a:spcPts val="0"/>
              </a:spcAft>
              <a:buSzPts val="1200"/>
              <a:buChar char="○"/>
            </a:pPr>
            <a:r>
              <a:rPr lang="en"/>
              <a:t>Ensures data consistency by either committing all changes or rolling back to the initial state.</a:t>
            </a:r>
            <a:endParaRPr/>
          </a:p>
          <a:p>
            <a:pPr indent="-215900" lvl="1" marL="558800" rtl="0" algn="l">
              <a:spcBef>
                <a:spcPts val="800"/>
              </a:spcBef>
              <a:spcAft>
                <a:spcPts val="0"/>
              </a:spcAft>
              <a:buSzPts val="1200"/>
              <a:buChar char="○"/>
            </a:pPr>
            <a:r>
              <a:rPr lang="en"/>
              <a:t>JDBC supports transaction management using commit and rollback operations.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JDBC Driver Types and Configuration</a:t>
            </a:r>
            <a:endParaRPr/>
          </a:p>
          <a:p>
            <a:pPr indent="-342900" lvl="0" marL="457200" rtl="0" algn="l">
              <a:spcBef>
                <a:spcPts val="0"/>
              </a:spcBef>
              <a:spcAft>
                <a:spcPts val="0"/>
              </a:spcAft>
              <a:buSzPts val="1800"/>
              <a:buChar char="-"/>
            </a:pPr>
            <a:r>
              <a:rPr lang="en"/>
              <a:t>Managing Connections and Statements</a:t>
            </a:r>
            <a:endParaRPr/>
          </a:p>
          <a:p>
            <a:pPr indent="-342900" lvl="0" marL="457200" rtl="0" algn="l">
              <a:spcBef>
                <a:spcPts val="0"/>
              </a:spcBef>
              <a:spcAft>
                <a:spcPts val="0"/>
              </a:spcAft>
              <a:buSzPts val="1800"/>
              <a:buChar char="-"/>
            </a:pPr>
            <a:r>
              <a:rPr lang="en"/>
              <a:t>Result Sets and Exception Handling</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81000" y="342900"/>
            <a:ext cx="79218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200"/>
              <a:t>SQL Escapes</a:t>
            </a:r>
            <a:endParaRPr sz="3200"/>
          </a:p>
        </p:txBody>
      </p:sp>
      <p:sp>
        <p:nvSpPr>
          <p:cNvPr id="200" name="Google Shape;200;p34"/>
          <p:cNvSpPr txBox="1"/>
          <p:nvPr>
            <p:ph idx="1" type="body"/>
          </p:nvPr>
        </p:nvSpPr>
        <p:spPr>
          <a:xfrm>
            <a:off x="381000" y="1215321"/>
            <a:ext cx="8151300" cy="36540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a:t>Mechanism for representing special characters or reserved keywords in SQL queries.</a:t>
            </a:r>
            <a:endParaRPr/>
          </a:p>
          <a:p>
            <a:pPr indent="-254000" lvl="0" marL="254000" rtl="0" algn="l">
              <a:spcBef>
                <a:spcPts val="800"/>
              </a:spcBef>
              <a:spcAft>
                <a:spcPts val="0"/>
              </a:spcAft>
              <a:buSzPts val="1400"/>
              <a:buChar char="●"/>
            </a:pPr>
            <a:r>
              <a:rPr lang="en"/>
              <a:t>Helps prevent syntax errors or conflicts in SQL statements.</a:t>
            </a:r>
            <a:endParaRPr/>
          </a:p>
          <a:p>
            <a:pPr indent="-254000" lvl="0" marL="254000" rtl="0" algn="l">
              <a:spcBef>
                <a:spcPts val="800"/>
              </a:spcBef>
              <a:spcAft>
                <a:spcPts val="0"/>
              </a:spcAft>
              <a:buSzPts val="1400"/>
              <a:buChar char="●"/>
            </a:pPr>
            <a:r>
              <a:rPr lang="en"/>
              <a:t>Examples include using double quotes for identifiers or escaping special characters like apostrophes.</a:t>
            </a:r>
            <a:endParaRPr/>
          </a:p>
          <a:p>
            <a:pPr indent="0" lvl="0" marL="254000" rtl="0" algn="l">
              <a:spcBef>
                <a:spcPts val="800"/>
              </a:spcBef>
              <a:spcAft>
                <a:spcPts val="0"/>
              </a:spcAft>
              <a:buNone/>
            </a:pPr>
            <a:r>
              <a:rPr lang="en"/>
              <a:t>SELECT * FROM my_table WHERE </a:t>
            </a:r>
            <a:r>
              <a:rPr b="1" lang="en">
                <a:solidFill>
                  <a:srgbClr val="188038"/>
                </a:solidFill>
              </a:rPr>
              <a:t>column_name </a:t>
            </a:r>
            <a:r>
              <a:rPr lang="en"/>
              <a:t>LIKE </a:t>
            </a:r>
            <a:r>
              <a:rPr b="1" lang="en">
                <a:solidFill>
                  <a:schemeClr val="accent1"/>
                </a:solidFill>
              </a:rPr>
              <a:t>'O''Connor'</a:t>
            </a:r>
            <a:r>
              <a:rPr lang="en"/>
              <a:t> ;</a:t>
            </a:r>
            <a:endParaRPr/>
          </a:p>
          <a:p>
            <a:pPr indent="0" lvl="0" marL="457200" rtl="0" algn="l">
              <a:spcBef>
                <a:spcPts val="1200"/>
              </a:spcBef>
              <a:spcAft>
                <a:spcPts val="0"/>
              </a:spcAft>
              <a:buNone/>
            </a:pPr>
            <a:r>
              <a:rPr lang="en" sz="1500"/>
              <a:t>We're searching for records where the value in column_name is</a:t>
            </a:r>
            <a:r>
              <a:rPr lang="en" sz="1500">
                <a:solidFill>
                  <a:schemeClr val="accent1"/>
                </a:solidFill>
              </a:rPr>
              <a:t> "O'Connor"</a:t>
            </a:r>
            <a:r>
              <a:rPr lang="en" sz="1500"/>
              <a:t>.</a:t>
            </a:r>
            <a:endParaRPr sz="1500"/>
          </a:p>
          <a:p>
            <a:pPr indent="0" lvl="0" marL="457200" rtl="0" algn="l">
              <a:spcBef>
                <a:spcPts val="1200"/>
              </a:spcBef>
              <a:spcAft>
                <a:spcPts val="1200"/>
              </a:spcAft>
              <a:buNone/>
            </a:pPr>
            <a:r>
              <a:rPr lang="en" sz="1500"/>
              <a:t>The single quote character within the string</a:t>
            </a:r>
            <a:r>
              <a:rPr lang="en" sz="1500">
                <a:solidFill>
                  <a:schemeClr val="accent1"/>
                </a:solidFill>
              </a:rPr>
              <a:t> "O'Connor"</a:t>
            </a:r>
            <a:r>
              <a:rPr lang="en" sz="1500"/>
              <a:t> is </a:t>
            </a:r>
            <a:r>
              <a:rPr b="1" lang="en" sz="1500">
                <a:solidFill>
                  <a:schemeClr val="accent1"/>
                </a:solidFill>
              </a:rPr>
              <a:t>escaped by doubling it ('')</a:t>
            </a:r>
            <a:r>
              <a:rPr lang="en" sz="1500"/>
              <a:t>. </a:t>
            </a:r>
            <a:r>
              <a:rPr lang="en" sz="1500">
                <a:solidFill>
                  <a:schemeClr val="accent1"/>
                </a:solidFill>
              </a:rPr>
              <a:t>This is the standard way to escape single quotes in SQL strings.</a:t>
            </a:r>
            <a:endParaRPr sz="19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1436301" y="1466775"/>
            <a:ext cx="6447600" cy="13701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accent1"/>
              </a:buClr>
              <a:buSzPts val="3000"/>
              <a:buFont typeface="Trebuchet MS"/>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JDBC Architecture</a:t>
            </a:r>
            <a:endParaRPr/>
          </a:p>
          <a:p>
            <a:pPr indent="-342900" lvl="0" marL="457200" rtl="0" algn="l">
              <a:spcBef>
                <a:spcPts val="0"/>
              </a:spcBef>
              <a:spcAft>
                <a:spcPts val="0"/>
              </a:spcAft>
              <a:buSzPts val="1800"/>
              <a:buChar char="-"/>
            </a:pPr>
            <a:r>
              <a:rPr lang="en"/>
              <a:t>JDBC Driver Types and Configuration</a:t>
            </a:r>
            <a:endParaRPr/>
          </a:p>
          <a:p>
            <a:pPr indent="-342900" lvl="0" marL="457200" rtl="0" algn="l">
              <a:spcBef>
                <a:spcPts val="0"/>
              </a:spcBef>
              <a:spcAft>
                <a:spcPts val="0"/>
              </a:spcAft>
              <a:buSzPts val="1800"/>
              <a:buChar char="-"/>
            </a:pPr>
            <a:r>
              <a:rPr lang="en"/>
              <a:t>Managing Connections and Statements</a:t>
            </a:r>
            <a:endParaRPr/>
          </a:p>
          <a:p>
            <a:pPr indent="-342900" lvl="0" marL="457200" rtl="0" algn="l">
              <a:spcBef>
                <a:spcPts val="0"/>
              </a:spcBef>
              <a:spcAft>
                <a:spcPts val="0"/>
              </a:spcAft>
              <a:buSzPts val="1800"/>
              <a:buChar char="-"/>
            </a:pPr>
            <a:r>
              <a:rPr lang="en"/>
              <a:t>Result Sets and Exception Handling</a:t>
            </a:r>
            <a:endParaRPr/>
          </a:p>
          <a:p>
            <a:pPr indent="-342900" lvl="0" marL="457200" rtl="0" algn="l">
              <a:spcBef>
                <a:spcPts val="0"/>
              </a:spcBef>
              <a:spcAft>
                <a:spcPts val="0"/>
              </a:spcAft>
              <a:buClr>
                <a:schemeClr val="accent1"/>
              </a:buClr>
              <a:buSzPts val="1800"/>
              <a:buChar char="-"/>
            </a:pPr>
            <a:r>
              <a:rPr lang="en">
                <a:solidFill>
                  <a:schemeClr val="accent1"/>
                </a:solidFill>
              </a:rPr>
              <a:t>DDL and DML Operations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SQL Injection and Prepared Statements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Row Sets and Transactions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SQL Escapes</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1000" y="342900"/>
            <a:ext cx="48357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DDL and DML Operations</a:t>
            </a:r>
            <a:endParaRPr/>
          </a:p>
        </p:txBody>
      </p:sp>
      <p:sp>
        <p:nvSpPr>
          <p:cNvPr id="97" name="Google Shape;97;p18"/>
          <p:cNvSpPr txBox="1"/>
          <p:nvPr>
            <p:ph idx="1" type="body"/>
          </p:nvPr>
        </p:nvSpPr>
        <p:spPr>
          <a:xfrm>
            <a:off x="381000" y="938350"/>
            <a:ext cx="8160900" cy="3997200"/>
          </a:xfrm>
          <a:prstGeom prst="rect">
            <a:avLst/>
          </a:prstGeom>
          <a:noFill/>
          <a:ln>
            <a:noFill/>
          </a:ln>
        </p:spPr>
        <p:txBody>
          <a:bodyPr anchorCtr="0" anchor="t" bIns="34275" lIns="68575" spcFirstLastPara="1" rIns="68575" wrap="square" tIns="34275">
            <a:normAutofit lnSpcReduction="20000"/>
          </a:bodyPr>
          <a:lstStyle/>
          <a:p>
            <a:pPr indent="-254000" lvl="0" marL="254000" rtl="0" algn="l">
              <a:spcBef>
                <a:spcPts val="0"/>
              </a:spcBef>
              <a:spcAft>
                <a:spcPts val="0"/>
              </a:spcAft>
              <a:buSzPts val="1400"/>
              <a:buChar char="●"/>
            </a:pPr>
            <a:r>
              <a:rPr lang="en"/>
              <a:t>DDL (Data Definition Language) Operations:</a:t>
            </a:r>
            <a:endParaRPr/>
          </a:p>
          <a:p>
            <a:pPr indent="-222250" lvl="1" marL="558800" rtl="0" algn="l">
              <a:spcBef>
                <a:spcPts val="0"/>
              </a:spcBef>
              <a:spcAft>
                <a:spcPts val="0"/>
              </a:spcAft>
              <a:buSzPts val="1100"/>
              <a:buChar char="○"/>
            </a:pPr>
            <a:r>
              <a:rPr lang="en"/>
              <a:t>It is a programming language for creating and modifying database objects  such as tables, indices and users. DDL deals with the structure of the database.</a:t>
            </a:r>
            <a:endParaRPr/>
          </a:p>
          <a:p>
            <a:pPr indent="-215900" lvl="1" marL="558800" rtl="0" algn="l">
              <a:spcBef>
                <a:spcPts val="800"/>
              </a:spcBef>
              <a:spcAft>
                <a:spcPts val="0"/>
              </a:spcAft>
              <a:buSzPts val="1200"/>
              <a:buChar char="○"/>
            </a:pPr>
            <a:r>
              <a:rPr lang="en"/>
              <a:t>Operations include creating, altering, and deleting database objects like tables, indexes, and views.</a:t>
            </a:r>
            <a:endParaRPr/>
          </a:p>
          <a:p>
            <a:pPr indent="-215900" lvl="1" marL="558800" rtl="0" algn="l">
              <a:spcBef>
                <a:spcPts val="800"/>
              </a:spcBef>
              <a:spcAft>
                <a:spcPts val="0"/>
              </a:spcAft>
              <a:buSzPts val="1200"/>
              <a:buChar char="○"/>
            </a:pPr>
            <a:r>
              <a:rPr lang="en"/>
              <a:t>Examples: CREATE TABLE, ALTER TABLE, DROP TABLE.</a:t>
            </a:r>
            <a:endParaRPr/>
          </a:p>
          <a:p>
            <a:pPr indent="-209550" lvl="1" marL="558800" rtl="0" algn="l">
              <a:spcBef>
                <a:spcPts val="800"/>
              </a:spcBef>
              <a:spcAft>
                <a:spcPts val="0"/>
              </a:spcAft>
              <a:buSzPts val="1100"/>
              <a:buChar char="○"/>
            </a:pPr>
            <a:r>
              <a:rPr b="1" lang="en" sz="1200">
                <a:solidFill>
                  <a:srgbClr val="008000"/>
                </a:solidFill>
                <a:highlight>
                  <a:srgbClr val="F8F8F8"/>
                </a:highlight>
                <a:latin typeface="Courier New"/>
                <a:ea typeface="Courier New"/>
                <a:cs typeface="Courier New"/>
                <a:sym typeface="Courier New"/>
              </a:rPr>
              <a:t>DROP</a:t>
            </a:r>
            <a:r>
              <a:rPr lang="en" sz="1200">
                <a:solidFill>
                  <a:srgbClr val="BBBBBB"/>
                </a:solidFill>
                <a:highlight>
                  <a:srgbClr val="F8F8F8"/>
                </a:highlight>
                <a:latin typeface="Courier New"/>
                <a:ea typeface="Courier New"/>
                <a:cs typeface="Courier New"/>
                <a:sym typeface="Courier New"/>
              </a:rPr>
              <a:t> </a:t>
            </a:r>
            <a:r>
              <a:rPr b="1" lang="en" sz="1200">
                <a:solidFill>
                  <a:srgbClr val="008000"/>
                </a:solidFill>
                <a:highlight>
                  <a:srgbClr val="F8F8F8"/>
                </a:highlight>
                <a:latin typeface="Courier New"/>
                <a:ea typeface="Courier New"/>
                <a:cs typeface="Courier New"/>
                <a:sym typeface="Courier New"/>
              </a:rPr>
              <a:t>TABLE</a:t>
            </a:r>
            <a:r>
              <a:rPr lang="en" sz="1200">
                <a:solidFill>
                  <a:srgbClr val="BBBBBB"/>
                </a:solidFill>
                <a:highlight>
                  <a:srgbClr val="F8F8F8"/>
                </a:highlight>
                <a:latin typeface="Courier New"/>
                <a:ea typeface="Courier New"/>
                <a:cs typeface="Courier New"/>
                <a:sym typeface="Courier New"/>
              </a:rPr>
              <a:t> </a:t>
            </a:r>
            <a:r>
              <a:rPr lang="en" sz="1200">
                <a:solidFill>
                  <a:srgbClr val="333333"/>
                </a:solidFill>
                <a:highlight>
                  <a:srgbClr val="F8F8F8"/>
                </a:highlight>
                <a:latin typeface="Courier New"/>
                <a:ea typeface="Courier New"/>
                <a:cs typeface="Courier New"/>
                <a:sym typeface="Courier New"/>
              </a:rPr>
              <a:t>employees;</a:t>
            </a:r>
            <a:endParaRPr/>
          </a:p>
          <a:p>
            <a:pPr indent="-254000" lvl="0" marL="254000" rtl="0" algn="l">
              <a:spcBef>
                <a:spcPts val="800"/>
              </a:spcBef>
              <a:spcAft>
                <a:spcPts val="0"/>
              </a:spcAft>
              <a:buSzPts val="1400"/>
              <a:buChar char="●"/>
            </a:pPr>
            <a:r>
              <a:rPr lang="en"/>
              <a:t>DML (Data Manipulation Language) Operations:</a:t>
            </a:r>
            <a:endParaRPr/>
          </a:p>
          <a:p>
            <a:pPr indent="-215900" lvl="1" marL="558800" rtl="0" algn="l">
              <a:spcBef>
                <a:spcPts val="800"/>
              </a:spcBef>
              <a:spcAft>
                <a:spcPts val="0"/>
              </a:spcAft>
              <a:buSzPts val="1200"/>
              <a:buChar char="○"/>
            </a:pPr>
            <a:r>
              <a:rPr lang="en"/>
              <a:t>It is a programming language for adding(inserting), deleting and modifying data in a database. DML deals with the data stored in the database.</a:t>
            </a:r>
            <a:endParaRPr/>
          </a:p>
          <a:p>
            <a:pPr indent="-215900" lvl="1" marL="558800" rtl="0" algn="l">
              <a:spcBef>
                <a:spcPts val="800"/>
              </a:spcBef>
              <a:spcAft>
                <a:spcPts val="0"/>
              </a:spcAft>
              <a:buSzPts val="1200"/>
              <a:buChar char="○"/>
            </a:pPr>
            <a:r>
              <a:rPr lang="en"/>
              <a:t>Operations include inserting, updating, and deleting data in tables.</a:t>
            </a:r>
            <a:endParaRPr/>
          </a:p>
          <a:p>
            <a:pPr indent="-215900" lvl="1" marL="558800" rtl="0" algn="l">
              <a:spcBef>
                <a:spcPts val="800"/>
              </a:spcBef>
              <a:spcAft>
                <a:spcPts val="0"/>
              </a:spcAft>
              <a:buSzPts val="1200"/>
              <a:buChar char="○"/>
            </a:pPr>
            <a:r>
              <a:rPr lang="en"/>
              <a:t>Examples: INSERT INTO, UPDATE, DELETE FROM.</a:t>
            </a:r>
            <a:endParaRPr/>
          </a:p>
          <a:p>
            <a:pPr indent="-209550" lvl="1" marL="558800" rtl="0" algn="l">
              <a:spcBef>
                <a:spcPts val="800"/>
              </a:spcBef>
              <a:spcAft>
                <a:spcPts val="0"/>
              </a:spcAft>
              <a:buSzPts val="1100"/>
              <a:buChar char="○"/>
            </a:pPr>
            <a:r>
              <a:rPr b="1" lang="en" sz="1200">
                <a:solidFill>
                  <a:srgbClr val="008000"/>
                </a:solidFill>
                <a:highlight>
                  <a:srgbClr val="F8F8F8"/>
                </a:highlight>
                <a:latin typeface="Courier New"/>
                <a:ea typeface="Courier New"/>
                <a:cs typeface="Courier New"/>
                <a:sym typeface="Courier New"/>
              </a:rPr>
              <a:t>INSERT</a:t>
            </a:r>
            <a:r>
              <a:rPr lang="en" sz="1200">
                <a:solidFill>
                  <a:srgbClr val="BBBBBB"/>
                </a:solidFill>
                <a:highlight>
                  <a:srgbClr val="F8F8F8"/>
                </a:highlight>
                <a:latin typeface="Courier New"/>
                <a:ea typeface="Courier New"/>
                <a:cs typeface="Courier New"/>
                <a:sym typeface="Courier New"/>
              </a:rPr>
              <a:t> </a:t>
            </a:r>
            <a:r>
              <a:rPr b="1" lang="en" sz="1200">
                <a:solidFill>
                  <a:srgbClr val="008000"/>
                </a:solidFill>
                <a:highlight>
                  <a:srgbClr val="F8F8F8"/>
                </a:highlight>
                <a:latin typeface="Courier New"/>
                <a:ea typeface="Courier New"/>
                <a:cs typeface="Courier New"/>
                <a:sym typeface="Courier New"/>
              </a:rPr>
              <a:t>INTO</a:t>
            </a:r>
            <a:r>
              <a:rPr lang="en" sz="1200">
                <a:solidFill>
                  <a:srgbClr val="BBBBBB"/>
                </a:solidFill>
                <a:highlight>
                  <a:srgbClr val="F8F8F8"/>
                </a:highlight>
                <a:latin typeface="Courier New"/>
                <a:ea typeface="Courier New"/>
                <a:cs typeface="Courier New"/>
                <a:sym typeface="Courier New"/>
              </a:rPr>
              <a:t> </a:t>
            </a:r>
            <a:r>
              <a:rPr lang="en" sz="1200">
                <a:solidFill>
                  <a:srgbClr val="333333"/>
                </a:solidFill>
                <a:highlight>
                  <a:srgbClr val="F8F8F8"/>
                </a:highlight>
                <a:latin typeface="Courier New"/>
                <a:ea typeface="Courier New"/>
                <a:cs typeface="Courier New"/>
                <a:sym typeface="Courier New"/>
              </a:rPr>
              <a:t>employees</a:t>
            </a:r>
            <a:r>
              <a:rPr lang="en" sz="1200">
                <a:solidFill>
                  <a:srgbClr val="BBBBBB"/>
                </a:solidFill>
                <a:highlight>
                  <a:srgbClr val="F8F8F8"/>
                </a:highlight>
                <a:latin typeface="Courier New"/>
                <a:ea typeface="Courier New"/>
                <a:cs typeface="Courier New"/>
                <a:sym typeface="Courier New"/>
              </a:rPr>
              <a:t> </a:t>
            </a:r>
            <a:r>
              <a:rPr lang="en" sz="1200">
                <a:solidFill>
                  <a:srgbClr val="333333"/>
                </a:solidFill>
                <a:highlight>
                  <a:srgbClr val="F8F8F8"/>
                </a:highlight>
                <a:latin typeface="Courier New"/>
                <a:ea typeface="Courier New"/>
                <a:cs typeface="Courier New"/>
                <a:sym typeface="Courier New"/>
              </a:rPr>
              <a:t>(first_name,</a:t>
            </a:r>
            <a:r>
              <a:rPr lang="en" sz="1200">
                <a:solidFill>
                  <a:srgbClr val="BBBBBB"/>
                </a:solidFill>
                <a:highlight>
                  <a:srgbClr val="F8F8F8"/>
                </a:highlight>
                <a:latin typeface="Courier New"/>
                <a:ea typeface="Courier New"/>
                <a:cs typeface="Courier New"/>
                <a:sym typeface="Courier New"/>
              </a:rPr>
              <a:t> </a:t>
            </a:r>
            <a:r>
              <a:rPr lang="en" sz="1200">
                <a:solidFill>
                  <a:srgbClr val="333333"/>
                </a:solidFill>
                <a:highlight>
                  <a:srgbClr val="F8F8F8"/>
                </a:highlight>
                <a:latin typeface="Courier New"/>
                <a:ea typeface="Courier New"/>
                <a:cs typeface="Courier New"/>
                <a:sym typeface="Courier New"/>
              </a:rPr>
              <a:t>last_name,</a:t>
            </a:r>
            <a:r>
              <a:rPr lang="en" sz="1200">
                <a:solidFill>
                  <a:srgbClr val="BBBBBB"/>
                </a:solidFill>
                <a:highlight>
                  <a:srgbClr val="F8F8F8"/>
                </a:highlight>
                <a:latin typeface="Courier New"/>
                <a:ea typeface="Courier New"/>
                <a:cs typeface="Courier New"/>
                <a:sym typeface="Courier New"/>
              </a:rPr>
              <a:t> </a:t>
            </a:r>
            <a:r>
              <a:rPr lang="en" sz="1200">
                <a:solidFill>
                  <a:srgbClr val="333333"/>
                </a:solidFill>
                <a:highlight>
                  <a:srgbClr val="F8F8F8"/>
                </a:highlight>
                <a:latin typeface="Courier New"/>
                <a:ea typeface="Courier New"/>
                <a:cs typeface="Courier New"/>
                <a:sym typeface="Courier New"/>
              </a:rPr>
              <a:t>fname)</a:t>
            </a:r>
            <a:r>
              <a:rPr lang="en" sz="1200">
                <a:solidFill>
                  <a:srgbClr val="BBBBBB"/>
                </a:solidFill>
                <a:highlight>
                  <a:srgbClr val="F8F8F8"/>
                </a:highlight>
                <a:latin typeface="Courier New"/>
                <a:ea typeface="Courier New"/>
                <a:cs typeface="Courier New"/>
                <a:sym typeface="Courier New"/>
              </a:rPr>
              <a:t> </a:t>
            </a:r>
            <a:r>
              <a:rPr b="1" lang="en" sz="1200">
                <a:solidFill>
                  <a:srgbClr val="008000"/>
                </a:solidFill>
                <a:highlight>
                  <a:srgbClr val="F8F8F8"/>
                </a:highlight>
                <a:latin typeface="Courier New"/>
                <a:ea typeface="Courier New"/>
                <a:cs typeface="Courier New"/>
                <a:sym typeface="Courier New"/>
              </a:rPr>
              <a:t>VALUES</a:t>
            </a:r>
            <a:r>
              <a:rPr lang="en" sz="1200">
                <a:solidFill>
                  <a:srgbClr val="BBBBBB"/>
                </a:solidFill>
                <a:highlight>
                  <a:srgbClr val="F8F8F8"/>
                </a:highlight>
                <a:latin typeface="Courier New"/>
                <a:ea typeface="Courier New"/>
                <a:cs typeface="Courier New"/>
                <a:sym typeface="Courier New"/>
              </a:rPr>
              <a:t> </a:t>
            </a:r>
            <a:r>
              <a:rPr lang="en" sz="1200">
                <a:solidFill>
                  <a:srgbClr val="333333"/>
                </a:solidFill>
                <a:highlight>
                  <a:srgbClr val="F8F8F8"/>
                </a:highlight>
                <a:latin typeface="Courier New"/>
                <a:ea typeface="Courier New"/>
                <a:cs typeface="Courier New"/>
                <a:sym typeface="Courier New"/>
              </a:rPr>
              <a:t>(</a:t>
            </a:r>
            <a:r>
              <a:rPr lang="en" sz="1200">
                <a:solidFill>
                  <a:srgbClr val="BA2121"/>
                </a:solidFill>
                <a:highlight>
                  <a:srgbClr val="F8F8F8"/>
                </a:highlight>
                <a:latin typeface="Courier New"/>
                <a:ea typeface="Courier New"/>
                <a:cs typeface="Courier New"/>
                <a:sym typeface="Courier New"/>
              </a:rPr>
              <a:t>'John'</a:t>
            </a:r>
            <a:r>
              <a:rPr lang="en" sz="1200">
                <a:solidFill>
                  <a:srgbClr val="333333"/>
                </a:solidFill>
                <a:highlight>
                  <a:srgbClr val="F8F8F8"/>
                </a:highlight>
                <a:latin typeface="Courier New"/>
                <a:ea typeface="Courier New"/>
                <a:cs typeface="Courier New"/>
                <a:sym typeface="Courier New"/>
              </a:rPr>
              <a:t>,</a:t>
            </a:r>
            <a:r>
              <a:rPr lang="en" sz="1200">
                <a:solidFill>
                  <a:srgbClr val="BBBBBB"/>
                </a:solidFill>
                <a:highlight>
                  <a:srgbClr val="F8F8F8"/>
                </a:highlight>
                <a:latin typeface="Courier New"/>
                <a:ea typeface="Courier New"/>
                <a:cs typeface="Courier New"/>
                <a:sym typeface="Courier New"/>
              </a:rPr>
              <a:t> </a:t>
            </a:r>
            <a:r>
              <a:rPr lang="en" sz="1200">
                <a:solidFill>
                  <a:srgbClr val="BA2121"/>
                </a:solidFill>
                <a:highlight>
                  <a:srgbClr val="F8F8F8"/>
                </a:highlight>
                <a:latin typeface="Courier New"/>
                <a:ea typeface="Courier New"/>
                <a:cs typeface="Courier New"/>
                <a:sym typeface="Courier New"/>
              </a:rPr>
              <a:t>'Capita'</a:t>
            </a:r>
            <a:r>
              <a:rPr lang="en" sz="1200">
                <a:solidFill>
                  <a:srgbClr val="333333"/>
                </a:solidFill>
                <a:highlight>
                  <a:srgbClr val="F8F8F8"/>
                </a:highlight>
                <a:latin typeface="Courier New"/>
                <a:ea typeface="Courier New"/>
                <a:cs typeface="Courier New"/>
                <a:sym typeface="Courier New"/>
              </a:rPr>
              <a:t>,</a:t>
            </a:r>
            <a:r>
              <a:rPr lang="en" sz="1200">
                <a:solidFill>
                  <a:srgbClr val="BBBBBB"/>
                </a:solidFill>
                <a:highlight>
                  <a:srgbClr val="F8F8F8"/>
                </a:highlight>
                <a:latin typeface="Courier New"/>
                <a:ea typeface="Courier New"/>
                <a:cs typeface="Courier New"/>
                <a:sym typeface="Courier New"/>
              </a:rPr>
              <a:t> </a:t>
            </a:r>
            <a:r>
              <a:rPr lang="en" sz="1200">
                <a:solidFill>
                  <a:srgbClr val="BA2121"/>
                </a:solidFill>
                <a:highlight>
                  <a:srgbClr val="F8F8F8"/>
                </a:highlight>
                <a:latin typeface="Courier New"/>
                <a:ea typeface="Courier New"/>
                <a:cs typeface="Courier New"/>
                <a:sym typeface="Courier New"/>
              </a:rPr>
              <a:t>'xcapit00'</a:t>
            </a:r>
            <a:r>
              <a:rPr lang="en" sz="1200">
                <a:solidFill>
                  <a:srgbClr val="333333"/>
                </a:solidFill>
                <a:highlight>
                  <a:srgbClr val="F8F8F8"/>
                </a:highlight>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270938" y="152400"/>
            <a:ext cx="8602133"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1000" y="342900"/>
            <a:ext cx="72522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SQL Injection</a:t>
            </a:r>
            <a:endParaRPr/>
          </a:p>
        </p:txBody>
      </p:sp>
      <p:sp>
        <p:nvSpPr>
          <p:cNvPr id="108" name="Google Shape;108;p20"/>
          <p:cNvSpPr txBox="1"/>
          <p:nvPr>
            <p:ph idx="1" type="body"/>
          </p:nvPr>
        </p:nvSpPr>
        <p:spPr>
          <a:xfrm>
            <a:off x="381000" y="1033075"/>
            <a:ext cx="7800900" cy="38934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a:t>SQL Injection is a code injection technique where attackers insert malicious SQL statements into input fields or queries.</a:t>
            </a:r>
            <a:endParaRPr/>
          </a:p>
          <a:p>
            <a:pPr indent="-254000" lvl="0" marL="254000" rtl="0" algn="l">
              <a:spcBef>
                <a:spcPts val="800"/>
              </a:spcBef>
              <a:spcAft>
                <a:spcPts val="0"/>
              </a:spcAft>
              <a:buSzPts val="1400"/>
              <a:buChar char="●"/>
            </a:pPr>
            <a:r>
              <a:rPr lang="en"/>
              <a:t>This can lead to unauthorized access to databases, extraction of sensitive information, or even the deletion or manipulation of data.</a:t>
            </a:r>
            <a:endParaRPr/>
          </a:p>
          <a:p>
            <a:pPr indent="-254000" lvl="0" marL="254000" rtl="0" algn="l">
              <a:spcBef>
                <a:spcPts val="800"/>
              </a:spcBef>
              <a:spcAft>
                <a:spcPts val="0"/>
              </a:spcAft>
              <a:buSzPts val="1400"/>
              <a:buChar char="●"/>
            </a:pPr>
            <a:r>
              <a:rPr lang="en"/>
              <a:t>SQL Injection can result in unauthorized access, data exfiltration, data manipulation, or even complete compromise of a database.</a:t>
            </a:r>
            <a:endParaRPr/>
          </a:p>
          <a:p>
            <a:pPr indent="-234950" lvl="0" marL="254000" rtl="0" algn="l">
              <a:spcBef>
                <a:spcPts val="800"/>
              </a:spcBef>
              <a:spcAft>
                <a:spcPts val="0"/>
              </a:spcAft>
              <a:buSzPts val="1100"/>
              <a:buChar char="●"/>
            </a:pPr>
            <a:r>
              <a:rPr lang="en"/>
              <a:t>Three types of SQL Injection are:</a:t>
            </a:r>
            <a:endParaRPr/>
          </a:p>
          <a:p>
            <a:pPr indent="-222250" lvl="1" marL="558800" rtl="0" algn="l">
              <a:spcBef>
                <a:spcPts val="800"/>
              </a:spcBef>
              <a:spcAft>
                <a:spcPts val="0"/>
              </a:spcAft>
              <a:buSzPts val="1100"/>
              <a:buChar char="○"/>
            </a:pPr>
            <a:r>
              <a:rPr lang="en"/>
              <a:t>Classic SQL Injection</a:t>
            </a:r>
            <a:endParaRPr/>
          </a:p>
          <a:p>
            <a:pPr indent="-222250" lvl="1" marL="558800" rtl="0" algn="l">
              <a:spcBef>
                <a:spcPts val="800"/>
              </a:spcBef>
              <a:spcAft>
                <a:spcPts val="0"/>
              </a:spcAft>
              <a:buSzPts val="1100"/>
              <a:buChar char="○"/>
            </a:pPr>
            <a:r>
              <a:rPr lang="en"/>
              <a:t>Blind SQL injection</a:t>
            </a:r>
            <a:endParaRPr/>
          </a:p>
          <a:p>
            <a:pPr indent="-222250" lvl="1" marL="558800" rtl="0" algn="l">
              <a:spcBef>
                <a:spcPts val="800"/>
              </a:spcBef>
              <a:spcAft>
                <a:spcPts val="0"/>
              </a:spcAft>
              <a:buSzPts val="1100"/>
              <a:buChar char="○"/>
            </a:pPr>
            <a:r>
              <a:rPr lang="en"/>
              <a:t>Time-base Blind SQL Injection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508000" y="457200"/>
            <a:ext cx="6447600" cy="99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t/>
            </a:r>
            <a:endParaRPr/>
          </a:p>
        </p:txBody>
      </p:sp>
      <p:sp>
        <p:nvSpPr>
          <p:cNvPr id="114" name="Google Shape;114;p21"/>
          <p:cNvSpPr txBox="1"/>
          <p:nvPr>
            <p:ph idx="1" type="body"/>
          </p:nvPr>
        </p:nvSpPr>
        <p:spPr>
          <a:xfrm>
            <a:off x="508000" y="1620442"/>
            <a:ext cx="6447600" cy="2910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115" name="Google Shape;115;p21"/>
          <p:cNvPicPr preferRelativeResize="0"/>
          <p:nvPr/>
        </p:nvPicPr>
        <p:blipFill>
          <a:blip r:embed="rId3">
            <a:alphaModFix/>
          </a:blip>
          <a:stretch>
            <a:fillRect/>
          </a:stretch>
        </p:blipFill>
        <p:spPr>
          <a:xfrm>
            <a:off x="0" y="94616"/>
            <a:ext cx="9143999" cy="45578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54575" y="234225"/>
            <a:ext cx="8031000" cy="847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300"/>
              <a:t>Classic</a:t>
            </a:r>
            <a:r>
              <a:rPr lang="en" sz="3300"/>
              <a:t> SQL Injection</a:t>
            </a:r>
            <a:endParaRPr sz="3300"/>
          </a:p>
        </p:txBody>
      </p:sp>
      <p:sp>
        <p:nvSpPr>
          <p:cNvPr id="121" name="Google Shape;121;p22"/>
          <p:cNvSpPr txBox="1"/>
          <p:nvPr>
            <p:ph idx="1" type="body"/>
          </p:nvPr>
        </p:nvSpPr>
        <p:spPr>
          <a:xfrm>
            <a:off x="354575" y="1081725"/>
            <a:ext cx="4538700" cy="3909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200">
                <a:solidFill>
                  <a:srgbClr val="3A3A3A"/>
                </a:solidFill>
              </a:rPr>
              <a:t>Attackers inject malicious SQL code through user inputs like forms or URL parameters. The injected SQL code is typically used to extract data from the database or manipulate its behavior. The attacker can often see the results of their injected SQL code directly in the application's response, such as retrieving usernames, passwords, or other sensitive information.</a:t>
            </a:r>
            <a:endParaRPr sz="1200">
              <a:solidFill>
                <a:srgbClr val="3A3A3A"/>
              </a:solidFill>
            </a:endParaRPr>
          </a:p>
          <a:p>
            <a:pPr indent="0" lvl="0" marL="0" rtl="0" algn="l">
              <a:spcBef>
                <a:spcPts val="800"/>
              </a:spcBef>
              <a:spcAft>
                <a:spcPts val="0"/>
              </a:spcAft>
              <a:buNone/>
            </a:pPr>
            <a:r>
              <a:rPr lang="en" sz="1200">
                <a:solidFill>
                  <a:schemeClr val="accent1"/>
                </a:solidFill>
              </a:rPr>
              <a:t>Example</a:t>
            </a:r>
            <a:r>
              <a:rPr lang="en" sz="1200">
                <a:solidFill>
                  <a:srgbClr val="3A3A3A"/>
                </a:solidFill>
              </a:rPr>
              <a:t>:</a:t>
            </a:r>
            <a:r>
              <a:rPr lang="en" sz="1200">
                <a:solidFill>
                  <a:srgbClr val="3A3A3A"/>
                </a:solidFill>
                <a:highlight>
                  <a:srgbClr val="FFFFFF"/>
                </a:highlight>
              </a:rPr>
              <a:t> Imagine an app that returns all your information after logging in. That query may look like the following:</a:t>
            </a:r>
            <a:endParaRPr sz="1200">
              <a:solidFill>
                <a:srgbClr val="3A3A3A"/>
              </a:solidFill>
              <a:highlight>
                <a:srgbClr val="FFFFFF"/>
              </a:highlight>
            </a:endParaRPr>
          </a:p>
          <a:p>
            <a:pPr indent="0" lvl="0" marL="0" rtl="0" algn="l">
              <a:spcBef>
                <a:spcPts val="0"/>
              </a:spcBef>
              <a:spcAft>
                <a:spcPts val="0"/>
              </a:spcAft>
              <a:buNone/>
            </a:pPr>
            <a:r>
              <a:t/>
            </a:r>
            <a:endParaRPr sz="1200">
              <a:solidFill>
                <a:srgbClr val="3A3A3A"/>
              </a:solidFill>
              <a:highlight>
                <a:srgbClr val="FFFFFF"/>
              </a:highlight>
            </a:endParaRPr>
          </a:p>
          <a:p>
            <a:pPr indent="0" lvl="0" marL="0" rtl="0" algn="l">
              <a:spcBef>
                <a:spcPts val="0"/>
              </a:spcBef>
              <a:spcAft>
                <a:spcPts val="0"/>
              </a:spcAft>
              <a:buNone/>
            </a:pPr>
            <a:r>
              <a:rPr lang="en" sz="1200">
                <a:solidFill>
                  <a:srgbClr val="3A3A3A"/>
                </a:solidFill>
                <a:highlight>
                  <a:srgbClr val="FFFFFF"/>
                </a:highlight>
              </a:rPr>
              <a:t>SELECT * FROM users WHERE username = 'USER_INPUT';</a:t>
            </a:r>
            <a:endParaRPr sz="1200">
              <a:solidFill>
                <a:srgbClr val="3A3A3A"/>
              </a:solidFill>
              <a:highlight>
                <a:srgbClr val="FFFFFF"/>
              </a:highlight>
            </a:endParaRPr>
          </a:p>
          <a:p>
            <a:pPr indent="0" lvl="0" marL="0" rtl="0" algn="l">
              <a:lnSpc>
                <a:spcPct val="100000"/>
              </a:lnSpc>
              <a:spcBef>
                <a:spcPts val="1000"/>
              </a:spcBef>
              <a:spcAft>
                <a:spcPts val="0"/>
              </a:spcAft>
              <a:buNone/>
            </a:pPr>
            <a:r>
              <a:rPr lang="en" sz="1200">
                <a:solidFill>
                  <a:srgbClr val="3A3A3A"/>
                </a:solidFill>
                <a:highlight>
                  <a:srgbClr val="FFFFFF"/>
                </a:highlight>
              </a:rPr>
              <a:t>If an attacker were to submit a malicious input, the query could change to the following:</a:t>
            </a:r>
            <a:endParaRPr sz="1200">
              <a:solidFill>
                <a:srgbClr val="3A3A3A"/>
              </a:solidFill>
              <a:highlight>
                <a:srgbClr val="FFFFFF"/>
              </a:highlight>
            </a:endParaRPr>
          </a:p>
          <a:p>
            <a:pPr indent="0" lvl="0" marL="0" rtl="0" algn="l">
              <a:lnSpc>
                <a:spcPct val="100000"/>
              </a:lnSpc>
              <a:spcBef>
                <a:spcPts val="1000"/>
              </a:spcBef>
              <a:spcAft>
                <a:spcPts val="0"/>
              </a:spcAft>
              <a:buNone/>
            </a:pPr>
            <a:r>
              <a:rPr lang="en" sz="1200">
                <a:solidFill>
                  <a:srgbClr val="3A3A3A"/>
                </a:solidFill>
                <a:highlight>
                  <a:srgbClr val="FFFFFF"/>
                </a:highlight>
              </a:rPr>
              <a:t>SELECT * FROM users WHERE username = '' OR '1'='1';</a:t>
            </a:r>
            <a:endParaRPr sz="1200">
              <a:solidFill>
                <a:srgbClr val="3A3A3A"/>
              </a:solidFill>
              <a:highlight>
                <a:srgbClr val="FFFFFF"/>
              </a:highlight>
            </a:endParaRPr>
          </a:p>
          <a:p>
            <a:pPr indent="0" lvl="0" marL="0" rtl="0" algn="l">
              <a:lnSpc>
                <a:spcPct val="100000"/>
              </a:lnSpc>
              <a:spcBef>
                <a:spcPts val="1000"/>
              </a:spcBef>
              <a:spcAft>
                <a:spcPts val="1000"/>
              </a:spcAft>
              <a:buNone/>
            </a:pPr>
            <a:r>
              <a:rPr lang="en" sz="1200">
                <a:solidFill>
                  <a:srgbClr val="3A3A3A"/>
                </a:solidFill>
                <a:highlight>
                  <a:srgbClr val="FFFFFF"/>
                </a:highlight>
              </a:rPr>
              <a:t>This query will return all users as '1'='1' will always return true.</a:t>
            </a:r>
            <a:endParaRPr sz="1200">
              <a:solidFill>
                <a:srgbClr val="3A3A3A"/>
              </a:solidFill>
            </a:endParaRPr>
          </a:p>
        </p:txBody>
      </p:sp>
      <p:pic>
        <p:nvPicPr>
          <p:cNvPr id="122" name="Google Shape;122;p22"/>
          <p:cNvPicPr preferRelativeResize="0"/>
          <p:nvPr/>
        </p:nvPicPr>
        <p:blipFill>
          <a:blip r:embed="rId3">
            <a:alphaModFix/>
          </a:blip>
          <a:stretch>
            <a:fillRect/>
          </a:stretch>
        </p:blipFill>
        <p:spPr>
          <a:xfrm>
            <a:off x="5199100" y="1234200"/>
            <a:ext cx="3756900" cy="375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381000" y="292675"/>
            <a:ext cx="8676900" cy="4850700"/>
          </a:xfrm>
          <a:prstGeom prst="rect">
            <a:avLst/>
          </a:prstGeom>
          <a:noFill/>
          <a:ln>
            <a:noFill/>
          </a:ln>
        </p:spPr>
        <p:txBody>
          <a:bodyPr anchorCtr="0" anchor="t" bIns="34275" lIns="68575" spcFirstLastPara="1" rIns="68575" wrap="square" tIns="34275">
            <a:normAutofit fontScale="85000"/>
          </a:bodyPr>
          <a:lstStyle/>
          <a:p>
            <a:pPr indent="-253365" lvl="0" marL="254000" rtl="0" algn="l">
              <a:spcBef>
                <a:spcPts val="800"/>
              </a:spcBef>
              <a:spcAft>
                <a:spcPts val="0"/>
              </a:spcAft>
              <a:buClr>
                <a:schemeClr val="accent1"/>
              </a:buClr>
              <a:buSzPct val="77777"/>
              <a:buChar char="●"/>
            </a:pPr>
            <a:r>
              <a:rPr lang="en">
                <a:solidFill>
                  <a:schemeClr val="accent1"/>
                </a:solidFill>
              </a:rPr>
              <a:t>Blind SQL Injection:</a:t>
            </a:r>
            <a:endParaRPr>
              <a:solidFill>
                <a:schemeClr val="accent1"/>
              </a:solidFill>
            </a:endParaRPr>
          </a:p>
          <a:p>
            <a:pPr indent="-217170" lvl="1" marL="558800" rtl="0" algn="l">
              <a:lnSpc>
                <a:spcPct val="150000"/>
              </a:lnSpc>
              <a:spcBef>
                <a:spcPts val="800"/>
              </a:spcBef>
              <a:spcAft>
                <a:spcPts val="0"/>
              </a:spcAft>
              <a:buSzPct val="85714"/>
              <a:buChar char="○"/>
            </a:pPr>
            <a:r>
              <a:rPr lang="en"/>
              <a:t>Attackers infer the success or failure of injected queries without directly retrieving results.</a:t>
            </a:r>
            <a:endParaRPr/>
          </a:p>
          <a:p>
            <a:pPr indent="-217170" lvl="1" marL="558800" rtl="0" algn="l">
              <a:lnSpc>
                <a:spcPct val="150000"/>
              </a:lnSpc>
              <a:spcBef>
                <a:spcPts val="800"/>
              </a:spcBef>
              <a:spcAft>
                <a:spcPts val="0"/>
              </a:spcAft>
              <a:buSzPct val="85714"/>
              <a:buChar char="○"/>
            </a:pPr>
            <a:r>
              <a:rPr lang="en"/>
              <a:t>Example: Modifying a query to cause a delay, and then observing if the page takes longer to load. </a:t>
            </a:r>
            <a:r>
              <a:rPr lang="en"/>
              <a:t>Suppose we have a simple table called</a:t>
            </a:r>
            <a:r>
              <a:rPr lang="en">
                <a:solidFill>
                  <a:srgbClr val="000000"/>
                </a:solidFill>
              </a:rPr>
              <a:t> </a:t>
            </a:r>
            <a:r>
              <a:rPr b="1" lang="en">
                <a:solidFill>
                  <a:srgbClr val="188038"/>
                </a:solidFill>
              </a:rPr>
              <a:t>users</a:t>
            </a:r>
            <a:r>
              <a:rPr b="1" lang="en">
                <a:solidFill>
                  <a:srgbClr val="000000"/>
                </a:solidFill>
              </a:rPr>
              <a:t> </a:t>
            </a:r>
            <a:r>
              <a:rPr lang="en"/>
              <a:t>with columns</a:t>
            </a:r>
            <a:r>
              <a:rPr lang="en">
                <a:solidFill>
                  <a:srgbClr val="000000"/>
                </a:solidFill>
              </a:rPr>
              <a:t> </a:t>
            </a:r>
            <a:r>
              <a:rPr b="1" lang="en">
                <a:solidFill>
                  <a:srgbClr val="188038"/>
                </a:solidFill>
              </a:rPr>
              <a:t>username</a:t>
            </a:r>
            <a:r>
              <a:rPr b="1" lang="en">
                <a:solidFill>
                  <a:srgbClr val="000000"/>
                </a:solidFill>
              </a:rPr>
              <a:t> </a:t>
            </a:r>
            <a:r>
              <a:rPr lang="en"/>
              <a:t>and </a:t>
            </a:r>
            <a:r>
              <a:rPr b="1" lang="en">
                <a:solidFill>
                  <a:srgbClr val="188038"/>
                </a:solidFill>
              </a:rPr>
              <a:t>password</a:t>
            </a:r>
            <a:r>
              <a:rPr lang="en"/>
              <a:t>, and we want to check if a user with a given username and password exists. We can use the following query:</a:t>
            </a:r>
            <a:endParaRPr/>
          </a:p>
          <a:p>
            <a:pPr indent="0" lvl="0" marL="558800" rtl="0" algn="l">
              <a:lnSpc>
                <a:spcPct val="150000"/>
              </a:lnSpc>
              <a:spcBef>
                <a:spcPts val="800"/>
              </a:spcBef>
              <a:spcAft>
                <a:spcPts val="0"/>
              </a:spcAft>
              <a:buNone/>
            </a:pPr>
            <a:r>
              <a:rPr lang="en"/>
              <a:t>SELECT * FROM users WHERE username = 'username' AND password = 'password'</a:t>
            </a:r>
            <a:endParaRPr/>
          </a:p>
          <a:p>
            <a:pPr indent="-211772" lvl="1" marL="558800" rtl="0" algn="l">
              <a:lnSpc>
                <a:spcPct val="150000"/>
              </a:lnSpc>
              <a:spcBef>
                <a:spcPts val="1200"/>
              </a:spcBef>
              <a:spcAft>
                <a:spcPts val="0"/>
              </a:spcAft>
              <a:buSzPct val="78571"/>
              <a:buChar char="○"/>
            </a:pPr>
            <a:r>
              <a:rPr lang="en"/>
              <a:t>To perform a blind SQL injection, an attacker might exploit this query to bypass authentication without knowing valid credentials. They can inject a condition that is always true. For instance:</a:t>
            </a:r>
            <a:endParaRPr/>
          </a:p>
          <a:p>
            <a:pPr indent="0" lvl="0" marL="558800" rtl="0" algn="l">
              <a:lnSpc>
                <a:spcPct val="150000"/>
              </a:lnSpc>
              <a:spcBef>
                <a:spcPts val="1200"/>
              </a:spcBef>
              <a:spcAft>
                <a:spcPts val="0"/>
              </a:spcAft>
              <a:buNone/>
            </a:pPr>
            <a:r>
              <a:rPr lang="en"/>
              <a:t>SELECT * FROM users WHERE username = 'admin' AND '1'='1' -- ' AND password = 'anything'</a:t>
            </a:r>
            <a:endParaRPr/>
          </a:p>
          <a:p>
            <a:pPr indent="-227965" lvl="1" marL="558800" rtl="0" algn="l">
              <a:lnSpc>
                <a:spcPct val="150000"/>
              </a:lnSpc>
              <a:spcBef>
                <a:spcPts val="800"/>
              </a:spcBef>
              <a:spcAft>
                <a:spcPts val="0"/>
              </a:spcAft>
              <a:buSzPct val="82352"/>
              <a:buChar char="○"/>
            </a:pPr>
            <a:r>
              <a:rPr lang="en"/>
              <a:t>In this injection, '1'='1' -- ' is always true due to the equality condition. The -- at the end comments out the rest of the original query to avoid syntax errors. The attacker doesn't need to know the actual password because the injected condition always evaluates to true, granting access to the account associated with the username 'admin'.</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