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59" r:id="rId4"/>
    <p:sldId id="260" r:id="rId5"/>
    <p:sldId id="262" r:id="rId6"/>
    <p:sldId id="263" r:id="rId7"/>
    <p:sldId id="264" r:id="rId8"/>
    <p:sldId id="265" r:id="rId9"/>
    <p:sldId id="266" r:id="rId10"/>
    <p:sldId id="268" r:id="rId11"/>
    <p:sldId id="269" r:id="rId12"/>
    <p:sldId id="270" r:id="rId13"/>
    <p:sldId id="271" r:id="rId14"/>
    <p:sldId id="272" r:id="rId15"/>
    <p:sldId id="274" r:id="rId16"/>
    <p:sldId id="275" r:id="rId17"/>
    <p:sldId id="27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A49F55-CE08-4FD8-852A-843952E7917B}" type="datetimeFigureOut">
              <a:rPr lang="en-US" smtClean="0"/>
              <a:pPr/>
              <a:t>10/11/2023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55EB5E-1A78-466B-8673-85B756CC6D9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6E767CA-047C-4E27-8E88-97D86275E94C}" type="datetime1">
              <a:rPr lang="en-US" smtClean="0"/>
              <a:t>10/11/2023</a:t>
            </a:fld>
            <a:endParaRPr lang="en-US"/>
          </a:p>
        </p:txBody>
      </p:sp>
      <p:sp>
        <p:nvSpPr>
          <p:cNvPr id="5" name="Footer Placeholder 4"/>
          <p:cNvSpPr>
            <a:spLocks noGrp="1"/>
          </p:cNvSpPr>
          <p:nvPr>
            <p:ph type="ftr" sz="quarter" idx="11"/>
          </p:nvPr>
        </p:nvSpPr>
        <p:spPr/>
        <p:txBody>
          <a:bodyPr/>
          <a:lstStyle/>
          <a:p>
            <a:r>
              <a:rPr lang="en-US"/>
              <a:t>Compiled By: Saroj Giri</a:t>
            </a:r>
          </a:p>
        </p:txBody>
      </p:sp>
      <p:sp>
        <p:nvSpPr>
          <p:cNvPr id="6" name="Slide Number Placeholder 5"/>
          <p:cNvSpPr>
            <a:spLocks noGrp="1"/>
          </p:cNvSpPr>
          <p:nvPr>
            <p:ph type="sldNum" sz="quarter" idx="12"/>
          </p:nvPr>
        </p:nvSpPr>
        <p:spPr/>
        <p:txBody>
          <a:bodyPr/>
          <a:lstStyle/>
          <a:p>
            <a:fld id="{0FA99706-0740-4805-9AC9-CFBDCCA3BE7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51C6F4-55C6-44F2-93A4-6984E71E258F}" type="datetime1">
              <a:rPr lang="en-US" smtClean="0"/>
              <a:t>10/11/2023</a:t>
            </a:fld>
            <a:endParaRPr lang="en-US"/>
          </a:p>
        </p:txBody>
      </p:sp>
      <p:sp>
        <p:nvSpPr>
          <p:cNvPr id="5" name="Footer Placeholder 4"/>
          <p:cNvSpPr>
            <a:spLocks noGrp="1"/>
          </p:cNvSpPr>
          <p:nvPr>
            <p:ph type="ftr" sz="quarter" idx="11"/>
          </p:nvPr>
        </p:nvSpPr>
        <p:spPr/>
        <p:txBody>
          <a:bodyPr/>
          <a:lstStyle/>
          <a:p>
            <a:r>
              <a:rPr lang="en-US"/>
              <a:t>Compiled By: Saroj Giri</a:t>
            </a:r>
          </a:p>
        </p:txBody>
      </p:sp>
      <p:sp>
        <p:nvSpPr>
          <p:cNvPr id="6" name="Slide Number Placeholder 5"/>
          <p:cNvSpPr>
            <a:spLocks noGrp="1"/>
          </p:cNvSpPr>
          <p:nvPr>
            <p:ph type="sldNum" sz="quarter" idx="12"/>
          </p:nvPr>
        </p:nvSpPr>
        <p:spPr/>
        <p:txBody>
          <a:bodyPr/>
          <a:lstStyle/>
          <a:p>
            <a:fld id="{0FA99706-0740-4805-9AC9-CFBDCCA3BE7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5C739A-5DDE-4ABE-9B38-5FC907ABF765}" type="datetime1">
              <a:rPr lang="en-US" smtClean="0"/>
              <a:t>10/11/2023</a:t>
            </a:fld>
            <a:endParaRPr lang="en-US"/>
          </a:p>
        </p:txBody>
      </p:sp>
      <p:sp>
        <p:nvSpPr>
          <p:cNvPr id="5" name="Footer Placeholder 4"/>
          <p:cNvSpPr>
            <a:spLocks noGrp="1"/>
          </p:cNvSpPr>
          <p:nvPr>
            <p:ph type="ftr" sz="quarter" idx="11"/>
          </p:nvPr>
        </p:nvSpPr>
        <p:spPr/>
        <p:txBody>
          <a:bodyPr/>
          <a:lstStyle/>
          <a:p>
            <a:r>
              <a:rPr lang="en-US"/>
              <a:t>Compiled By: Saroj Giri</a:t>
            </a:r>
          </a:p>
        </p:txBody>
      </p:sp>
      <p:sp>
        <p:nvSpPr>
          <p:cNvPr id="6" name="Slide Number Placeholder 5"/>
          <p:cNvSpPr>
            <a:spLocks noGrp="1"/>
          </p:cNvSpPr>
          <p:nvPr>
            <p:ph type="sldNum" sz="quarter" idx="12"/>
          </p:nvPr>
        </p:nvSpPr>
        <p:spPr/>
        <p:txBody>
          <a:bodyPr/>
          <a:lstStyle/>
          <a:p>
            <a:fld id="{0FA99706-0740-4805-9AC9-CFBDCCA3BE7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74A547-1B08-41AD-B628-F10FB4FB9D89}" type="datetime1">
              <a:rPr lang="en-US" smtClean="0"/>
              <a:t>10/11/2023</a:t>
            </a:fld>
            <a:endParaRPr lang="en-US"/>
          </a:p>
        </p:txBody>
      </p:sp>
      <p:sp>
        <p:nvSpPr>
          <p:cNvPr id="5" name="Footer Placeholder 4"/>
          <p:cNvSpPr>
            <a:spLocks noGrp="1"/>
          </p:cNvSpPr>
          <p:nvPr>
            <p:ph type="ftr" sz="quarter" idx="11"/>
          </p:nvPr>
        </p:nvSpPr>
        <p:spPr/>
        <p:txBody>
          <a:bodyPr/>
          <a:lstStyle/>
          <a:p>
            <a:r>
              <a:rPr lang="en-US"/>
              <a:t>Compiled By: Saroj Giri</a:t>
            </a:r>
          </a:p>
        </p:txBody>
      </p:sp>
      <p:sp>
        <p:nvSpPr>
          <p:cNvPr id="6" name="Slide Number Placeholder 5"/>
          <p:cNvSpPr>
            <a:spLocks noGrp="1"/>
          </p:cNvSpPr>
          <p:nvPr>
            <p:ph type="sldNum" sz="quarter" idx="12"/>
          </p:nvPr>
        </p:nvSpPr>
        <p:spPr/>
        <p:txBody>
          <a:bodyPr/>
          <a:lstStyle/>
          <a:p>
            <a:fld id="{0FA99706-0740-4805-9AC9-CFBDCCA3BE7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B298A5-C1C3-4F3F-9EFF-7FEEFFCFAA52}" type="datetime1">
              <a:rPr lang="en-US" smtClean="0"/>
              <a:t>10/11/2023</a:t>
            </a:fld>
            <a:endParaRPr lang="en-US"/>
          </a:p>
        </p:txBody>
      </p:sp>
      <p:sp>
        <p:nvSpPr>
          <p:cNvPr id="5" name="Footer Placeholder 4"/>
          <p:cNvSpPr>
            <a:spLocks noGrp="1"/>
          </p:cNvSpPr>
          <p:nvPr>
            <p:ph type="ftr" sz="quarter" idx="11"/>
          </p:nvPr>
        </p:nvSpPr>
        <p:spPr/>
        <p:txBody>
          <a:bodyPr/>
          <a:lstStyle/>
          <a:p>
            <a:r>
              <a:rPr lang="en-US"/>
              <a:t>Compiled By: Saroj Giri</a:t>
            </a:r>
          </a:p>
        </p:txBody>
      </p:sp>
      <p:sp>
        <p:nvSpPr>
          <p:cNvPr id="6" name="Slide Number Placeholder 5"/>
          <p:cNvSpPr>
            <a:spLocks noGrp="1"/>
          </p:cNvSpPr>
          <p:nvPr>
            <p:ph type="sldNum" sz="quarter" idx="12"/>
          </p:nvPr>
        </p:nvSpPr>
        <p:spPr/>
        <p:txBody>
          <a:bodyPr/>
          <a:lstStyle/>
          <a:p>
            <a:fld id="{0FA99706-0740-4805-9AC9-CFBDCCA3BE7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349FEF0-3BE8-4751-A5D2-FCC029559B89}" type="datetime1">
              <a:rPr lang="en-US" smtClean="0"/>
              <a:t>10/11/2023</a:t>
            </a:fld>
            <a:endParaRPr lang="en-US"/>
          </a:p>
        </p:txBody>
      </p:sp>
      <p:sp>
        <p:nvSpPr>
          <p:cNvPr id="6" name="Footer Placeholder 5"/>
          <p:cNvSpPr>
            <a:spLocks noGrp="1"/>
          </p:cNvSpPr>
          <p:nvPr>
            <p:ph type="ftr" sz="quarter" idx="11"/>
          </p:nvPr>
        </p:nvSpPr>
        <p:spPr/>
        <p:txBody>
          <a:bodyPr/>
          <a:lstStyle/>
          <a:p>
            <a:r>
              <a:rPr lang="en-US"/>
              <a:t>Compiled By: Saroj Giri</a:t>
            </a:r>
          </a:p>
        </p:txBody>
      </p:sp>
      <p:sp>
        <p:nvSpPr>
          <p:cNvPr id="7" name="Slide Number Placeholder 6"/>
          <p:cNvSpPr>
            <a:spLocks noGrp="1"/>
          </p:cNvSpPr>
          <p:nvPr>
            <p:ph type="sldNum" sz="quarter" idx="12"/>
          </p:nvPr>
        </p:nvSpPr>
        <p:spPr/>
        <p:txBody>
          <a:bodyPr/>
          <a:lstStyle/>
          <a:p>
            <a:fld id="{0FA99706-0740-4805-9AC9-CFBDCCA3BE7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CDE8D9D-6AF2-4460-97B2-5536FF82D955}" type="datetime1">
              <a:rPr lang="en-US" smtClean="0"/>
              <a:t>10/11/2023</a:t>
            </a:fld>
            <a:endParaRPr lang="en-US"/>
          </a:p>
        </p:txBody>
      </p:sp>
      <p:sp>
        <p:nvSpPr>
          <p:cNvPr id="8" name="Footer Placeholder 7"/>
          <p:cNvSpPr>
            <a:spLocks noGrp="1"/>
          </p:cNvSpPr>
          <p:nvPr>
            <p:ph type="ftr" sz="quarter" idx="11"/>
          </p:nvPr>
        </p:nvSpPr>
        <p:spPr/>
        <p:txBody>
          <a:bodyPr/>
          <a:lstStyle/>
          <a:p>
            <a:r>
              <a:rPr lang="en-US"/>
              <a:t>Compiled By: Saroj Giri</a:t>
            </a:r>
          </a:p>
        </p:txBody>
      </p:sp>
      <p:sp>
        <p:nvSpPr>
          <p:cNvPr id="9" name="Slide Number Placeholder 8"/>
          <p:cNvSpPr>
            <a:spLocks noGrp="1"/>
          </p:cNvSpPr>
          <p:nvPr>
            <p:ph type="sldNum" sz="quarter" idx="12"/>
          </p:nvPr>
        </p:nvSpPr>
        <p:spPr/>
        <p:txBody>
          <a:bodyPr/>
          <a:lstStyle/>
          <a:p>
            <a:fld id="{0FA99706-0740-4805-9AC9-CFBDCCA3BE7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2FC88A2-CE67-4499-88AE-E75C25B94EAA}" type="datetime1">
              <a:rPr lang="en-US" smtClean="0"/>
              <a:t>10/11/2023</a:t>
            </a:fld>
            <a:endParaRPr lang="en-US"/>
          </a:p>
        </p:txBody>
      </p:sp>
      <p:sp>
        <p:nvSpPr>
          <p:cNvPr id="4" name="Footer Placeholder 3"/>
          <p:cNvSpPr>
            <a:spLocks noGrp="1"/>
          </p:cNvSpPr>
          <p:nvPr>
            <p:ph type="ftr" sz="quarter" idx="11"/>
          </p:nvPr>
        </p:nvSpPr>
        <p:spPr/>
        <p:txBody>
          <a:bodyPr/>
          <a:lstStyle/>
          <a:p>
            <a:r>
              <a:rPr lang="en-US"/>
              <a:t>Compiled By: Saroj Giri</a:t>
            </a:r>
          </a:p>
        </p:txBody>
      </p:sp>
      <p:sp>
        <p:nvSpPr>
          <p:cNvPr id="5" name="Slide Number Placeholder 4"/>
          <p:cNvSpPr>
            <a:spLocks noGrp="1"/>
          </p:cNvSpPr>
          <p:nvPr>
            <p:ph type="sldNum" sz="quarter" idx="12"/>
          </p:nvPr>
        </p:nvSpPr>
        <p:spPr/>
        <p:txBody>
          <a:bodyPr/>
          <a:lstStyle/>
          <a:p>
            <a:fld id="{0FA99706-0740-4805-9AC9-CFBDCCA3BE7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96381-9497-4D6D-A9BC-B7C8FA843758}" type="datetime1">
              <a:rPr lang="en-US" smtClean="0"/>
              <a:t>10/11/2023</a:t>
            </a:fld>
            <a:endParaRPr lang="en-US"/>
          </a:p>
        </p:txBody>
      </p:sp>
      <p:sp>
        <p:nvSpPr>
          <p:cNvPr id="3" name="Footer Placeholder 2"/>
          <p:cNvSpPr>
            <a:spLocks noGrp="1"/>
          </p:cNvSpPr>
          <p:nvPr>
            <p:ph type="ftr" sz="quarter" idx="11"/>
          </p:nvPr>
        </p:nvSpPr>
        <p:spPr/>
        <p:txBody>
          <a:bodyPr/>
          <a:lstStyle/>
          <a:p>
            <a:r>
              <a:rPr lang="en-US"/>
              <a:t>Compiled By: Saroj Giri</a:t>
            </a:r>
          </a:p>
        </p:txBody>
      </p:sp>
      <p:sp>
        <p:nvSpPr>
          <p:cNvPr id="4" name="Slide Number Placeholder 3"/>
          <p:cNvSpPr>
            <a:spLocks noGrp="1"/>
          </p:cNvSpPr>
          <p:nvPr>
            <p:ph type="sldNum" sz="quarter" idx="12"/>
          </p:nvPr>
        </p:nvSpPr>
        <p:spPr/>
        <p:txBody>
          <a:bodyPr/>
          <a:lstStyle/>
          <a:p>
            <a:fld id="{0FA99706-0740-4805-9AC9-CFBDCCA3BE7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3082B4-2E49-4304-83BE-533D335E136F}" type="datetime1">
              <a:rPr lang="en-US" smtClean="0"/>
              <a:t>10/11/2023</a:t>
            </a:fld>
            <a:endParaRPr lang="en-US"/>
          </a:p>
        </p:txBody>
      </p:sp>
      <p:sp>
        <p:nvSpPr>
          <p:cNvPr id="6" name="Footer Placeholder 5"/>
          <p:cNvSpPr>
            <a:spLocks noGrp="1"/>
          </p:cNvSpPr>
          <p:nvPr>
            <p:ph type="ftr" sz="quarter" idx="11"/>
          </p:nvPr>
        </p:nvSpPr>
        <p:spPr/>
        <p:txBody>
          <a:bodyPr/>
          <a:lstStyle/>
          <a:p>
            <a:r>
              <a:rPr lang="en-US"/>
              <a:t>Compiled By: Saroj Giri</a:t>
            </a:r>
          </a:p>
        </p:txBody>
      </p:sp>
      <p:sp>
        <p:nvSpPr>
          <p:cNvPr id="7" name="Slide Number Placeholder 6"/>
          <p:cNvSpPr>
            <a:spLocks noGrp="1"/>
          </p:cNvSpPr>
          <p:nvPr>
            <p:ph type="sldNum" sz="quarter" idx="12"/>
          </p:nvPr>
        </p:nvSpPr>
        <p:spPr/>
        <p:txBody>
          <a:bodyPr/>
          <a:lstStyle/>
          <a:p>
            <a:fld id="{0FA99706-0740-4805-9AC9-CFBDCCA3BE7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40C479-82BC-4F3B-8DE9-AF94045DFC5C}" type="datetime1">
              <a:rPr lang="en-US" smtClean="0"/>
              <a:t>10/11/2023</a:t>
            </a:fld>
            <a:endParaRPr lang="en-US"/>
          </a:p>
        </p:txBody>
      </p:sp>
      <p:sp>
        <p:nvSpPr>
          <p:cNvPr id="6" name="Footer Placeholder 5"/>
          <p:cNvSpPr>
            <a:spLocks noGrp="1"/>
          </p:cNvSpPr>
          <p:nvPr>
            <p:ph type="ftr" sz="quarter" idx="11"/>
          </p:nvPr>
        </p:nvSpPr>
        <p:spPr/>
        <p:txBody>
          <a:bodyPr/>
          <a:lstStyle/>
          <a:p>
            <a:r>
              <a:rPr lang="en-US"/>
              <a:t>Compiled By: Saroj Giri</a:t>
            </a:r>
          </a:p>
        </p:txBody>
      </p:sp>
      <p:sp>
        <p:nvSpPr>
          <p:cNvPr id="7" name="Slide Number Placeholder 6"/>
          <p:cNvSpPr>
            <a:spLocks noGrp="1"/>
          </p:cNvSpPr>
          <p:nvPr>
            <p:ph type="sldNum" sz="quarter" idx="12"/>
          </p:nvPr>
        </p:nvSpPr>
        <p:spPr/>
        <p:txBody>
          <a:bodyPr/>
          <a:lstStyle/>
          <a:p>
            <a:fld id="{0FA99706-0740-4805-9AC9-CFBDCCA3BE7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6229F6-7AE0-4470-9EBC-F092AB6F9E03}" type="datetime1">
              <a:rPr lang="en-US" smtClean="0"/>
              <a:t>10/11/2023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Compiled By: Saroj Giri</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A99706-0740-4805-9AC9-CFBDCCA3BE7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1"/>
            <a:ext cx="7772400" cy="3276600"/>
          </a:xfrm>
        </p:spPr>
        <p:txBody>
          <a:bodyPr>
            <a:normAutofit/>
          </a:bodyPr>
          <a:lstStyle/>
          <a:p>
            <a:r>
              <a:rPr lang="en-US" dirty="0"/>
              <a:t>Computer Graphics</a:t>
            </a:r>
            <a:br>
              <a:rPr lang="en-US" dirty="0"/>
            </a:br>
            <a:r>
              <a:rPr lang="en-US" dirty="0"/>
              <a:t>Unit 1 #</a:t>
            </a:r>
            <a:br>
              <a:rPr lang="en-US" dirty="0"/>
            </a:br>
            <a:r>
              <a:rPr lang="en-US" b="1" dirty="0"/>
              <a:t>Introduction of Computer Graphics</a:t>
            </a:r>
          </a:p>
        </p:txBody>
      </p:sp>
      <p:sp>
        <p:nvSpPr>
          <p:cNvPr id="3" name="Subtitle 2"/>
          <p:cNvSpPr>
            <a:spLocks noGrp="1"/>
          </p:cNvSpPr>
          <p:nvPr>
            <p:ph type="subTitle" idx="1"/>
          </p:nvPr>
        </p:nvSpPr>
        <p:spPr>
          <a:xfrm>
            <a:off x="1371600" y="4648200"/>
            <a:ext cx="6400800" cy="990600"/>
          </a:xfrm>
        </p:spPr>
        <p:txBody>
          <a:bodyPr/>
          <a:lstStyle/>
          <a:p>
            <a:endParaRPr lang="en-US" dirty="0"/>
          </a:p>
        </p:txBody>
      </p:sp>
      <p:sp>
        <p:nvSpPr>
          <p:cNvPr id="4" name="Footer Placeholder 3">
            <a:extLst>
              <a:ext uri="{FF2B5EF4-FFF2-40B4-BE49-F238E27FC236}">
                <a16:creationId xmlns:a16="http://schemas.microsoft.com/office/drawing/2014/main" id="{60722B14-B7F7-B91A-2221-29BC0B69B983}"/>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lstStyle/>
          <a:p>
            <a:r>
              <a:rPr lang="en-US" dirty="0"/>
              <a:t>5. Education and Training</a:t>
            </a:r>
          </a:p>
        </p:txBody>
      </p:sp>
      <p:sp>
        <p:nvSpPr>
          <p:cNvPr id="3" name="Content Placeholder 2"/>
          <p:cNvSpPr>
            <a:spLocks noGrp="1"/>
          </p:cNvSpPr>
          <p:nvPr>
            <p:ph idx="1"/>
          </p:nvPr>
        </p:nvSpPr>
        <p:spPr>
          <a:xfrm>
            <a:off x="457200" y="1219200"/>
            <a:ext cx="8229600" cy="4906963"/>
          </a:xfrm>
        </p:spPr>
        <p:txBody>
          <a:bodyPr>
            <a:normAutofit/>
          </a:bodyPr>
          <a:lstStyle/>
          <a:p>
            <a:pPr lvl="0" algn="just"/>
            <a:r>
              <a:rPr lang="en-US" dirty="0"/>
              <a:t>Computer graphics is used in education and training for making it more effective and more illustrative.</a:t>
            </a:r>
          </a:p>
          <a:p>
            <a:pPr lvl="0" algn="just"/>
            <a:r>
              <a:rPr lang="en-US" dirty="0"/>
              <a:t> Computer generated models of physical, financial, and economic systems are often used as educational aids. A student can learn surgery using data gloves and realistic computer graphics.</a:t>
            </a:r>
          </a:p>
          <a:p>
            <a:endParaRPr lang="en-US" dirty="0"/>
          </a:p>
          <a:p>
            <a:endParaRPr lang="en-US" dirty="0"/>
          </a:p>
        </p:txBody>
      </p:sp>
      <p:pic>
        <p:nvPicPr>
          <p:cNvPr id="7170" name="Picture 2"/>
          <p:cNvPicPr>
            <a:picLocks noChangeAspect="1" noChangeArrowheads="1"/>
          </p:cNvPicPr>
          <p:nvPr/>
        </p:nvPicPr>
        <p:blipFill>
          <a:blip r:embed="rId2"/>
          <a:srcRect/>
          <a:stretch>
            <a:fillRect/>
          </a:stretch>
        </p:blipFill>
        <p:spPr bwMode="auto">
          <a:xfrm>
            <a:off x="5105400" y="4724400"/>
            <a:ext cx="3562350" cy="2133600"/>
          </a:xfrm>
          <a:prstGeom prst="rect">
            <a:avLst/>
          </a:prstGeom>
          <a:noFill/>
          <a:ln w="9525">
            <a:noFill/>
            <a:miter lim="800000"/>
            <a:headEnd/>
            <a:tailEnd/>
          </a:ln>
          <a:effectLst/>
        </p:spPr>
      </p:pic>
      <p:sp>
        <p:nvSpPr>
          <p:cNvPr id="4" name="Footer Placeholder 3">
            <a:extLst>
              <a:ext uri="{FF2B5EF4-FFF2-40B4-BE49-F238E27FC236}">
                <a16:creationId xmlns:a16="http://schemas.microsoft.com/office/drawing/2014/main" id="{CC4F68B6-818F-7379-8266-821C1E432462}"/>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Visualization</a:t>
            </a:r>
          </a:p>
        </p:txBody>
      </p:sp>
      <p:sp>
        <p:nvSpPr>
          <p:cNvPr id="3" name="Content Placeholder 2"/>
          <p:cNvSpPr>
            <a:spLocks noGrp="1"/>
          </p:cNvSpPr>
          <p:nvPr>
            <p:ph idx="1"/>
          </p:nvPr>
        </p:nvSpPr>
        <p:spPr>
          <a:xfrm>
            <a:off x="457200" y="1219200"/>
            <a:ext cx="8229600" cy="4906963"/>
          </a:xfrm>
        </p:spPr>
        <p:txBody>
          <a:bodyPr>
            <a:normAutofit fontScale="85000" lnSpcReduction="10000"/>
          </a:bodyPr>
          <a:lstStyle/>
          <a:p>
            <a:pPr>
              <a:buNone/>
            </a:pPr>
            <a:r>
              <a:rPr lang="en-US" dirty="0"/>
              <a:t>  • Visualization is the process of visually representing the data. To visualize large amount of information graphical computer systems are used.</a:t>
            </a:r>
          </a:p>
          <a:p>
            <a:pPr>
              <a:buNone/>
            </a:pPr>
            <a:br>
              <a:rPr lang="en-US" dirty="0"/>
            </a:br>
            <a:r>
              <a:rPr lang="en-US" dirty="0"/>
              <a:t>•  Some methods generate very large amount of</a:t>
            </a:r>
            <a:br>
              <a:rPr lang="en-US" dirty="0"/>
            </a:br>
            <a:r>
              <a:rPr lang="en-US" dirty="0"/>
              <a:t>data/information, analysis the property of the whole amount of data is very difficult.</a:t>
            </a:r>
          </a:p>
          <a:p>
            <a:pPr algn="just">
              <a:buNone/>
            </a:pPr>
            <a:endParaRPr lang="en-US" dirty="0"/>
          </a:p>
          <a:p>
            <a:r>
              <a:rPr lang="en-US" dirty="0"/>
              <a:t>  Visualization simplifies the analysis of data by using graphical representation.</a:t>
            </a:r>
            <a:br>
              <a:rPr lang="en-US" dirty="0"/>
            </a:br>
            <a:br>
              <a:rPr lang="en-US" dirty="0"/>
            </a:br>
            <a:endParaRPr lang="en-US" dirty="0"/>
          </a:p>
        </p:txBody>
      </p:sp>
      <p:sp>
        <p:nvSpPr>
          <p:cNvPr id="4" name="Footer Placeholder 3">
            <a:extLst>
              <a:ext uri="{FF2B5EF4-FFF2-40B4-BE49-F238E27FC236}">
                <a16:creationId xmlns:a16="http://schemas.microsoft.com/office/drawing/2014/main" id="{B220F595-3A1D-E75E-57CE-7543F726AB78}"/>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7. Image Processing</a:t>
            </a:r>
            <a:br>
              <a:rPr lang="en-US" dirty="0"/>
            </a:br>
            <a:endParaRPr lang="en-US" dirty="0"/>
          </a:p>
        </p:txBody>
      </p:sp>
      <p:sp>
        <p:nvSpPr>
          <p:cNvPr id="3" name="Content Placeholder 2"/>
          <p:cNvSpPr>
            <a:spLocks noGrp="1"/>
          </p:cNvSpPr>
          <p:nvPr>
            <p:ph idx="1"/>
          </p:nvPr>
        </p:nvSpPr>
        <p:spPr>
          <a:xfrm>
            <a:off x="457200" y="1143000"/>
            <a:ext cx="8229600" cy="4983163"/>
          </a:xfrm>
        </p:spPr>
        <p:txBody>
          <a:bodyPr>
            <a:normAutofit fontScale="85000" lnSpcReduction="10000"/>
          </a:bodyPr>
          <a:lstStyle/>
          <a:p>
            <a:r>
              <a:rPr lang="en-US" dirty="0"/>
              <a:t> Image can  be created using simple point program or can be fed into computer by scanning the image. These picture/ images need to be changed to improve the quality.</a:t>
            </a:r>
          </a:p>
          <a:p>
            <a:pPr lvl="0"/>
            <a:r>
              <a:rPr lang="en-US" dirty="0"/>
              <a:t>Form image/pattern recognition systems, images need to be changed in specified format so that the system can recognize the meaning of the picture.</a:t>
            </a:r>
          </a:p>
          <a:p>
            <a:pPr lvl="0"/>
            <a:r>
              <a:rPr lang="en-US" dirty="0"/>
              <a:t>Currently computer graphics is widely used for image processing.</a:t>
            </a:r>
          </a:p>
          <a:p>
            <a:r>
              <a:rPr lang="en-US" dirty="0"/>
              <a:t>Form image/pattern recognition systems, images need to be changed in specified format so that the system can recognize the meaning of the picture.</a:t>
            </a:r>
          </a:p>
          <a:p>
            <a:pPr lvl="0"/>
            <a:endParaRPr lang="en-US" dirty="0"/>
          </a:p>
          <a:p>
            <a:endParaRPr lang="en-US" dirty="0"/>
          </a:p>
        </p:txBody>
      </p:sp>
      <p:sp>
        <p:nvSpPr>
          <p:cNvPr id="4" name="Footer Placeholder 3">
            <a:extLst>
              <a:ext uri="{FF2B5EF4-FFF2-40B4-BE49-F238E27FC236}">
                <a16:creationId xmlns:a16="http://schemas.microsoft.com/office/drawing/2014/main" id="{1B1787BE-C57E-94A1-A466-16C3067284D3}"/>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8.Graphical User Interfaces (GUI‟s)</a:t>
            </a:r>
            <a:br>
              <a:rPr lang="en-US" dirty="0"/>
            </a:b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20000"/>
          </a:bodyPr>
          <a:lstStyle/>
          <a:p>
            <a:pPr>
              <a:buNone/>
            </a:pPr>
            <a:r>
              <a:rPr lang="en-US" dirty="0"/>
              <a:t> </a:t>
            </a:r>
          </a:p>
          <a:p>
            <a:pPr lvl="0" algn="just"/>
            <a:r>
              <a:rPr lang="en-US" dirty="0"/>
              <a:t>GUIs have become key factors for the success of the software or operating system.</a:t>
            </a:r>
          </a:p>
          <a:p>
            <a:pPr algn="just">
              <a:buNone/>
            </a:pPr>
            <a:r>
              <a:rPr lang="en-US" dirty="0"/>
              <a:t> </a:t>
            </a:r>
          </a:p>
          <a:p>
            <a:pPr lvl="0" algn="just"/>
            <a:r>
              <a:rPr lang="en-US" dirty="0"/>
              <a:t>GUI provides point-and-click facilities to allow users to select menu items, icons, and objects on the screen.</a:t>
            </a:r>
          </a:p>
          <a:p>
            <a:pPr algn="just">
              <a:buNone/>
            </a:pPr>
            <a:endParaRPr lang="en-US" dirty="0"/>
          </a:p>
          <a:p>
            <a:pPr lvl="0" algn="just"/>
            <a:r>
              <a:rPr lang="en-US" dirty="0"/>
              <a:t>Word processing, spreadsheet, and desktop-publishing programs are typical applications that take advantage of user-interface technique.</a:t>
            </a:r>
          </a:p>
          <a:p>
            <a:pPr>
              <a:buNone/>
            </a:pPr>
            <a:endParaRPr lang="en-US" dirty="0"/>
          </a:p>
        </p:txBody>
      </p:sp>
      <p:sp>
        <p:nvSpPr>
          <p:cNvPr id="4" name="Footer Placeholder 3">
            <a:extLst>
              <a:ext uri="{FF2B5EF4-FFF2-40B4-BE49-F238E27FC236}">
                <a16:creationId xmlns:a16="http://schemas.microsoft.com/office/drawing/2014/main" id="{CD0BDEF0-0AB7-4C6C-2173-C06CCAA17E3D}"/>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9. Simulation</a:t>
            </a:r>
            <a:br>
              <a:rPr lang="en-US" dirty="0"/>
            </a:br>
            <a:endParaRPr lang="en-US" dirty="0"/>
          </a:p>
        </p:txBody>
      </p:sp>
      <p:sp>
        <p:nvSpPr>
          <p:cNvPr id="3" name="Content Placeholder 2"/>
          <p:cNvSpPr>
            <a:spLocks noGrp="1"/>
          </p:cNvSpPr>
          <p:nvPr>
            <p:ph idx="1"/>
          </p:nvPr>
        </p:nvSpPr>
        <p:spPr>
          <a:xfrm>
            <a:off x="457200" y="914400"/>
            <a:ext cx="8229600" cy="5211763"/>
          </a:xfrm>
        </p:spPr>
        <p:txBody>
          <a:bodyPr>
            <a:normAutofit/>
          </a:bodyPr>
          <a:lstStyle/>
          <a:p>
            <a:r>
              <a:rPr lang="en-US" sz="2400" dirty="0"/>
              <a:t> A representation of a problem, situation, etc. in mathematical terms, using a computer is called simulation.</a:t>
            </a:r>
          </a:p>
          <a:p>
            <a:r>
              <a:rPr lang="en-US" sz="2400" dirty="0"/>
              <a:t> Computer Simulation is the process of mapping the real-world scenarios into mathematical model using computer graphics.</a:t>
            </a:r>
          </a:p>
          <a:p>
            <a:r>
              <a:rPr lang="en-US" sz="2400" dirty="0"/>
              <a:t> Recently computer graphics is widely used to create simulated environment.</a:t>
            </a:r>
          </a:p>
          <a:p>
            <a:pPr>
              <a:buNone/>
            </a:pPr>
            <a:r>
              <a:rPr lang="en-US" sz="2400" dirty="0"/>
              <a:t>    E.g.; Robot Operation Simulation, Pilot Training, Military Training etc.</a:t>
            </a:r>
          </a:p>
          <a:p>
            <a:pPr>
              <a:buNone/>
            </a:pPr>
            <a:endParaRPr lang="en-US" dirty="0"/>
          </a:p>
        </p:txBody>
      </p:sp>
      <p:sp>
        <p:nvSpPr>
          <p:cNvPr id="4" name="Rectangle 3"/>
          <p:cNvSpPr/>
          <p:nvPr/>
        </p:nvSpPr>
        <p:spPr>
          <a:xfrm>
            <a:off x="6172200" y="5562600"/>
            <a:ext cx="1295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p:cNvPicPr>
            <a:picLocks noChangeAspect="1" noChangeArrowheads="1"/>
          </p:cNvPicPr>
          <p:nvPr/>
        </p:nvPicPr>
        <p:blipFill>
          <a:blip r:embed="rId2"/>
          <a:srcRect/>
          <a:stretch>
            <a:fillRect/>
          </a:stretch>
        </p:blipFill>
        <p:spPr bwMode="auto">
          <a:xfrm>
            <a:off x="3810000" y="4267200"/>
            <a:ext cx="3813716" cy="2057400"/>
          </a:xfrm>
          <a:prstGeom prst="rect">
            <a:avLst/>
          </a:prstGeom>
          <a:noFill/>
          <a:ln w="9525">
            <a:noFill/>
            <a:miter lim="800000"/>
            <a:headEnd/>
            <a:tailEnd/>
          </a:ln>
          <a:effectLst/>
        </p:spPr>
      </p:pic>
      <p:sp>
        <p:nvSpPr>
          <p:cNvPr id="6" name="Footer Placeholder 5">
            <a:extLst>
              <a:ext uri="{FF2B5EF4-FFF2-40B4-BE49-F238E27FC236}">
                <a16:creationId xmlns:a16="http://schemas.microsoft.com/office/drawing/2014/main" id="{6040E2DA-D791-97C3-10B6-48679184E6BA}"/>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br>
              <a:rPr lang="en-US" dirty="0"/>
            </a:br>
            <a:br>
              <a:rPr lang="en-US" dirty="0"/>
            </a:br>
            <a:r>
              <a:rPr lang="en-US" dirty="0"/>
              <a:t>10. Cartography</a:t>
            </a:r>
            <a:br>
              <a:rPr lang="en-US" dirty="0"/>
            </a:br>
            <a:r>
              <a:rPr lang="en-US" dirty="0"/>
              <a:t> </a:t>
            </a:r>
            <a:br>
              <a:rPr lang="en-US" dirty="0"/>
            </a:b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pPr>
              <a:buNone/>
            </a:pPr>
            <a:r>
              <a:rPr lang="en-US" dirty="0"/>
              <a:t> </a:t>
            </a:r>
          </a:p>
          <a:p>
            <a:pPr lvl="0"/>
            <a:r>
              <a:rPr lang="en-US" dirty="0"/>
              <a:t>Cartography is the study and practice of designing maps using computer graphics.</a:t>
            </a:r>
          </a:p>
          <a:p>
            <a:pPr>
              <a:buNone/>
            </a:pPr>
            <a:r>
              <a:rPr lang="en-US" dirty="0"/>
              <a:t> </a:t>
            </a:r>
          </a:p>
          <a:p>
            <a:pPr lvl="0"/>
            <a:r>
              <a:rPr lang="en-US" dirty="0"/>
              <a:t>Computer graphics is used to produce both accurate and schematic representations of geographical and other natural phenomena from measurement data.</a:t>
            </a:r>
          </a:p>
          <a:p>
            <a:pPr>
              <a:buNone/>
            </a:pPr>
            <a:r>
              <a:rPr lang="en-US" dirty="0"/>
              <a:t> </a:t>
            </a:r>
          </a:p>
          <a:p>
            <a:pPr lvl="0"/>
            <a:r>
              <a:rPr lang="en-US" dirty="0"/>
              <a:t>Examples include geographic maps, exploration maps, for drilling and mining, oceanographic charts, weather maps etc.</a:t>
            </a:r>
          </a:p>
          <a:p>
            <a:pPr>
              <a:buNone/>
            </a:pPr>
            <a:br>
              <a:rPr lang="en-US" dirty="0"/>
            </a:br>
            <a:endParaRPr lang="en-US" dirty="0"/>
          </a:p>
        </p:txBody>
      </p:sp>
      <p:sp>
        <p:nvSpPr>
          <p:cNvPr id="4" name="Footer Placeholder 3">
            <a:extLst>
              <a:ext uri="{FF2B5EF4-FFF2-40B4-BE49-F238E27FC236}">
                <a16:creationId xmlns:a16="http://schemas.microsoft.com/office/drawing/2014/main" id="{AD614A92-1988-A73B-B50D-963001C48373}"/>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a:t>Advantage of Computer Graphics</a:t>
            </a:r>
            <a:br>
              <a:rPr lang="en-US" dirty="0"/>
            </a:br>
            <a:endParaRPr lang="en-US" dirty="0"/>
          </a:p>
        </p:txBody>
      </p:sp>
      <p:sp>
        <p:nvSpPr>
          <p:cNvPr id="3" name="Content Placeholder 2"/>
          <p:cNvSpPr>
            <a:spLocks noGrp="1"/>
          </p:cNvSpPr>
          <p:nvPr>
            <p:ph idx="1"/>
          </p:nvPr>
        </p:nvSpPr>
        <p:spPr>
          <a:xfrm>
            <a:off x="457200" y="990600"/>
            <a:ext cx="8229600" cy="5562600"/>
          </a:xfrm>
        </p:spPr>
        <p:txBody>
          <a:bodyPr>
            <a:normAutofit fontScale="62500" lnSpcReduction="20000"/>
          </a:bodyPr>
          <a:lstStyle/>
          <a:p>
            <a:pPr>
              <a:buNone/>
            </a:pPr>
            <a:r>
              <a:rPr lang="en-US" dirty="0"/>
              <a:t> </a:t>
            </a:r>
          </a:p>
          <a:p>
            <a:r>
              <a:rPr lang="en-US" dirty="0"/>
              <a:t>     A high quality graphics displays of personal computer provide one of the most natural means of communicating with a computer.</a:t>
            </a:r>
          </a:p>
          <a:p>
            <a:pPr>
              <a:buNone/>
            </a:pPr>
            <a:r>
              <a:rPr lang="en-US" dirty="0"/>
              <a:t> </a:t>
            </a:r>
          </a:p>
          <a:p>
            <a:pPr lvl="0"/>
            <a:r>
              <a:rPr lang="en-US" dirty="0"/>
              <a:t>It has an ability to show moving pictures, and thus it is possible to produce animations with computer graphics.</a:t>
            </a:r>
          </a:p>
          <a:p>
            <a:pPr>
              <a:buNone/>
            </a:pPr>
            <a:r>
              <a:rPr lang="en-US" dirty="0"/>
              <a:t> </a:t>
            </a:r>
          </a:p>
          <a:p>
            <a:pPr lvl="0"/>
            <a:r>
              <a:rPr lang="en-US" dirty="0"/>
              <a:t>With computer graphics use we can also control the animation by adjusting the speed, the portion of the total scene in view, the geometric relationship of the objects in the scene to one another, the amount of detail shown and so on.</a:t>
            </a:r>
          </a:p>
          <a:p>
            <a:pPr>
              <a:buNone/>
            </a:pPr>
            <a:r>
              <a:rPr lang="en-US" dirty="0"/>
              <a:t> </a:t>
            </a:r>
          </a:p>
          <a:p>
            <a:pPr lvl="0"/>
            <a:r>
              <a:rPr lang="en-US" dirty="0"/>
              <a:t>The computer graphics also provides facility called update dynamics. With update dynamics it is possible to change the shape, color or other properties of the objects being viewed.</a:t>
            </a:r>
          </a:p>
          <a:p>
            <a:pPr>
              <a:buNone/>
            </a:pPr>
            <a:r>
              <a:rPr lang="en-US" dirty="0"/>
              <a:t> </a:t>
            </a:r>
          </a:p>
          <a:p>
            <a:pPr lvl="0"/>
            <a:r>
              <a:rPr lang="en-US" dirty="0"/>
              <a:t>With the recent development of digital signal processing (DSP) and audio synthesis chip the interactive graphics can now provide audio feedback along with the graphical feedbacks to make the simulated environment even more realistic.</a:t>
            </a:r>
          </a:p>
          <a:p>
            <a:pPr>
              <a:buNone/>
            </a:pPr>
            <a:endParaRPr lang="en-US" dirty="0"/>
          </a:p>
        </p:txBody>
      </p:sp>
      <p:sp>
        <p:nvSpPr>
          <p:cNvPr id="4" name="Footer Placeholder 3">
            <a:extLst>
              <a:ext uri="{FF2B5EF4-FFF2-40B4-BE49-F238E27FC236}">
                <a16:creationId xmlns:a16="http://schemas.microsoft.com/office/drawing/2014/main" id="{8F9695CF-6C95-22E0-A9C9-CF0FA8D4A781}"/>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D63AB-3E85-2C39-E223-5B6C63BA3344}"/>
              </a:ext>
            </a:extLst>
          </p:cNvPr>
          <p:cNvSpPr>
            <a:spLocks noGrp="1"/>
          </p:cNvSpPr>
          <p:nvPr>
            <p:ph type="title"/>
          </p:nvPr>
        </p:nvSpPr>
        <p:spPr/>
        <p:txBody>
          <a:bodyPr/>
          <a:lstStyle/>
          <a:p>
            <a:r>
              <a:rPr lang="en-US" dirty="0"/>
              <a:t>Brief History of CG</a:t>
            </a:r>
          </a:p>
        </p:txBody>
      </p:sp>
      <p:sp>
        <p:nvSpPr>
          <p:cNvPr id="3" name="Content Placeholder 2">
            <a:extLst>
              <a:ext uri="{FF2B5EF4-FFF2-40B4-BE49-F238E27FC236}">
                <a16:creationId xmlns:a16="http://schemas.microsoft.com/office/drawing/2014/main" id="{E6E58082-12CD-DA8B-4E9D-CA0DBB7EDB88}"/>
              </a:ext>
            </a:extLst>
          </p:cNvPr>
          <p:cNvSpPr>
            <a:spLocks noGrp="1"/>
          </p:cNvSpPr>
          <p:nvPr>
            <p:ph idx="1"/>
          </p:nvPr>
        </p:nvSpPr>
        <p:spPr/>
        <p:txBody>
          <a:bodyPr/>
          <a:lstStyle/>
          <a:p>
            <a:pPr marL="0" indent="0">
              <a:buNone/>
            </a:pPr>
            <a:endParaRPr lang="en-US" dirty="0"/>
          </a:p>
        </p:txBody>
      </p:sp>
      <p:sp>
        <p:nvSpPr>
          <p:cNvPr id="4" name="Footer Placeholder 3">
            <a:extLst>
              <a:ext uri="{FF2B5EF4-FFF2-40B4-BE49-F238E27FC236}">
                <a16:creationId xmlns:a16="http://schemas.microsoft.com/office/drawing/2014/main" id="{8FC890F9-9DB4-5DD6-91F4-7DFA4E3C6B70}"/>
              </a:ext>
            </a:extLst>
          </p:cNvPr>
          <p:cNvSpPr>
            <a:spLocks noGrp="1"/>
          </p:cNvSpPr>
          <p:nvPr>
            <p:ph type="ftr" sz="quarter" idx="11"/>
          </p:nvPr>
        </p:nvSpPr>
        <p:spPr/>
        <p:txBody>
          <a:bodyPr/>
          <a:lstStyle/>
          <a:p>
            <a:r>
              <a:rPr lang="en-US"/>
              <a:t>Compiled By: Saroj Giri</a:t>
            </a:r>
          </a:p>
        </p:txBody>
      </p:sp>
      <p:pic>
        <p:nvPicPr>
          <p:cNvPr id="7" name="Picture 6">
            <a:extLst>
              <a:ext uri="{FF2B5EF4-FFF2-40B4-BE49-F238E27FC236}">
                <a16:creationId xmlns:a16="http://schemas.microsoft.com/office/drawing/2014/main" id="{CE76AE2D-CAB9-D344-EC7D-A11BD347FD4A}"/>
              </a:ext>
            </a:extLst>
          </p:cNvPr>
          <p:cNvPicPr>
            <a:picLocks noChangeAspect="1"/>
          </p:cNvPicPr>
          <p:nvPr/>
        </p:nvPicPr>
        <p:blipFill>
          <a:blip r:embed="rId2"/>
          <a:stretch>
            <a:fillRect/>
          </a:stretch>
        </p:blipFill>
        <p:spPr>
          <a:xfrm>
            <a:off x="457200" y="1649575"/>
            <a:ext cx="7772399" cy="4476587"/>
          </a:xfrm>
          <a:prstGeom prst="rect">
            <a:avLst/>
          </a:prstGeom>
        </p:spPr>
      </p:pic>
    </p:spTree>
    <p:extLst>
      <p:ext uri="{BB962C8B-B14F-4D97-AF65-F5344CB8AC3E}">
        <p14:creationId xmlns:p14="http://schemas.microsoft.com/office/powerpoint/2010/main" val="4159494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 Introduction to Computer Graphics</a:t>
            </a:r>
            <a:br>
              <a:rPr lang="en-US" dirty="0"/>
            </a:br>
            <a:endParaRPr lang="en-US" dirty="0"/>
          </a:p>
        </p:txBody>
      </p:sp>
      <p:sp>
        <p:nvSpPr>
          <p:cNvPr id="3" name="Content Placeholder 2"/>
          <p:cNvSpPr>
            <a:spLocks noGrp="1"/>
          </p:cNvSpPr>
          <p:nvPr>
            <p:ph idx="1"/>
          </p:nvPr>
        </p:nvSpPr>
        <p:spPr>
          <a:xfrm>
            <a:off x="457200" y="1143000"/>
            <a:ext cx="8229600" cy="4983163"/>
          </a:xfrm>
        </p:spPr>
        <p:txBody>
          <a:bodyPr>
            <a:normAutofit fontScale="70000" lnSpcReduction="20000"/>
          </a:bodyPr>
          <a:lstStyle/>
          <a:p>
            <a:pPr>
              <a:buNone/>
            </a:pPr>
            <a:r>
              <a:rPr lang="en-US" dirty="0"/>
              <a:t> </a:t>
            </a:r>
          </a:p>
          <a:p>
            <a:pPr lvl="0" algn="just"/>
            <a:r>
              <a:rPr lang="en-US" dirty="0"/>
              <a:t>Computer Graphics is a field related to the generation of graphics using computers.</a:t>
            </a:r>
          </a:p>
          <a:p>
            <a:pPr algn="just"/>
            <a:endParaRPr lang="en-US" dirty="0"/>
          </a:p>
          <a:p>
            <a:pPr lvl="0" algn="just"/>
            <a:r>
              <a:rPr lang="en-US" dirty="0"/>
              <a:t>Computer graphics are graphics created using computers and the representation of image data by a computer specifically with help from specialized graphic hardware and software.</a:t>
            </a:r>
          </a:p>
          <a:p>
            <a:pPr algn="just">
              <a:buNone/>
            </a:pPr>
            <a:r>
              <a:rPr lang="en-US" dirty="0"/>
              <a:t> </a:t>
            </a:r>
          </a:p>
          <a:p>
            <a:pPr lvl="0" algn="just"/>
            <a:r>
              <a:rPr lang="en-US" dirty="0"/>
              <a:t>It includes the creation, storage, and manipulation of images of objects .</a:t>
            </a:r>
          </a:p>
          <a:p>
            <a:pPr algn="just">
              <a:buNone/>
            </a:pPr>
            <a:r>
              <a:rPr lang="en-US" dirty="0"/>
              <a:t> </a:t>
            </a:r>
          </a:p>
          <a:p>
            <a:pPr lvl="0" algn="just"/>
            <a:r>
              <a:rPr lang="en-US" dirty="0"/>
              <a:t>These objects come from diverse fields such as physical, mathematical, engineering, architectural, abstract structures and natural phenomenon. obviously know it is open it out is the nearest and we're doing well</a:t>
            </a:r>
          </a:p>
          <a:p>
            <a:pPr>
              <a:buNone/>
            </a:pPr>
            <a:endParaRPr lang="en-US" dirty="0"/>
          </a:p>
        </p:txBody>
      </p:sp>
      <p:sp>
        <p:nvSpPr>
          <p:cNvPr id="4" name="Footer Placeholder 3">
            <a:extLst>
              <a:ext uri="{FF2B5EF4-FFF2-40B4-BE49-F238E27FC236}">
                <a16:creationId xmlns:a16="http://schemas.microsoft.com/office/drawing/2014/main" id="{E193106C-C0AE-EBE4-1A6C-D4328452742F}"/>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 Application Of Computer Graphics</a:t>
            </a:r>
            <a:br>
              <a:rPr lang="en-US" dirty="0"/>
            </a:br>
            <a:endParaRPr lang="en-US" dirty="0"/>
          </a:p>
        </p:txBody>
      </p:sp>
      <p:sp>
        <p:nvSpPr>
          <p:cNvPr id="3" name="Content Placeholder 2"/>
          <p:cNvSpPr>
            <a:spLocks noGrp="1"/>
          </p:cNvSpPr>
          <p:nvPr>
            <p:ph idx="1"/>
          </p:nvPr>
        </p:nvSpPr>
        <p:spPr>
          <a:xfrm>
            <a:off x="457200" y="914400"/>
            <a:ext cx="8229600" cy="5638800"/>
          </a:xfrm>
        </p:spPr>
        <p:txBody>
          <a:bodyPr>
            <a:normAutofit fontScale="55000" lnSpcReduction="20000"/>
          </a:bodyPr>
          <a:lstStyle/>
          <a:p>
            <a:pPr>
              <a:buNone/>
            </a:pPr>
            <a:r>
              <a:rPr lang="en-US" dirty="0"/>
              <a:t> </a:t>
            </a:r>
          </a:p>
          <a:p>
            <a:pPr lvl="0"/>
            <a:r>
              <a:rPr lang="en-US" dirty="0"/>
              <a:t>Computer Aided Design (CAD)</a:t>
            </a:r>
          </a:p>
          <a:p>
            <a:pPr>
              <a:buNone/>
            </a:pPr>
            <a:endParaRPr lang="en-US" dirty="0"/>
          </a:p>
          <a:p>
            <a:pPr lvl="0"/>
            <a:r>
              <a:rPr lang="en-US" dirty="0"/>
              <a:t>Presentation Graphics</a:t>
            </a:r>
          </a:p>
          <a:p>
            <a:pPr>
              <a:buNone/>
            </a:pPr>
            <a:r>
              <a:rPr lang="en-US" dirty="0"/>
              <a:t> </a:t>
            </a:r>
          </a:p>
          <a:p>
            <a:pPr lvl="0"/>
            <a:r>
              <a:rPr lang="en-US" dirty="0"/>
              <a:t>Computer Art</a:t>
            </a:r>
          </a:p>
          <a:p>
            <a:pPr>
              <a:buNone/>
            </a:pPr>
            <a:endParaRPr lang="en-US" dirty="0"/>
          </a:p>
          <a:p>
            <a:pPr lvl="0"/>
            <a:r>
              <a:rPr lang="en-US" dirty="0"/>
              <a:t>Entertainment</a:t>
            </a:r>
          </a:p>
          <a:p>
            <a:pPr>
              <a:buNone/>
            </a:pPr>
            <a:endParaRPr lang="en-US" dirty="0"/>
          </a:p>
          <a:p>
            <a:pPr lvl="0"/>
            <a:r>
              <a:rPr lang="en-US" dirty="0"/>
              <a:t>Education and Training</a:t>
            </a:r>
          </a:p>
          <a:p>
            <a:pPr>
              <a:buNone/>
            </a:pPr>
            <a:endParaRPr lang="en-US" dirty="0"/>
          </a:p>
          <a:p>
            <a:pPr lvl="0"/>
            <a:r>
              <a:rPr lang="en-US" dirty="0"/>
              <a:t>Visualization</a:t>
            </a:r>
          </a:p>
          <a:p>
            <a:pPr>
              <a:buNone/>
            </a:pPr>
            <a:r>
              <a:rPr lang="en-US" dirty="0"/>
              <a:t> </a:t>
            </a:r>
          </a:p>
          <a:p>
            <a:pPr lvl="0"/>
            <a:r>
              <a:rPr lang="en-US" dirty="0"/>
              <a:t>Image Processing</a:t>
            </a:r>
          </a:p>
          <a:p>
            <a:pPr>
              <a:buNone/>
            </a:pPr>
            <a:r>
              <a:rPr lang="en-US" dirty="0"/>
              <a:t> </a:t>
            </a:r>
          </a:p>
          <a:p>
            <a:pPr lvl="0"/>
            <a:r>
              <a:rPr lang="en-US" dirty="0"/>
              <a:t>Graphical User Interfaces (GUI‟s)</a:t>
            </a:r>
          </a:p>
          <a:p>
            <a:pPr>
              <a:buNone/>
            </a:pPr>
            <a:r>
              <a:rPr lang="en-US" dirty="0"/>
              <a:t> </a:t>
            </a:r>
          </a:p>
          <a:p>
            <a:pPr lvl="0"/>
            <a:r>
              <a:rPr lang="en-US" dirty="0"/>
              <a:t>Simulation</a:t>
            </a:r>
          </a:p>
          <a:p>
            <a:pPr>
              <a:buNone/>
            </a:pPr>
            <a:r>
              <a:rPr lang="en-US" dirty="0"/>
              <a:t> </a:t>
            </a:r>
          </a:p>
          <a:p>
            <a:pPr lvl="0"/>
            <a:r>
              <a:rPr lang="en-US" dirty="0"/>
              <a:t>Cartography</a:t>
            </a:r>
          </a:p>
          <a:p>
            <a:endParaRPr lang="en-US" dirty="0"/>
          </a:p>
        </p:txBody>
      </p:sp>
      <p:sp>
        <p:nvSpPr>
          <p:cNvPr id="4" name="Footer Placeholder 3">
            <a:extLst>
              <a:ext uri="{FF2B5EF4-FFF2-40B4-BE49-F238E27FC236}">
                <a16:creationId xmlns:a16="http://schemas.microsoft.com/office/drawing/2014/main" id="{6D6C0AA8-0477-E387-9AF6-06F0B4C15E77}"/>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 Computer Aided Design (CAD)</a:t>
            </a:r>
            <a:br>
              <a:rPr lang="en-US" dirty="0"/>
            </a:br>
            <a:endParaRPr lang="en-US" dirty="0"/>
          </a:p>
        </p:txBody>
      </p:sp>
      <p:sp>
        <p:nvSpPr>
          <p:cNvPr id="3" name="Content Placeholder 2"/>
          <p:cNvSpPr>
            <a:spLocks noGrp="1"/>
          </p:cNvSpPr>
          <p:nvPr>
            <p:ph idx="1"/>
          </p:nvPr>
        </p:nvSpPr>
        <p:spPr>
          <a:xfrm>
            <a:off x="457200" y="1066800"/>
            <a:ext cx="8229600" cy="5059363"/>
          </a:xfrm>
        </p:spPr>
        <p:txBody>
          <a:bodyPr>
            <a:normAutofit lnSpcReduction="10000"/>
          </a:bodyPr>
          <a:lstStyle/>
          <a:p>
            <a:pPr algn="just"/>
            <a:r>
              <a:rPr lang="en-US" dirty="0"/>
              <a:t> In CAD, graphics is used to design components and systems of mechanical, electrical, electro-mechanical and electronic devices including structures such as buildings, automobile bodies, airplane, VLSI chips, optical systems and telephone and computer networks.</a:t>
            </a:r>
          </a:p>
          <a:p>
            <a:pPr lvl="0" algn="just"/>
            <a:r>
              <a:rPr lang="en-US" dirty="0"/>
              <a:t>Objects are displayed in wireframe outline that shows the overall shape and internal features of objects.  </a:t>
            </a:r>
          </a:p>
          <a:p>
            <a:endParaRPr lang="en-US" dirty="0"/>
          </a:p>
        </p:txBody>
      </p:sp>
      <p:pic>
        <p:nvPicPr>
          <p:cNvPr id="4" name="Picture 3"/>
          <p:cNvPicPr>
            <a:picLocks noChangeAspect="1" noChangeArrowheads="1"/>
          </p:cNvPicPr>
          <p:nvPr/>
        </p:nvPicPr>
        <p:blipFill>
          <a:blip r:embed="rId2"/>
          <a:srcRect/>
          <a:stretch>
            <a:fillRect/>
          </a:stretch>
        </p:blipFill>
        <p:spPr bwMode="auto">
          <a:xfrm>
            <a:off x="4495800" y="5181600"/>
            <a:ext cx="3657600" cy="1676400"/>
          </a:xfrm>
          <a:prstGeom prst="rect">
            <a:avLst/>
          </a:prstGeom>
          <a:noFill/>
          <a:ln w="9525">
            <a:noFill/>
            <a:miter lim="800000"/>
            <a:headEnd/>
            <a:tailEnd/>
          </a:ln>
          <a:effectLst/>
        </p:spPr>
      </p:pic>
      <p:sp>
        <p:nvSpPr>
          <p:cNvPr id="5" name="Footer Placeholder 4">
            <a:extLst>
              <a:ext uri="{FF2B5EF4-FFF2-40B4-BE49-F238E27FC236}">
                <a16:creationId xmlns:a16="http://schemas.microsoft.com/office/drawing/2014/main" id="{3DEEA5AE-46B5-84C9-6CFB-5BE2F30E11DA}"/>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135563"/>
          </a:xfrm>
        </p:spPr>
        <p:txBody>
          <a:bodyPr/>
          <a:lstStyle/>
          <a:p>
            <a:pPr algn="just">
              <a:buNone/>
            </a:pPr>
            <a:r>
              <a:rPr lang="en-US" dirty="0"/>
              <a:t>•	Architects use computer graphics to layout floor plans that shows positioning of rooms, doors, windows, stairs, shelves and other building features. Electrical designers then try out arrangements for wiring, electrical outlets and other system to determine space utilization on a building.</a:t>
            </a:r>
          </a:p>
        </p:txBody>
      </p:sp>
      <p:pic>
        <p:nvPicPr>
          <p:cNvPr id="2050" name="Picture 2"/>
          <p:cNvPicPr>
            <a:picLocks noChangeAspect="1" noChangeArrowheads="1"/>
          </p:cNvPicPr>
          <p:nvPr/>
        </p:nvPicPr>
        <p:blipFill>
          <a:blip r:embed="rId2"/>
          <a:srcRect/>
          <a:stretch>
            <a:fillRect/>
          </a:stretch>
        </p:blipFill>
        <p:spPr bwMode="auto">
          <a:xfrm>
            <a:off x="4876800" y="3962400"/>
            <a:ext cx="3810000" cy="2743200"/>
          </a:xfrm>
          <a:prstGeom prst="rect">
            <a:avLst/>
          </a:prstGeom>
          <a:noFill/>
          <a:ln w="9525">
            <a:noFill/>
            <a:miter lim="800000"/>
            <a:headEnd/>
            <a:tailEnd/>
          </a:ln>
          <a:effectLst/>
        </p:spPr>
      </p:pic>
      <p:sp>
        <p:nvSpPr>
          <p:cNvPr id="4" name="Footer Placeholder 3">
            <a:extLst>
              <a:ext uri="{FF2B5EF4-FFF2-40B4-BE49-F238E27FC236}">
                <a16:creationId xmlns:a16="http://schemas.microsoft.com/office/drawing/2014/main" id="{1A7D8E36-9A65-56D1-47D5-2759848079B3}"/>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 Presentation Graphics</a:t>
            </a:r>
            <a:br>
              <a:rPr lang="en-US" dirty="0"/>
            </a:br>
            <a:endParaRPr lang="en-US" dirty="0"/>
          </a:p>
        </p:txBody>
      </p:sp>
      <p:sp>
        <p:nvSpPr>
          <p:cNvPr id="3" name="Content Placeholder 2"/>
          <p:cNvSpPr>
            <a:spLocks noGrp="1"/>
          </p:cNvSpPr>
          <p:nvPr>
            <p:ph idx="1"/>
          </p:nvPr>
        </p:nvSpPr>
        <p:spPr>
          <a:xfrm>
            <a:off x="457200" y="1371600"/>
            <a:ext cx="8229600" cy="4754563"/>
          </a:xfrm>
        </p:spPr>
        <p:txBody>
          <a:bodyPr>
            <a:normAutofit/>
          </a:bodyPr>
          <a:lstStyle/>
          <a:p>
            <a:pPr lvl="0"/>
            <a:r>
              <a:rPr lang="en-US" dirty="0"/>
              <a:t>Presentation Graphics is commonly used to summarize financial, statistical, mathematical, scientific and economic data for research reports, managerial reports and other types of reports.</a:t>
            </a:r>
          </a:p>
          <a:p>
            <a:pPr lvl="0">
              <a:buNone/>
            </a:pPr>
            <a:endParaRPr lang="en-US" dirty="0"/>
          </a:p>
          <a:p>
            <a:pPr>
              <a:buNone/>
            </a:pPr>
            <a:r>
              <a:rPr lang="en-US" dirty="0"/>
              <a:t> </a:t>
            </a:r>
          </a:p>
          <a:p>
            <a:endParaRPr lang="en-US" dirty="0"/>
          </a:p>
        </p:txBody>
      </p:sp>
      <p:pic>
        <p:nvPicPr>
          <p:cNvPr id="3075" name="Picture 3"/>
          <p:cNvPicPr>
            <a:picLocks noChangeAspect="1" noChangeArrowheads="1"/>
          </p:cNvPicPr>
          <p:nvPr/>
        </p:nvPicPr>
        <p:blipFill>
          <a:blip r:embed="rId2"/>
          <a:srcRect/>
          <a:stretch>
            <a:fillRect/>
          </a:stretch>
        </p:blipFill>
        <p:spPr bwMode="auto">
          <a:xfrm>
            <a:off x="3200400" y="3762375"/>
            <a:ext cx="4962525" cy="2790825"/>
          </a:xfrm>
          <a:prstGeom prst="rect">
            <a:avLst/>
          </a:prstGeom>
          <a:noFill/>
          <a:ln w="9525">
            <a:noFill/>
            <a:miter lim="800000"/>
            <a:headEnd/>
            <a:tailEnd/>
          </a:ln>
          <a:effectLst/>
        </p:spPr>
      </p:pic>
      <p:sp>
        <p:nvSpPr>
          <p:cNvPr id="4" name="Footer Placeholder 3">
            <a:extLst>
              <a:ext uri="{FF2B5EF4-FFF2-40B4-BE49-F238E27FC236}">
                <a16:creationId xmlns:a16="http://schemas.microsoft.com/office/drawing/2014/main" id="{768F2ADA-E343-BC75-F581-D830B0A15B44}"/>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Typical examples are bar charts, line graphs, surface graphs, pie charts and other displays showing relationship between multiple variables</a:t>
            </a:r>
          </a:p>
          <a:p>
            <a:pPr>
              <a:buNone/>
            </a:pPr>
            <a:endParaRPr lang="en-US" dirty="0"/>
          </a:p>
        </p:txBody>
      </p:sp>
      <p:pic>
        <p:nvPicPr>
          <p:cNvPr id="4098" name="Picture 2"/>
          <p:cNvPicPr>
            <a:picLocks noChangeAspect="1" noChangeArrowheads="1"/>
          </p:cNvPicPr>
          <p:nvPr/>
        </p:nvPicPr>
        <p:blipFill>
          <a:blip r:embed="rId2"/>
          <a:srcRect/>
          <a:stretch>
            <a:fillRect/>
          </a:stretch>
        </p:blipFill>
        <p:spPr bwMode="auto">
          <a:xfrm>
            <a:off x="3352800" y="3352800"/>
            <a:ext cx="4648200" cy="2819400"/>
          </a:xfrm>
          <a:prstGeom prst="rect">
            <a:avLst/>
          </a:prstGeom>
          <a:noFill/>
          <a:ln w="9525">
            <a:noFill/>
            <a:miter lim="800000"/>
            <a:headEnd/>
            <a:tailEnd/>
          </a:ln>
          <a:effectLst/>
        </p:spPr>
      </p:pic>
      <p:sp>
        <p:nvSpPr>
          <p:cNvPr id="4" name="Footer Placeholder 3">
            <a:extLst>
              <a:ext uri="{FF2B5EF4-FFF2-40B4-BE49-F238E27FC236}">
                <a16:creationId xmlns:a16="http://schemas.microsoft.com/office/drawing/2014/main" id="{190A3ADD-E363-0C9C-7BDE-47FD82DF5388}"/>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 Computer Art</a:t>
            </a:r>
            <a:br>
              <a:rPr lang="en-US" dirty="0"/>
            </a:br>
            <a:endParaRPr lang="en-US" dirty="0"/>
          </a:p>
        </p:txBody>
      </p:sp>
      <p:sp>
        <p:nvSpPr>
          <p:cNvPr id="3" name="Content Placeholder 2"/>
          <p:cNvSpPr>
            <a:spLocks noGrp="1"/>
          </p:cNvSpPr>
          <p:nvPr>
            <p:ph idx="1"/>
          </p:nvPr>
        </p:nvSpPr>
        <p:spPr/>
        <p:txBody>
          <a:bodyPr/>
          <a:lstStyle/>
          <a:p>
            <a:pPr lvl="0" algn="just"/>
            <a:r>
              <a:rPr lang="en-US" dirty="0"/>
              <a:t>Computer graphics is used to generate arts.</a:t>
            </a:r>
          </a:p>
          <a:p>
            <a:pPr lvl="0" algn="just"/>
            <a:r>
              <a:rPr lang="en-US" dirty="0"/>
              <a:t>Mathematics packages, CAD packages, desktop publishing software and animation packages providing facilities.</a:t>
            </a:r>
          </a:p>
          <a:p>
            <a:pPr>
              <a:buNone/>
            </a:pPr>
            <a:endParaRPr lang="en-US" dirty="0"/>
          </a:p>
          <a:p>
            <a:pPr lvl="0">
              <a:buNone/>
            </a:pPr>
            <a:endParaRPr lang="en-US" dirty="0"/>
          </a:p>
          <a:p>
            <a:pPr lvl="0">
              <a:buNone/>
            </a:pPr>
            <a:endParaRPr lang="en-US" dirty="0"/>
          </a:p>
          <a:p>
            <a:pPr>
              <a:buNone/>
            </a:pPr>
            <a:endParaRPr lang="en-US" dirty="0"/>
          </a:p>
        </p:txBody>
      </p:sp>
      <p:pic>
        <p:nvPicPr>
          <p:cNvPr id="5122" name="Picture 2"/>
          <p:cNvPicPr>
            <a:picLocks noChangeAspect="1" noChangeArrowheads="1"/>
          </p:cNvPicPr>
          <p:nvPr/>
        </p:nvPicPr>
        <p:blipFill>
          <a:blip r:embed="rId2"/>
          <a:srcRect/>
          <a:stretch>
            <a:fillRect/>
          </a:stretch>
        </p:blipFill>
        <p:spPr bwMode="auto">
          <a:xfrm>
            <a:off x="4191000" y="3657600"/>
            <a:ext cx="3886200" cy="2590800"/>
          </a:xfrm>
          <a:prstGeom prst="rect">
            <a:avLst/>
          </a:prstGeom>
          <a:noFill/>
          <a:ln w="9525">
            <a:noFill/>
            <a:miter lim="800000"/>
            <a:headEnd/>
            <a:tailEnd/>
          </a:ln>
          <a:effectLst/>
        </p:spPr>
      </p:pic>
      <p:sp>
        <p:nvSpPr>
          <p:cNvPr id="4" name="Footer Placeholder 3">
            <a:extLst>
              <a:ext uri="{FF2B5EF4-FFF2-40B4-BE49-F238E27FC236}">
                <a16:creationId xmlns:a16="http://schemas.microsoft.com/office/drawing/2014/main" id="{9EFC9C01-941F-D08D-E75F-FD3BAD44044B}"/>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4.Entertainment and Gaming</a:t>
            </a:r>
            <a:br>
              <a:rPr lang="en-US" dirty="0"/>
            </a:br>
            <a:endParaRPr lang="en-US" dirty="0"/>
          </a:p>
        </p:txBody>
      </p:sp>
      <p:sp>
        <p:nvSpPr>
          <p:cNvPr id="3" name="Content Placeholder 2"/>
          <p:cNvSpPr>
            <a:spLocks noGrp="1"/>
          </p:cNvSpPr>
          <p:nvPr>
            <p:ph idx="1"/>
          </p:nvPr>
        </p:nvSpPr>
        <p:spPr>
          <a:xfrm>
            <a:off x="457200" y="1143000"/>
            <a:ext cx="8229600" cy="4983163"/>
          </a:xfrm>
        </p:spPr>
        <p:txBody>
          <a:bodyPr/>
          <a:lstStyle/>
          <a:p>
            <a:pPr lvl="0" algn="just"/>
            <a:r>
              <a:rPr lang="en-US" dirty="0"/>
              <a:t>Computer graphics methods are now commonly used in making motion pictures, music videos and TV shows.</a:t>
            </a:r>
          </a:p>
          <a:p>
            <a:pPr algn="just"/>
            <a:r>
              <a:rPr lang="en-US" dirty="0"/>
              <a:t>Images are drawn in wire-frame form and will be shaded with rendering methods to produce solid surfaces. Music videos use graphics in several ways.</a:t>
            </a:r>
          </a:p>
          <a:p>
            <a:pPr>
              <a:buNone/>
            </a:pPr>
            <a:endParaRPr lang="en-US" dirty="0"/>
          </a:p>
        </p:txBody>
      </p:sp>
      <p:sp>
        <p:nvSpPr>
          <p:cNvPr id="4" name="Footer Placeholder 3">
            <a:extLst>
              <a:ext uri="{FF2B5EF4-FFF2-40B4-BE49-F238E27FC236}">
                <a16:creationId xmlns:a16="http://schemas.microsoft.com/office/drawing/2014/main" id="{AE39DCE3-01E2-2566-0C92-50C6B320F26D}"/>
              </a:ext>
            </a:extLst>
          </p:cNvPr>
          <p:cNvSpPr>
            <a:spLocks noGrp="1"/>
          </p:cNvSpPr>
          <p:nvPr>
            <p:ph type="ftr" sz="quarter" idx="11"/>
          </p:nvPr>
        </p:nvSpPr>
        <p:spPr/>
        <p:txBody>
          <a:bodyPr/>
          <a:lstStyle/>
          <a:p>
            <a:r>
              <a:rPr lang="en-US"/>
              <a:t>Compiled By: Saroj Giri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1089</Words>
  <Application>Microsoft Office PowerPoint</Application>
  <PresentationFormat>On-screen Show (4:3)</PresentationFormat>
  <Paragraphs>110</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Computer Graphics Unit 1 # Introduction of Computer Graphics</vt:lpstr>
      <vt:lpstr>1. Introduction to Computer Graphics </vt:lpstr>
      <vt:lpstr>2. Application Of Computer Graphics </vt:lpstr>
      <vt:lpstr>1. Computer Aided Design (CAD) </vt:lpstr>
      <vt:lpstr>PowerPoint Presentation</vt:lpstr>
      <vt:lpstr>2. Presentation Graphics </vt:lpstr>
      <vt:lpstr>PowerPoint Presentation</vt:lpstr>
      <vt:lpstr>3. Computer Art </vt:lpstr>
      <vt:lpstr>4.Entertainment and Gaming </vt:lpstr>
      <vt:lpstr>5. Education and Training</vt:lpstr>
      <vt:lpstr>6. Visualization</vt:lpstr>
      <vt:lpstr>7. Image Processing </vt:lpstr>
      <vt:lpstr>8.Graphical User Interfaces (GUI‟s) </vt:lpstr>
      <vt:lpstr>9. Simulation </vt:lpstr>
      <vt:lpstr>  10. Cartography   </vt:lpstr>
      <vt:lpstr>Advantage of Computer Graphics </vt:lpstr>
      <vt:lpstr>Brief History of CG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saroj</dc:creator>
  <cp:lastModifiedBy>Saroj Giri</cp:lastModifiedBy>
  <cp:revision>17</cp:revision>
  <dcterms:created xsi:type="dcterms:W3CDTF">2021-06-01T09:26:46Z</dcterms:created>
  <dcterms:modified xsi:type="dcterms:W3CDTF">2023-10-11T13:41:13Z</dcterms:modified>
</cp:coreProperties>
</file>