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84" r:id="rId2"/>
    <p:sldId id="264" r:id="rId3"/>
    <p:sldId id="265" r:id="rId4"/>
    <p:sldId id="266" r:id="rId5"/>
    <p:sldId id="272" r:id="rId6"/>
    <p:sldId id="276" r:id="rId7"/>
    <p:sldId id="277" r:id="rId8"/>
    <p:sldId id="278" r:id="rId9"/>
    <p:sldId id="279" r:id="rId10"/>
    <p:sldId id="280" r:id="rId11"/>
    <p:sldId id="28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15AD76-9F1D-4BB0-83CD-550B2FE326F1}" type="datetimeFigureOut">
              <a:rPr lang="en-US" smtClean="0"/>
              <a:pPr/>
              <a:t>12/4/2023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95B5E6-DF89-4D37-82A2-33339BDE69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FE6FF5-EFB0-422E-9EA7-5E1733325C48}" type="datetime1">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A0928-4031-41D7-810A-F3902816BC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722A12-BA5F-4432-8151-1E5CF8660CCF}" type="datetime1">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A0928-4031-41D7-810A-F3902816BC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0F58AB-1B96-4585-9AC0-42AA92F6A3B1}" type="datetime1">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A0928-4031-41D7-810A-F3902816BC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499177-A858-4B21-8ACE-258B80CE1B7A}" type="datetime1">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A0928-4031-41D7-810A-F3902816BC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63FC9-F35A-47F4-9551-F48572AA076E}" type="datetime1">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A0928-4031-41D7-810A-F3902816BC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E0F36B-5BA1-4E07-B52D-A42A34AA3394}" type="datetime1">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A0928-4031-41D7-810A-F3902816BC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E33804-1322-45E5-8C85-A0331FF02F20}" type="datetime1">
              <a:rPr lang="en-US" smtClean="0"/>
              <a:pPr/>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4A0928-4031-41D7-810A-F3902816BC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DFDAE2-60E0-414C-BAFA-02273440D50C}" type="datetime1">
              <a:rPr lang="en-US" smtClean="0"/>
              <a:pPr/>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4A0928-4031-41D7-810A-F3902816BC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4250D9-B61C-4F25-902E-5C8791845B46}" type="datetime1">
              <a:rPr lang="en-US" smtClean="0"/>
              <a:pPr/>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4A0928-4031-41D7-810A-F3902816BC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174069-AA5B-409E-93F2-23A9CA719D47}" type="datetime1">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A0928-4031-41D7-810A-F3902816BC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BA2D5D-E5B8-4F1B-B1C7-DD538532643D}" type="datetime1">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A0928-4031-41D7-810A-F3902816BC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A13A6-9BDC-4B22-A6A1-EFAE839A69C3}" type="datetime1">
              <a:rPr lang="en-US" smtClean="0"/>
              <a:pPr/>
              <a:t>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A0928-4031-41D7-810A-F3902816BC5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A956-7273-C956-011B-F315E5E0011D}"/>
              </a:ext>
            </a:extLst>
          </p:cNvPr>
          <p:cNvSpPr>
            <a:spLocks noGrp="1"/>
          </p:cNvSpPr>
          <p:nvPr>
            <p:ph type="title"/>
          </p:nvPr>
        </p:nvSpPr>
        <p:spPr>
          <a:xfrm>
            <a:off x="457200" y="731836"/>
            <a:ext cx="8229600" cy="685801"/>
          </a:xfrm>
        </p:spPr>
        <p:txBody>
          <a:bodyPr>
            <a:normAutofit fontScale="90000"/>
          </a:bodyPr>
          <a:lstStyle/>
          <a:p>
            <a:pPr algn="l"/>
            <a:r>
              <a:rPr lang="en-US" dirty="0">
                <a:solidFill>
                  <a:srgbClr val="FF0000"/>
                </a:solidFill>
              </a:rPr>
              <a:t>Filled Area Primitive</a:t>
            </a:r>
            <a:br>
              <a:rPr lang="en-US" dirty="0"/>
            </a:br>
            <a:endParaRPr lang="en-US" dirty="0"/>
          </a:p>
        </p:txBody>
      </p:sp>
      <p:sp>
        <p:nvSpPr>
          <p:cNvPr id="3" name="Content Placeholder 2">
            <a:extLst>
              <a:ext uri="{FF2B5EF4-FFF2-40B4-BE49-F238E27FC236}">
                <a16:creationId xmlns:a16="http://schemas.microsoft.com/office/drawing/2014/main" id="{93B547BC-DDF7-990B-F434-7C8B0740C1E1}"/>
              </a:ext>
            </a:extLst>
          </p:cNvPr>
          <p:cNvSpPr>
            <a:spLocks noGrp="1"/>
          </p:cNvSpPr>
          <p:nvPr>
            <p:ph idx="1"/>
          </p:nvPr>
        </p:nvSpPr>
        <p:spPr>
          <a:xfrm>
            <a:off x="457200" y="1219200"/>
            <a:ext cx="8153400" cy="4906963"/>
          </a:xfrm>
        </p:spPr>
        <p:txBody>
          <a:bodyPr>
            <a:normAutofit fontScale="77500" lnSpcReduction="20000"/>
          </a:bodyPr>
          <a:lstStyle/>
          <a:p>
            <a:pPr algn="just"/>
            <a:r>
              <a:rPr lang="en-US" dirty="0"/>
              <a:t>A standard output primitive in general graphics is solid color or patterned polygon area. Other kinds of area primitives are sometimes available, but polygons are easier to process since they have linear boundaries.</a:t>
            </a:r>
          </a:p>
          <a:p>
            <a:pPr algn="just"/>
            <a:r>
              <a:rPr lang="en-US" dirty="0"/>
              <a:t> The main idea behind the 2D or 3D object filling procedure is that it provides us more</a:t>
            </a:r>
          </a:p>
          <a:p>
            <a:pPr algn="just"/>
            <a:r>
              <a:rPr lang="en-US" dirty="0"/>
              <a:t>realism on the object of interest.</a:t>
            </a:r>
          </a:p>
          <a:p>
            <a:pPr marL="0" indent="0" algn="just">
              <a:buNone/>
            </a:pPr>
            <a:r>
              <a:rPr lang="en-US" dirty="0"/>
              <a:t>There are two basic approaches to area filling in raster systems.</a:t>
            </a:r>
          </a:p>
          <a:p>
            <a:pPr marL="0" indent="0" algn="just">
              <a:buNone/>
            </a:pPr>
            <a:r>
              <a:rPr lang="en-US" dirty="0"/>
              <a:t> ➢ One way to fill an area is to determine the overlap intervals for scan lines that crosses the area.</a:t>
            </a:r>
          </a:p>
          <a:p>
            <a:pPr marL="0" indent="0" algn="just">
              <a:buNone/>
            </a:pPr>
            <a:r>
              <a:rPr lang="en-US" dirty="0"/>
              <a:t>➢ Another method for area filling is to start from a given interior position and point outward from this until a specified boundary is met.</a:t>
            </a:r>
          </a:p>
          <a:p>
            <a:pPr marL="0" indent="0">
              <a:buNone/>
            </a:pPr>
            <a:endParaRPr lang="en-US" dirty="0"/>
          </a:p>
        </p:txBody>
      </p:sp>
      <p:sp>
        <p:nvSpPr>
          <p:cNvPr id="4" name="Slide Number Placeholder 3">
            <a:extLst>
              <a:ext uri="{FF2B5EF4-FFF2-40B4-BE49-F238E27FC236}">
                <a16:creationId xmlns:a16="http://schemas.microsoft.com/office/drawing/2014/main" id="{C19AA7BE-DD2A-440A-B9BD-0FC4B14496A2}"/>
              </a:ext>
            </a:extLst>
          </p:cNvPr>
          <p:cNvSpPr>
            <a:spLocks noGrp="1"/>
          </p:cNvSpPr>
          <p:nvPr>
            <p:ph type="sldNum" sz="quarter" idx="12"/>
          </p:nvPr>
        </p:nvSpPr>
        <p:spPr/>
        <p:txBody>
          <a:bodyPr/>
          <a:lstStyle/>
          <a:p>
            <a:fld id="{A04A0928-4031-41D7-810A-F3902816BC57}" type="slidenum">
              <a:rPr lang="en-US" smtClean="0"/>
              <a:pPr/>
              <a:t>1</a:t>
            </a:fld>
            <a:endParaRPr lang="en-US"/>
          </a:p>
        </p:txBody>
      </p:sp>
    </p:spTree>
    <p:extLst>
      <p:ext uri="{BB962C8B-B14F-4D97-AF65-F5344CB8AC3E}">
        <p14:creationId xmlns:p14="http://schemas.microsoft.com/office/powerpoint/2010/main" val="2602216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55AED-642F-2F4E-0EC3-87553C4A08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7C1C90-A99D-424E-F4B1-90FE6A6E04D8}"/>
              </a:ext>
            </a:extLst>
          </p:cNvPr>
          <p:cNvSpPr>
            <a:spLocks noGrp="1"/>
          </p:cNvSpPr>
          <p:nvPr>
            <p:ph idx="1"/>
          </p:nvPr>
        </p:nvSpPr>
        <p:spPr>
          <a:xfrm>
            <a:off x="457200" y="1143000"/>
            <a:ext cx="8229600" cy="4983163"/>
          </a:xfrm>
        </p:spPr>
        <p:txBody>
          <a:bodyPr>
            <a:normAutofit fontScale="55000" lnSpcReduction="20000"/>
          </a:bodyPr>
          <a:lstStyle/>
          <a:p>
            <a:pPr marL="0" indent="0">
              <a:buNone/>
            </a:pPr>
            <a:r>
              <a:rPr lang="en-US" sz="4400" b="1" dirty="0">
                <a:solidFill>
                  <a:srgbClr val="FF0000"/>
                </a:solidFill>
              </a:rPr>
              <a:t>Algorithm:</a:t>
            </a:r>
          </a:p>
          <a:p>
            <a:pPr marL="0" indent="0">
              <a:buNone/>
            </a:pPr>
            <a:r>
              <a:rPr lang="en-US" dirty="0"/>
              <a:t>void flood_fill4(int </a:t>
            </a:r>
            <a:r>
              <a:rPr lang="en-US" dirty="0" err="1"/>
              <a:t>x,int</a:t>
            </a:r>
            <a:r>
              <a:rPr lang="en-US" dirty="0"/>
              <a:t> </a:t>
            </a:r>
            <a:r>
              <a:rPr lang="en-US" dirty="0" err="1"/>
              <a:t>y,int</a:t>
            </a:r>
            <a:r>
              <a:rPr lang="en-US" dirty="0"/>
              <a:t> </a:t>
            </a:r>
            <a:r>
              <a:rPr lang="en-US" dirty="0" err="1"/>
              <a:t>fill_color,int</a:t>
            </a:r>
            <a:r>
              <a:rPr lang="en-US" dirty="0"/>
              <a:t> </a:t>
            </a:r>
            <a:r>
              <a:rPr lang="en-US" dirty="0" err="1"/>
              <a:t>old_color</a:t>
            </a:r>
            <a:r>
              <a:rPr lang="en-US" dirty="0"/>
              <a:t>)</a:t>
            </a:r>
          </a:p>
          <a:p>
            <a:pPr marL="0" indent="0">
              <a:buNone/>
            </a:pPr>
            <a:r>
              <a:rPr lang="en-US" dirty="0"/>
              <a:t>{</a:t>
            </a:r>
          </a:p>
          <a:p>
            <a:pPr marL="0" indent="0">
              <a:buNone/>
            </a:pPr>
            <a:r>
              <a:rPr lang="en-US" dirty="0"/>
              <a:t>int current;</a:t>
            </a:r>
          </a:p>
          <a:p>
            <a:pPr marL="0" indent="0">
              <a:buNone/>
            </a:pPr>
            <a:r>
              <a:rPr lang="en-US" dirty="0"/>
              <a:t>current = </a:t>
            </a:r>
            <a:r>
              <a:rPr lang="en-US" dirty="0" err="1"/>
              <a:t>getpixel</a:t>
            </a:r>
            <a:r>
              <a:rPr lang="en-US" dirty="0"/>
              <a:t> (</a:t>
            </a:r>
            <a:r>
              <a:rPr lang="en-US" dirty="0" err="1"/>
              <a:t>x,y</a:t>
            </a:r>
            <a:r>
              <a:rPr lang="en-US" dirty="0"/>
              <a:t>);</a:t>
            </a:r>
          </a:p>
          <a:p>
            <a:pPr marL="0" indent="0">
              <a:buNone/>
            </a:pPr>
            <a:r>
              <a:rPr lang="en-US" dirty="0"/>
              <a:t>if (current == </a:t>
            </a:r>
            <a:r>
              <a:rPr lang="en-US" dirty="0" err="1"/>
              <a:t>old_color</a:t>
            </a:r>
            <a:r>
              <a:rPr lang="en-US" dirty="0"/>
              <a:t>)</a:t>
            </a:r>
          </a:p>
          <a:p>
            <a:pPr marL="0" indent="0">
              <a:buNone/>
            </a:pPr>
            <a:r>
              <a:rPr lang="en-US" dirty="0"/>
              <a:t>{</a:t>
            </a:r>
          </a:p>
          <a:p>
            <a:pPr marL="0" indent="0">
              <a:buNone/>
            </a:pPr>
            <a:endParaRPr lang="en-US" dirty="0"/>
          </a:p>
          <a:p>
            <a:pPr marL="0" indent="0">
              <a:buNone/>
            </a:pPr>
            <a:r>
              <a:rPr lang="en-US" dirty="0" err="1"/>
              <a:t>putpixel</a:t>
            </a:r>
            <a:r>
              <a:rPr lang="en-US" dirty="0"/>
              <a:t> (</a:t>
            </a:r>
            <a:r>
              <a:rPr lang="en-US" dirty="0" err="1"/>
              <a:t>x,y,fill_color</a:t>
            </a:r>
            <a:r>
              <a:rPr lang="en-US" dirty="0"/>
              <a:t>);</a:t>
            </a:r>
          </a:p>
          <a:p>
            <a:pPr marL="0" indent="0">
              <a:buNone/>
            </a:pPr>
            <a:endParaRPr lang="en-US" dirty="0"/>
          </a:p>
          <a:p>
            <a:pPr marL="0" indent="0">
              <a:buNone/>
            </a:pPr>
            <a:r>
              <a:rPr lang="en-US" dirty="0"/>
              <a:t>flood_fill4(x-1,y, </a:t>
            </a:r>
            <a:r>
              <a:rPr lang="en-US" dirty="0" err="1"/>
              <a:t>fill_color</a:t>
            </a:r>
            <a:r>
              <a:rPr lang="en-US" dirty="0"/>
              <a:t>, </a:t>
            </a:r>
            <a:r>
              <a:rPr lang="en-US" dirty="0" err="1"/>
              <a:t>old_color</a:t>
            </a:r>
            <a:r>
              <a:rPr lang="en-US" dirty="0"/>
              <a:t>);</a:t>
            </a:r>
          </a:p>
          <a:p>
            <a:pPr marL="0" indent="0">
              <a:buNone/>
            </a:pPr>
            <a:r>
              <a:rPr lang="en-US" dirty="0"/>
              <a:t>flood_fill4(x,y-1, </a:t>
            </a:r>
            <a:r>
              <a:rPr lang="en-US" dirty="0" err="1"/>
              <a:t>fill_color</a:t>
            </a:r>
            <a:r>
              <a:rPr lang="en-US" dirty="0"/>
              <a:t>, </a:t>
            </a:r>
            <a:r>
              <a:rPr lang="en-US" dirty="0" err="1"/>
              <a:t>old_color</a:t>
            </a:r>
            <a:r>
              <a:rPr lang="en-US" dirty="0"/>
              <a:t>);</a:t>
            </a:r>
          </a:p>
          <a:p>
            <a:pPr marL="0" indent="0">
              <a:buNone/>
            </a:pPr>
            <a:r>
              <a:rPr lang="en-US" dirty="0"/>
              <a:t>flood_fill4(x,y+1, </a:t>
            </a:r>
            <a:r>
              <a:rPr lang="en-US" dirty="0" err="1"/>
              <a:t>fill_color</a:t>
            </a:r>
            <a:r>
              <a:rPr lang="en-US" dirty="0"/>
              <a:t>, </a:t>
            </a:r>
            <a:r>
              <a:rPr lang="en-US" dirty="0" err="1"/>
              <a:t>old_color</a:t>
            </a:r>
            <a:r>
              <a:rPr lang="en-US" dirty="0"/>
              <a:t>);</a:t>
            </a:r>
          </a:p>
          <a:p>
            <a:pPr marL="0" indent="0">
              <a:buNone/>
            </a:pPr>
            <a:r>
              <a:rPr lang="en-US" dirty="0"/>
              <a:t>flood_fill4(x+1,y, </a:t>
            </a:r>
            <a:r>
              <a:rPr lang="en-US" dirty="0" err="1"/>
              <a:t>fill_color</a:t>
            </a:r>
            <a:r>
              <a:rPr lang="en-US" dirty="0"/>
              <a:t>, </a:t>
            </a:r>
            <a:r>
              <a:rPr lang="en-US" dirty="0" err="1"/>
              <a:t>old_color</a:t>
            </a:r>
            <a:r>
              <a:rPr lang="en-US" dirty="0"/>
              <a:t>);</a:t>
            </a:r>
          </a:p>
          <a:p>
            <a:pPr marL="0" indent="0">
              <a:buNone/>
            </a:pPr>
            <a:r>
              <a:rPr lang="en-US" dirty="0"/>
              <a:t>}</a:t>
            </a:r>
          </a:p>
          <a:p>
            <a:pPr marL="0" indent="0">
              <a:buNone/>
            </a:pPr>
            <a:r>
              <a:rPr lang="en-US" dirty="0"/>
              <a:t>}</a:t>
            </a:r>
          </a:p>
        </p:txBody>
      </p:sp>
      <p:sp>
        <p:nvSpPr>
          <p:cNvPr id="4" name="Slide Number Placeholder 3">
            <a:extLst>
              <a:ext uri="{FF2B5EF4-FFF2-40B4-BE49-F238E27FC236}">
                <a16:creationId xmlns:a16="http://schemas.microsoft.com/office/drawing/2014/main" id="{1109A220-7AA6-F47E-FB5E-4494517A77A5}"/>
              </a:ext>
            </a:extLst>
          </p:cNvPr>
          <p:cNvSpPr>
            <a:spLocks noGrp="1"/>
          </p:cNvSpPr>
          <p:nvPr>
            <p:ph type="sldNum" sz="quarter" idx="12"/>
          </p:nvPr>
        </p:nvSpPr>
        <p:spPr/>
        <p:txBody>
          <a:bodyPr/>
          <a:lstStyle/>
          <a:p>
            <a:fld id="{A04A0928-4031-41D7-810A-F3902816BC57}" type="slidenum">
              <a:rPr lang="en-US" smtClean="0"/>
              <a:pPr/>
              <a:t>10</a:t>
            </a:fld>
            <a:endParaRPr lang="en-US"/>
          </a:p>
        </p:txBody>
      </p:sp>
    </p:spTree>
    <p:extLst>
      <p:ext uri="{BB962C8B-B14F-4D97-AF65-F5344CB8AC3E}">
        <p14:creationId xmlns:p14="http://schemas.microsoft.com/office/powerpoint/2010/main" val="648919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E270-C44D-309B-FF17-77BA6D2EC3E4}"/>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4BCA5B8A-2D12-8ADD-3EE9-4D0AF1010B8D}"/>
              </a:ext>
            </a:extLst>
          </p:cNvPr>
          <p:cNvPicPr>
            <a:picLocks noGrp="1" noChangeAspect="1"/>
          </p:cNvPicPr>
          <p:nvPr>
            <p:ph idx="1"/>
          </p:nvPr>
        </p:nvPicPr>
        <p:blipFill>
          <a:blip r:embed="rId2"/>
          <a:stretch>
            <a:fillRect/>
          </a:stretch>
        </p:blipFill>
        <p:spPr>
          <a:xfrm>
            <a:off x="457200" y="1828800"/>
            <a:ext cx="8229600" cy="3352799"/>
          </a:xfrm>
        </p:spPr>
      </p:pic>
      <p:sp>
        <p:nvSpPr>
          <p:cNvPr id="4" name="Slide Number Placeholder 3">
            <a:extLst>
              <a:ext uri="{FF2B5EF4-FFF2-40B4-BE49-F238E27FC236}">
                <a16:creationId xmlns:a16="http://schemas.microsoft.com/office/drawing/2014/main" id="{4B715C84-06D3-2FF1-D0AA-0CE12A7822C9}"/>
              </a:ext>
            </a:extLst>
          </p:cNvPr>
          <p:cNvSpPr>
            <a:spLocks noGrp="1"/>
          </p:cNvSpPr>
          <p:nvPr>
            <p:ph type="sldNum" sz="quarter" idx="12"/>
          </p:nvPr>
        </p:nvSpPr>
        <p:spPr/>
        <p:txBody>
          <a:bodyPr/>
          <a:lstStyle/>
          <a:p>
            <a:fld id="{A04A0928-4031-41D7-810A-F3902816BC57}" type="slidenum">
              <a:rPr lang="en-US" smtClean="0"/>
              <a:pPr/>
              <a:t>11</a:t>
            </a:fld>
            <a:endParaRPr lang="en-US"/>
          </a:p>
        </p:txBody>
      </p:sp>
    </p:spTree>
    <p:extLst>
      <p:ext uri="{BB962C8B-B14F-4D97-AF65-F5344CB8AC3E}">
        <p14:creationId xmlns:p14="http://schemas.microsoft.com/office/powerpoint/2010/main" val="57115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295400"/>
            <a:ext cx="8229600" cy="4830763"/>
          </a:xfrm>
        </p:spPr>
        <p:txBody>
          <a:bodyPr/>
          <a:lstStyle/>
          <a:p>
            <a:pPr>
              <a:buNone/>
            </a:pPr>
            <a:r>
              <a:rPr lang="en-US" b="1" dirty="0">
                <a:solidFill>
                  <a:srgbClr val="FF0000"/>
                </a:solidFill>
              </a:rPr>
              <a:t>Area Fill Algorithm </a:t>
            </a:r>
          </a:p>
          <a:p>
            <a:pPr>
              <a:buNone/>
            </a:pPr>
            <a:r>
              <a:rPr lang="en-US" dirty="0"/>
              <a:t>• Basically, a boundary-fill algorithm starts from an interior point (x, y) and sets the neighboring points to the desired color.</a:t>
            </a:r>
          </a:p>
          <a:p>
            <a:pPr>
              <a:buNone/>
            </a:pPr>
            <a:r>
              <a:rPr lang="en-US" dirty="0"/>
              <a:t> • This procedure continues until all pixels are processed up to the designated boundary for the area. </a:t>
            </a:r>
          </a:p>
        </p:txBody>
      </p:sp>
      <p:sp>
        <p:nvSpPr>
          <p:cNvPr id="4" name="Slide Number Placeholder 3"/>
          <p:cNvSpPr>
            <a:spLocks noGrp="1"/>
          </p:cNvSpPr>
          <p:nvPr>
            <p:ph type="sldNum" sz="quarter" idx="12"/>
          </p:nvPr>
        </p:nvSpPr>
        <p:spPr/>
        <p:txBody>
          <a:bodyPr/>
          <a:lstStyle/>
          <a:p>
            <a:fld id="{A04A0928-4031-41D7-810A-F3902816BC57}"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buNone/>
            </a:pPr>
            <a:r>
              <a:rPr lang="en-US" dirty="0"/>
              <a:t>There are two methods for processing neighboring pixels from a current point. </a:t>
            </a:r>
          </a:p>
          <a:p>
            <a:pPr marL="514350" indent="-514350">
              <a:buAutoNum type="arabicPeriod"/>
            </a:pPr>
            <a:r>
              <a:rPr lang="en-US" dirty="0"/>
              <a:t>Four neighboring points. </a:t>
            </a:r>
          </a:p>
          <a:p>
            <a:pPr marL="514350" indent="-514350">
              <a:buNone/>
            </a:pPr>
            <a:r>
              <a:rPr lang="en-US" dirty="0"/>
              <a:t>  • These are the pixel positions that are right, left, above, and below the current pixel. </a:t>
            </a:r>
          </a:p>
          <a:p>
            <a:pPr marL="514350" indent="-514350">
              <a:buNone/>
            </a:pPr>
            <a:r>
              <a:rPr lang="en-US" dirty="0"/>
              <a:t> • Areas filled by this method are called 4 - connected. </a:t>
            </a:r>
          </a:p>
          <a:p>
            <a:pPr marL="514350" indent="-514350">
              <a:buNone/>
            </a:pPr>
            <a:endParaRPr lang="en-US" dirty="0"/>
          </a:p>
          <a:p>
            <a:pPr marL="514350" indent="-514350">
              <a:buNone/>
            </a:pPr>
            <a:r>
              <a:rPr lang="en-US" dirty="0"/>
              <a:t>2. Eight neighboring points. </a:t>
            </a:r>
          </a:p>
          <a:p>
            <a:pPr marL="514350" indent="-514350">
              <a:buNone/>
            </a:pPr>
            <a:r>
              <a:rPr lang="en-US" dirty="0"/>
              <a:t>  • This method is used to fill more complex figures. </a:t>
            </a:r>
          </a:p>
          <a:p>
            <a:pPr marL="514350" indent="-514350">
              <a:buNone/>
            </a:pPr>
            <a:r>
              <a:rPr lang="en-US" dirty="0"/>
              <a:t>  • Here the set of neighboring points to be set includes the four diagonal pixels, in addition to the four points in the first method.</a:t>
            </a:r>
          </a:p>
          <a:p>
            <a:pPr marL="514350" indent="-514350">
              <a:buNone/>
            </a:pPr>
            <a:r>
              <a:rPr lang="en-US" dirty="0"/>
              <a:t> • Fill methods using this approach are called 8- connected. </a:t>
            </a:r>
          </a:p>
        </p:txBody>
      </p:sp>
      <p:sp>
        <p:nvSpPr>
          <p:cNvPr id="4" name="Slide Number Placeholder 3"/>
          <p:cNvSpPr>
            <a:spLocks noGrp="1"/>
          </p:cNvSpPr>
          <p:nvPr>
            <p:ph type="sldNum" sz="quarter" idx="12"/>
          </p:nvPr>
        </p:nvSpPr>
        <p:spPr/>
        <p:txBody>
          <a:bodyPr/>
          <a:lstStyle/>
          <a:p>
            <a:fld id="{A04A0928-4031-41D7-810A-F3902816BC57}"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990600" y="1752601"/>
            <a:ext cx="6929437" cy="3848894"/>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A04A0928-4031-41D7-810A-F3902816BC57}"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dirty="0"/>
              <a:t>• Using either a 4-connected or 8-connected approach, we then step through pixel positions until all interior points have been repainted. </a:t>
            </a:r>
          </a:p>
          <a:p>
            <a:pPr algn="just">
              <a:buNone/>
            </a:pPr>
            <a:r>
              <a:rPr lang="en-US" dirty="0"/>
              <a:t>• The following procedure flood fills a 4-connected region recursively, starting from the input position.</a:t>
            </a:r>
          </a:p>
        </p:txBody>
      </p:sp>
      <p:sp>
        <p:nvSpPr>
          <p:cNvPr id="4" name="Slide Number Placeholder 3"/>
          <p:cNvSpPr>
            <a:spLocks noGrp="1"/>
          </p:cNvSpPr>
          <p:nvPr>
            <p:ph type="sldNum" sz="quarter" idx="12"/>
          </p:nvPr>
        </p:nvSpPr>
        <p:spPr/>
        <p:txBody>
          <a:bodyPr/>
          <a:lstStyle/>
          <a:p>
            <a:fld id="{A04A0928-4031-41D7-810A-F3902816BC57}"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7F44-81AF-044F-FB74-65B6B8782016}"/>
              </a:ext>
            </a:extLst>
          </p:cNvPr>
          <p:cNvSpPr>
            <a:spLocks noGrp="1"/>
          </p:cNvSpPr>
          <p:nvPr>
            <p:ph type="title"/>
          </p:nvPr>
        </p:nvSpPr>
        <p:spPr/>
        <p:txBody>
          <a:bodyPr>
            <a:normAutofit fontScale="90000"/>
          </a:bodyPr>
          <a:lstStyle/>
          <a:p>
            <a:r>
              <a:rPr lang="en-US" sz="4000" dirty="0">
                <a:solidFill>
                  <a:srgbClr val="FF0000"/>
                </a:solidFill>
              </a:rPr>
              <a:t>Algorithm for Boundary fill 4- connected:</a:t>
            </a:r>
            <a:br>
              <a:rPr lang="en-US" sz="4400" dirty="0"/>
            </a:br>
            <a:endParaRPr lang="en-US" dirty="0"/>
          </a:p>
        </p:txBody>
      </p:sp>
      <p:sp>
        <p:nvSpPr>
          <p:cNvPr id="3" name="Content Placeholder 2">
            <a:extLst>
              <a:ext uri="{FF2B5EF4-FFF2-40B4-BE49-F238E27FC236}">
                <a16:creationId xmlns:a16="http://schemas.microsoft.com/office/drawing/2014/main" id="{88BEC54A-1F1D-C23B-73A7-741F88E1F72E}"/>
              </a:ext>
            </a:extLst>
          </p:cNvPr>
          <p:cNvSpPr>
            <a:spLocks noGrp="1"/>
          </p:cNvSpPr>
          <p:nvPr>
            <p:ph idx="1"/>
          </p:nvPr>
        </p:nvSpPr>
        <p:spPr>
          <a:xfrm>
            <a:off x="457200" y="1219200"/>
            <a:ext cx="8229600" cy="4906963"/>
          </a:xfrm>
        </p:spPr>
        <p:txBody>
          <a:bodyPr>
            <a:normAutofit fontScale="85000" lnSpcReduction="20000"/>
          </a:bodyPr>
          <a:lstStyle/>
          <a:p>
            <a:pPr marL="0" indent="0">
              <a:buNone/>
            </a:pPr>
            <a:r>
              <a:rPr lang="en-US" sz="2400" dirty="0"/>
              <a:t>void Boundary_fill4(int </a:t>
            </a:r>
            <a:r>
              <a:rPr lang="en-US" sz="2400" dirty="0" err="1"/>
              <a:t>x,int</a:t>
            </a:r>
            <a:r>
              <a:rPr lang="en-US" sz="2400" dirty="0"/>
              <a:t> </a:t>
            </a:r>
            <a:r>
              <a:rPr lang="en-US" sz="2400" dirty="0" err="1"/>
              <a:t>y,int</a:t>
            </a:r>
            <a:r>
              <a:rPr lang="en-US" sz="2400" dirty="0"/>
              <a:t> </a:t>
            </a:r>
            <a:r>
              <a:rPr lang="en-US" sz="2400" dirty="0" err="1"/>
              <a:t>b_color</a:t>
            </a:r>
            <a:r>
              <a:rPr lang="en-US" sz="2400" dirty="0"/>
              <a:t>, int </a:t>
            </a:r>
            <a:r>
              <a:rPr lang="en-US" sz="2400" dirty="0" err="1"/>
              <a:t>fill_color</a:t>
            </a:r>
            <a:r>
              <a:rPr lang="en-US" sz="2400" dirty="0"/>
              <a:t>)</a:t>
            </a:r>
          </a:p>
          <a:p>
            <a:pPr marL="0" indent="0">
              <a:buNone/>
            </a:pPr>
            <a:r>
              <a:rPr lang="en-US" sz="2400" dirty="0"/>
              <a:t>{</a:t>
            </a:r>
          </a:p>
          <a:p>
            <a:pPr marL="0" indent="0">
              <a:buNone/>
            </a:pPr>
            <a:r>
              <a:rPr lang="en-US" sz="2400" dirty="0"/>
              <a:t>int value=</a:t>
            </a:r>
            <a:r>
              <a:rPr lang="en-US" sz="2400" dirty="0" err="1"/>
              <a:t>getpixel</a:t>
            </a:r>
            <a:r>
              <a:rPr lang="en-US" sz="2400" dirty="0"/>
              <a:t> (</a:t>
            </a:r>
            <a:r>
              <a:rPr lang="en-US" sz="2400" dirty="0" err="1"/>
              <a:t>x,y</a:t>
            </a:r>
            <a:r>
              <a:rPr lang="en-US" sz="2400" dirty="0"/>
              <a:t>);</a:t>
            </a:r>
          </a:p>
          <a:p>
            <a:pPr marL="0" indent="0">
              <a:buNone/>
            </a:pPr>
            <a:r>
              <a:rPr lang="en-US" sz="2400" dirty="0"/>
              <a:t>if (value ! = </a:t>
            </a:r>
            <a:r>
              <a:rPr lang="en-US" sz="2400" dirty="0" err="1"/>
              <a:t>b_color</a:t>
            </a:r>
            <a:r>
              <a:rPr lang="en-US" sz="2400" dirty="0"/>
              <a:t> &amp;&amp; value != </a:t>
            </a:r>
            <a:r>
              <a:rPr lang="en-US" sz="2400" dirty="0" err="1"/>
              <a:t>fill_color</a:t>
            </a:r>
            <a:r>
              <a:rPr lang="en-US" sz="2400" dirty="0"/>
              <a:t>)</a:t>
            </a:r>
          </a:p>
          <a:p>
            <a:pPr marL="0" indent="0">
              <a:buNone/>
            </a:pPr>
            <a:r>
              <a:rPr lang="en-US" sz="2400" dirty="0"/>
              <a:t>{</a:t>
            </a:r>
          </a:p>
          <a:p>
            <a:pPr marL="0" indent="0">
              <a:buNone/>
            </a:pPr>
            <a:endParaRPr lang="en-US" sz="2400" dirty="0"/>
          </a:p>
          <a:p>
            <a:pPr marL="0" indent="0">
              <a:buNone/>
            </a:pPr>
            <a:r>
              <a:rPr lang="en-US" sz="2400" dirty="0" err="1"/>
              <a:t>putpixel</a:t>
            </a:r>
            <a:r>
              <a:rPr lang="en-US" sz="2400" dirty="0"/>
              <a:t> (</a:t>
            </a:r>
            <a:r>
              <a:rPr lang="en-US" sz="2400" dirty="0" err="1"/>
              <a:t>x,y,fill_color</a:t>
            </a:r>
            <a:r>
              <a:rPr lang="en-US" sz="2400" dirty="0"/>
              <a:t>);</a:t>
            </a:r>
          </a:p>
          <a:p>
            <a:pPr marL="0" indent="0">
              <a:buNone/>
            </a:pPr>
            <a:endParaRPr lang="en-US" sz="2400" dirty="0"/>
          </a:p>
          <a:p>
            <a:pPr marL="0" indent="0">
              <a:buNone/>
            </a:pPr>
            <a:r>
              <a:rPr lang="en-US" sz="2400" dirty="0"/>
              <a:t>Boundary_fill4(x-1,y, </a:t>
            </a:r>
            <a:r>
              <a:rPr lang="en-US" sz="2400" dirty="0" err="1"/>
              <a:t>b_color</a:t>
            </a:r>
            <a:r>
              <a:rPr lang="en-US" sz="2400" dirty="0"/>
              <a:t>, </a:t>
            </a:r>
            <a:r>
              <a:rPr lang="en-US" sz="2400" dirty="0" err="1"/>
              <a:t>fill_color</a:t>
            </a:r>
            <a:r>
              <a:rPr lang="en-US" sz="2400" dirty="0"/>
              <a:t>);</a:t>
            </a:r>
          </a:p>
          <a:p>
            <a:pPr marL="0" indent="0">
              <a:buNone/>
            </a:pPr>
            <a:r>
              <a:rPr lang="en-US" sz="2400" dirty="0"/>
              <a:t>Boundary_fill4(x+1,y, </a:t>
            </a:r>
            <a:r>
              <a:rPr lang="en-US" sz="2400" dirty="0" err="1"/>
              <a:t>b_color</a:t>
            </a:r>
            <a:r>
              <a:rPr lang="en-US" sz="2400" dirty="0"/>
              <a:t>, </a:t>
            </a:r>
            <a:r>
              <a:rPr lang="en-US" sz="2400" dirty="0" err="1"/>
              <a:t>fill_color</a:t>
            </a:r>
            <a:r>
              <a:rPr lang="en-US" sz="2400" dirty="0"/>
              <a:t>);</a:t>
            </a:r>
          </a:p>
          <a:p>
            <a:pPr marL="0" indent="0">
              <a:buNone/>
            </a:pPr>
            <a:r>
              <a:rPr lang="en-US" sz="2400" dirty="0"/>
              <a:t>Boundary_fill4(x,y-1, </a:t>
            </a:r>
            <a:r>
              <a:rPr lang="en-US" sz="2400" dirty="0" err="1"/>
              <a:t>b_color</a:t>
            </a:r>
            <a:r>
              <a:rPr lang="en-US" sz="2400" dirty="0"/>
              <a:t>, </a:t>
            </a:r>
            <a:r>
              <a:rPr lang="en-US" sz="2400" dirty="0" err="1"/>
              <a:t>fill_color</a:t>
            </a:r>
            <a:r>
              <a:rPr lang="en-US" sz="2400" dirty="0"/>
              <a:t>);</a:t>
            </a:r>
          </a:p>
          <a:p>
            <a:pPr marL="0" indent="0">
              <a:buNone/>
            </a:pPr>
            <a:r>
              <a:rPr lang="en-US" sz="2400" dirty="0"/>
              <a:t>Boundary_fill4(x,y+1, </a:t>
            </a:r>
            <a:r>
              <a:rPr lang="en-US" sz="2400" dirty="0" err="1"/>
              <a:t>b_color</a:t>
            </a:r>
            <a:r>
              <a:rPr lang="en-US" sz="2400" dirty="0"/>
              <a:t>, </a:t>
            </a:r>
            <a:r>
              <a:rPr lang="en-US" sz="2400" dirty="0" err="1"/>
              <a:t>fill_color</a:t>
            </a:r>
            <a:r>
              <a:rPr lang="en-US" sz="2400" dirty="0"/>
              <a:t>);</a:t>
            </a:r>
          </a:p>
          <a:p>
            <a:pPr marL="0" indent="0">
              <a:buNone/>
            </a:pPr>
            <a:endParaRPr lang="en-US" sz="2400" dirty="0"/>
          </a:p>
          <a:p>
            <a:pPr marL="0" indent="0">
              <a:buNone/>
            </a:pPr>
            <a:r>
              <a:rPr lang="en-US" sz="2400" dirty="0"/>
              <a:t>}</a:t>
            </a:r>
          </a:p>
          <a:p>
            <a:pPr marL="0" indent="0">
              <a:buNone/>
            </a:pPr>
            <a:r>
              <a:rPr lang="en-US" sz="2400" dirty="0"/>
              <a:t>}</a:t>
            </a:r>
          </a:p>
        </p:txBody>
      </p:sp>
      <p:sp>
        <p:nvSpPr>
          <p:cNvPr id="4" name="Slide Number Placeholder 3">
            <a:extLst>
              <a:ext uri="{FF2B5EF4-FFF2-40B4-BE49-F238E27FC236}">
                <a16:creationId xmlns:a16="http://schemas.microsoft.com/office/drawing/2014/main" id="{D049D0D3-2A03-B7FB-18C1-84B4EC97326A}"/>
              </a:ext>
            </a:extLst>
          </p:cNvPr>
          <p:cNvSpPr>
            <a:spLocks noGrp="1"/>
          </p:cNvSpPr>
          <p:nvPr>
            <p:ph type="sldNum" sz="quarter" idx="12"/>
          </p:nvPr>
        </p:nvSpPr>
        <p:spPr/>
        <p:txBody>
          <a:bodyPr/>
          <a:lstStyle/>
          <a:p>
            <a:fld id="{A04A0928-4031-41D7-810A-F3902816BC57}" type="slidenum">
              <a:rPr lang="en-US" smtClean="0"/>
              <a:pPr/>
              <a:t>6</a:t>
            </a:fld>
            <a:endParaRPr lang="en-US"/>
          </a:p>
        </p:txBody>
      </p:sp>
    </p:spTree>
    <p:extLst>
      <p:ext uri="{BB962C8B-B14F-4D97-AF65-F5344CB8AC3E}">
        <p14:creationId xmlns:p14="http://schemas.microsoft.com/office/powerpoint/2010/main" val="288998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42036-3F28-AEE0-B23B-8A82D27DEE5A}"/>
              </a:ext>
            </a:extLst>
          </p:cNvPr>
          <p:cNvSpPr>
            <a:spLocks noGrp="1"/>
          </p:cNvSpPr>
          <p:nvPr>
            <p:ph type="title"/>
          </p:nvPr>
        </p:nvSpPr>
        <p:spPr>
          <a:xfrm>
            <a:off x="457200" y="731836"/>
            <a:ext cx="8229600" cy="685801"/>
          </a:xfrm>
        </p:spPr>
        <p:txBody>
          <a:bodyPr>
            <a:normAutofit fontScale="90000"/>
          </a:bodyPr>
          <a:lstStyle/>
          <a:p>
            <a:pPr algn="l"/>
            <a:r>
              <a:rPr lang="en-US" sz="3600" dirty="0">
                <a:solidFill>
                  <a:srgbClr val="FF0000"/>
                </a:solidFill>
              </a:rPr>
              <a:t>Algorithm for Boundary fill 8- connected:</a:t>
            </a:r>
            <a:br>
              <a:rPr lang="en-US" dirty="0"/>
            </a:br>
            <a:endParaRPr lang="en-US" dirty="0"/>
          </a:p>
        </p:txBody>
      </p:sp>
      <p:sp>
        <p:nvSpPr>
          <p:cNvPr id="3" name="Content Placeholder 2">
            <a:extLst>
              <a:ext uri="{FF2B5EF4-FFF2-40B4-BE49-F238E27FC236}">
                <a16:creationId xmlns:a16="http://schemas.microsoft.com/office/drawing/2014/main" id="{D342449E-0F1B-42A2-5821-F801E4EBB9F4}"/>
              </a:ext>
            </a:extLst>
          </p:cNvPr>
          <p:cNvSpPr>
            <a:spLocks noGrp="1"/>
          </p:cNvSpPr>
          <p:nvPr>
            <p:ph idx="1"/>
          </p:nvPr>
        </p:nvSpPr>
        <p:spPr>
          <a:xfrm>
            <a:off x="457200" y="1295400"/>
            <a:ext cx="8229600" cy="5060950"/>
          </a:xfrm>
        </p:spPr>
        <p:txBody>
          <a:bodyPr>
            <a:normAutofit fontScale="40000" lnSpcReduction="20000"/>
          </a:bodyPr>
          <a:lstStyle/>
          <a:p>
            <a:pPr marL="0" indent="0">
              <a:buNone/>
            </a:pPr>
            <a:r>
              <a:rPr lang="en-US" sz="4500" dirty="0"/>
              <a:t>void Boundary-fill8(int </a:t>
            </a:r>
            <a:r>
              <a:rPr lang="en-US" sz="4500" dirty="0" err="1"/>
              <a:t>x,int</a:t>
            </a:r>
            <a:r>
              <a:rPr lang="en-US" sz="4500" dirty="0"/>
              <a:t> </a:t>
            </a:r>
            <a:r>
              <a:rPr lang="en-US" sz="4500" dirty="0" err="1"/>
              <a:t>y,int</a:t>
            </a:r>
            <a:r>
              <a:rPr lang="en-US" sz="4500" dirty="0"/>
              <a:t> </a:t>
            </a:r>
            <a:r>
              <a:rPr lang="en-US" sz="4500" dirty="0" err="1"/>
              <a:t>b_color</a:t>
            </a:r>
            <a:r>
              <a:rPr lang="en-US" sz="4500" dirty="0"/>
              <a:t>, int </a:t>
            </a:r>
            <a:r>
              <a:rPr lang="en-US" sz="4500" dirty="0" err="1"/>
              <a:t>fill_color</a:t>
            </a:r>
            <a:r>
              <a:rPr lang="en-US" sz="4500" dirty="0"/>
              <a:t>)</a:t>
            </a:r>
          </a:p>
          <a:p>
            <a:pPr marL="0" indent="0">
              <a:buNone/>
            </a:pPr>
            <a:r>
              <a:rPr lang="en-US" sz="4500" dirty="0"/>
              <a:t>{</a:t>
            </a:r>
          </a:p>
          <a:p>
            <a:pPr marL="0" indent="0">
              <a:buNone/>
            </a:pPr>
            <a:r>
              <a:rPr lang="en-US" sz="4500" dirty="0"/>
              <a:t>int current =</a:t>
            </a:r>
            <a:r>
              <a:rPr lang="en-US" sz="4500" dirty="0" err="1"/>
              <a:t>getpixel</a:t>
            </a:r>
            <a:r>
              <a:rPr lang="en-US" sz="4500" dirty="0"/>
              <a:t>(</a:t>
            </a:r>
            <a:r>
              <a:rPr lang="en-US" sz="4500" dirty="0" err="1"/>
              <a:t>x,y</a:t>
            </a:r>
            <a:r>
              <a:rPr lang="en-US" sz="4500" dirty="0"/>
              <a:t>);</a:t>
            </a:r>
          </a:p>
          <a:p>
            <a:pPr marL="0" indent="0">
              <a:buNone/>
            </a:pPr>
            <a:r>
              <a:rPr lang="en-US" sz="4500" dirty="0"/>
              <a:t>if (current != </a:t>
            </a:r>
            <a:r>
              <a:rPr lang="en-US" sz="4500" dirty="0" err="1"/>
              <a:t>b_color</a:t>
            </a:r>
            <a:r>
              <a:rPr lang="en-US" sz="4500" dirty="0"/>
              <a:t> &amp;&amp; current != </a:t>
            </a:r>
            <a:r>
              <a:rPr lang="en-US" sz="4500" dirty="0" err="1"/>
              <a:t>fill_color</a:t>
            </a:r>
            <a:r>
              <a:rPr lang="en-US" sz="4500" dirty="0"/>
              <a:t>)</a:t>
            </a:r>
          </a:p>
          <a:p>
            <a:pPr marL="0" indent="0">
              <a:buNone/>
            </a:pPr>
            <a:r>
              <a:rPr lang="en-US" sz="4500" dirty="0"/>
              <a:t>{</a:t>
            </a:r>
          </a:p>
          <a:p>
            <a:pPr marL="0" indent="0">
              <a:buNone/>
            </a:pPr>
            <a:r>
              <a:rPr lang="en-US" sz="4500" dirty="0" err="1"/>
              <a:t>putpixel</a:t>
            </a:r>
            <a:r>
              <a:rPr lang="en-US" sz="4500" dirty="0"/>
              <a:t> (</a:t>
            </a:r>
            <a:r>
              <a:rPr lang="en-US" sz="4500" dirty="0" err="1"/>
              <a:t>x,y,fill_color</a:t>
            </a:r>
            <a:r>
              <a:rPr lang="en-US" sz="4500" dirty="0"/>
              <a:t>);</a:t>
            </a:r>
          </a:p>
          <a:p>
            <a:pPr marL="0" indent="0">
              <a:buNone/>
            </a:pPr>
            <a:r>
              <a:rPr lang="en-US" sz="4500" dirty="0"/>
              <a:t>Boundary_fill8(x-1,y,b_color,fill_color);</a:t>
            </a:r>
          </a:p>
          <a:p>
            <a:pPr marL="0" indent="0">
              <a:buNone/>
            </a:pPr>
            <a:r>
              <a:rPr lang="en-US" sz="4500" dirty="0"/>
              <a:t>Boundary_fill8(x+1,y,b_color,fill_color);</a:t>
            </a:r>
          </a:p>
          <a:p>
            <a:pPr marL="0" indent="0">
              <a:buNone/>
            </a:pPr>
            <a:r>
              <a:rPr lang="en-US" sz="4500" dirty="0"/>
              <a:t>Boundary_fill8(x,y-1,b_color,fill_color);</a:t>
            </a:r>
          </a:p>
          <a:p>
            <a:pPr marL="0" indent="0">
              <a:buNone/>
            </a:pPr>
            <a:r>
              <a:rPr lang="en-US" sz="4500" dirty="0"/>
              <a:t>Boundary_fill8(x,y+1,b_color,fill_color);</a:t>
            </a:r>
          </a:p>
          <a:p>
            <a:pPr marL="0" indent="0">
              <a:buNone/>
            </a:pPr>
            <a:r>
              <a:rPr lang="en-US" sz="4500" dirty="0"/>
              <a:t>Boundary_fill8(x-1,y-1,b_color,fill_color);</a:t>
            </a:r>
          </a:p>
          <a:p>
            <a:pPr marL="0" indent="0">
              <a:buNone/>
            </a:pPr>
            <a:r>
              <a:rPr lang="en-US" sz="4500" dirty="0"/>
              <a:t>Boundary_fill8(x-1,y+1,b_color,fill_color);</a:t>
            </a:r>
          </a:p>
          <a:p>
            <a:pPr marL="0" indent="0">
              <a:buNone/>
            </a:pPr>
            <a:r>
              <a:rPr lang="en-US" sz="4500" dirty="0"/>
              <a:t>Boundary_fill8(x+1,y-1,b_color,fill_color);</a:t>
            </a:r>
          </a:p>
          <a:p>
            <a:pPr marL="0" indent="0">
              <a:buNone/>
            </a:pPr>
            <a:r>
              <a:rPr lang="en-US" sz="4500" dirty="0"/>
              <a:t>Boundary_fill8(x+1,y+1,b_color,fill_color);</a:t>
            </a:r>
          </a:p>
          <a:p>
            <a:pPr marL="0" indent="0">
              <a:buNone/>
            </a:pPr>
            <a:r>
              <a:rPr lang="en-US" sz="4500" dirty="0"/>
              <a:t>}</a:t>
            </a:r>
          </a:p>
          <a:p>
            <a:pPr marL="0" indent="0">
              <a:buNone/>
            </a:pPr>
            <a:r>
              <a:rPr lang="en-US" sz="4500" dirty="0"/>
              <a:t>}</a:t>
            </a:r>
          </a:p>
          <a:p>
            <a:pPr marL="0" indent="0">
              <a:buNone/>
            </a:pPr>
            <a:endParaRPr lang="en-US" dirty="0"/>
          </a:p>
        </p:txBody>
      </p:sp>
      <p:sp>
        <p:nvSpPr>
          <p:cNvPr id="4" name="Slide Number Placeholder 3">
            <a:extLst>
              <a:ext uri="{FF2B5EF4-FFF2-40B4-BE49-F238E27FC236}">
                <a16:creationId xmlns:a16="http://schemas.microsoft.com/office/drawing/2014/main" id="{A5F40FD3-6D3B-BD70-B80D-C5180BC13041}"/>
              </a:ext>
            </a:extLst>
          </p:cNvPr>
          <p:cNvSpPr>
            <a:spLocks noGrp="1"/>
          </p:cNvSpPr>
          <p:nvPr>
            <p:ph type="sldNum" sz="quarter" idx="12"/>
          </p:nvPr>
        </p:nvSpPr>
        <p:spPr/>
        <p:txBody>
          <a:bodyPr/>
          <a:lstStyle/>
          <a:p>
            <a:fld id="{A04A0928-4031-41D7-810A-F3902816BC57}" type="slidenum">
              <a:rPr lang="en-US" smtClean="0"/>
              <a:pPr/>
              <a:t>7</a:t>
            </a:fld>
            <a:endParaRPr lang="en-US"/>
          </a:p>
        </p:txBody>
      </p:sp>
    </p:spTree>
    <p:extLst>
      <p:ext uri="{BB962C8B-B14F-4D97-AF65-F5344CB8AC3E}">
        <p14:creationId xmlns:p14="http://schemas.microsoft.com/office/powerpoint/2010/main" val="330199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3360-3633-CBF6-D86E-F1BF44E25A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6D3808-C48C-DF41-03FF-891ECA789C6A}"/>
              </a:ext>
            </a:extLst>
          </p:cNvPr>
          <p:cNvSpPr>
            <a:spLocks noGrp="1"/>
          </p:cNvSpPr>
          <p:nvPr>
            <p:ph idx="1"/>
          </p:nvPr>
        </p:nvSpPr>
        <p:spPr>
          <a:xfrm>
            <a:off x="304800" y="1417638"/>
            <a:ext cx="8382000" cy="4830762"/>
          </a:xfrm>
        </p:spPr>
        <p:txBody>
          <a:bodyPr>
            <a:normAutofit lnSpcReduction="10000"/>
          </a:bodyPr>
          <a:lstStyle/>
          <a:p>
            <a:r>
              <a:rPr lang="en-US" dirty="0"/>
              <a:t>Recursive boundary-fill algorithm not fill regions correctly if some interior pixels are already displayed in the fill color. </a:t>
            </a:r>
          </a:p>
          <a:p>
            <a:r>
              <a:rPr lang="en-US" dirty="0"/>
              <a:t>Encountering a pixel with the fill color can cause a recursive branch to terminate, leaving other interior pixel unfilled. </a:t>
            </a:r>
          </a:p>
          <a:p>
            <a:r>
              <a:rPr lang="en-US" dirty="0"/>
              <a:t>To avoid this we can first change the color of any interior pixels that are initially set to the fill color before applying the boundary fill procedure.</a:t>
            </a:r>
          </a:p>
          <a:p>
            <a:pPr marL="0" indent="0">
              <a:buNone/>
            </a:pPr>
            <a:endParaRPr lang="en-US" dirty="0"/>
          </a:p>
        </p:txBody>
      </p:sp>
      <p:sp>
        <p:nvSpPr>
          <p:cNvPr id="4" name="Slide Number Placeholder 3">
            <a:extLst>
              <a:ext uri="{FF2B5EF4-FFF2-40B4-BE49-F238E27FC236}">
                <a16:creationId xmlns:a16="http://schemas.microsoft.com/office/drawing/2014/main" id="{2753A1AB-88AD-4CE5-D09B-251D3ECA281F}"/>
              </a:ext>
            </a:extLst>
          </p:cNvPr>
          <p:cNvSpPr>
            <a:spLocks noGrp="1"/>
          </p:cNvSpPr>
          <p:nvPr>
            <p:ph type="sldNum" sz="quarter" idx="12"/>
          </p:nvPr>
        </p:nvSpPr>
        <p:spPr/>
        <p:txBody>
          <a:bodyPr/>
          <a:lstStyle/>
          <a:p>
            <a:fld id="{A04A0928-4031-41D7-810A-F3902816BC57}" type="slidenum">
              <a:rPr lang="en-US" smtClean="0"/>
              <a:pPr/>
              <a:t>8</a:t>
            </a:fld>
            <a:endParaRPr lang="en-US"/>
          </a:p>
        </p:txBody>
      </p:sp>
    </p:spTree>
    <p:extLst>
      <p:ext uri="{BB962C8B-B14F-4D97-AF65-F5344CB8AC3E}">
        <p14:creationId xmlns:p14="http://schemas.microsoft.com/office/powerpoint/2010/main" val="394010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0A6A2-1CDB-A092-76AB-04A4427C9ECE}"/>
              </a:ext>
            </a:extLst>
          </p:cNvPr>
          <p:cNvSpPr>
            <a:spLocks noGrp="1"/>
          </p:cNvSpPr>
          <p:nvPr>
            <p:ph type="title"/>
          </p:nvPr>
        </p:nvSpPr>
        <p:spPr>
          <a:xfrm>
            <a:off x="457200" y="838200"/>
            <a:ext cx="8229600" cy="579438"/>
          </a:xfrm>
        </p:spPr>
        <p:txBody>
          <a:bodyPr>
            <a:normAutofit fontScale="90000"/>
          </a:bodyPr>
          <a:lstStyle/>
          <a:p>
            <a:pPr algn="l"/>
            <a:r>
              <a:rPr lang="en-US" dirty="0">
                <a:solidFill>
                  <a:srgbClr val="FF0000"/>
                </a:solidFill>
              </a:rPr>
              <a:t>Flood-fill Algorithm:</a:t>
            </a:r>
            <a:br>
              <a:rPr lang="en-US" b="1" dirty="0"/>
            </a:br>
            <a:endParaRPr lang="en-US" dirty="0"/>
          </a:p>
        </p:txBody>
      </p:sp>
      <p:sp>
        <p:nvSpPr>
          <p:cNvPr id="3" name="Content Placeholder 2">
            <a:extLst>
              <a:ext uri="{FF2B5EF4-FFF2-40B4-BE49-F238E27FC236}">
                <a16:creationId xmlns:a16="http://schemas.microsoft.com/office/drawing/2014/main" id="{FF32E9A3-B16B-7ED6-CC45-D6DFFC2302DB}"/>
              </a:ext>
            </a:extLst>
          </p:cNvPr>
          <p:cNvSpPr>
            <a:spLocks noGrp="1"/>
          </p:cNvSpPr>
          <p:nvPr>
            <p:ph idx="1"/>
          </p:nvPr>
        </p:nvSpPr>
        <p:spPr>
          <a:xfrm>
            <a:off x="457200" y="1295400"/>
            <a:ext cx="8229600" cy="4830763"/>
          </a:xfrm>
        </p:spPr>
        <p:txBody>
          <a:bodyPr>
            <a:normAutofit fontScale="85000" lnSpcReduction="20000"/>
          </a:bodyPr>
          <a:lstStyle/>
          <a:p>
            <a:pPr marL="0" indent="0">
              <a:buNone/>
            </a:pPr>
            <a:r>
              <a:rPr lang="en-US" dirty="0"/>
              <a:t>Flood-fill Algorithm is applicable when we want to fill an area that is not defined within a single color boundary. </a:t>
            </a:r>
          </a:p>
          <a:p>
            <a:pPr marL="0" indent="0">
              <a:buNone/>
            </a:pPr>
            <a:r>
              <a:rPr lang="en-US" dirty="0"/>
              <a:t>If fill area is bounded with different color, we can paint that area by replacing a specified interior color instead of searching of boundary color value. </a:t>
            </a:r>
          </a:p>
          <a:p>
            <a:pPr marL="0" indent="0">
              <a:buNone/>
            </a:pPr>
            <a:r>
              <a:rPr lang="en-US" dirty="0"/>
              <a:t>This approach is called flood fill algorithm.</a:t>
            </a:r>
          </a:p>
          <a:p>
            <a:r>
              <a:rPr lang="en-US" dirty="0"/>
              <a:t>We start from a specified interior pixel (</a:t>
            </a:r>
            <a:r>
              <a:rPr lang="en-US" dirty="0" err="1"/>
              <a:t>x,y</a:t>
            </a:r>
            <a:r>
              <a:rPr lang="en-US" dirty="0"/>
              <a:t>) and reassign all pixel values that are currently set to a given interior color with desired </a:t>
            </a:r>
            <a:r>
              <a:rPr lang="en-US" dirty="0" err="1"/>
              <a:t>fill_color</a:t>
            </a:r>
            <a:r>
              <a:rPr lang="en-US" dirty="0"/>
              <a:t>.</a:t>
            </a:r>
          </a:p>
          <a:p>
            <a:r>
              <a:rPr lang="en-US" dirty="0"/>
              <a:t>Using either 4-connected or 8-connected region recursively starting from input position, The algorithm fills the area by desired color.</a:t>
            </a:r>
          </a:p>
        </p:txBody>
      </p:sp>
      <p:sp>
        <p:nvSpPr>
          <p:cNvPr id="4" name="Slide Number Placeholder 3">
            <a:extLst>
              <a:ext uri="{FF2B5EF4-FFF2-40B4-BE49-F238E27FC236}">
                <a16:creationId xmlns:a16="http://schemas.microsoft.com/office/drawing/2014/main" id="{E5AD200B-7013-34ED-6F85-EEFFD7B072B0}"/>
              </a:ext>
            </a:extLst>
          </p:cNvPr>
          <p:cNvSpPr>
            <a:spLocks noGrp="1"/>
          </p:cNvSpPr>
          <p:nvPr>
            <p:ph type="sldNum" sz="quarter" idx="12"/>
          </p:nvPr>
        </p:nvSpPr>
        <p:spPr/>
        <p:txBody>
          <a:bodyPr/>
          <a:lstStyle/>
          <a:p>
            <a:fld id="{A04A0928-4031-41D7-810A-F3902816BC57}" type="slidenum">
              <a:rPr lang="en-US" smtClean="0"/>
              <a:pPr/>
              <a:t>9</a:t>
            </a:fld>
            <a:endParaRPr lang="en-US"/>
          </a:p>
        </p:txBody>
      </p:sp>
    </p:spTree>
    <p:extLst>
      <p:ext uri="{BB962C8B-B14F-4D97-AF65-F5344CB8AC3E}">
        <p14:creationId xmlns:p14="http://schemas.microsoft.com/office/powerpoint/2010/main" val="2082081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978</Words>
  <Application>Microsoft Office PowerPoint</Application>
  <PresentationFormat>On-screen Show (4:3)</PresentationFormat>
  <Paragraphs>90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Filled Area Primitive </vt:lpstr>
      <vt:lpstr>PowerPoint Presentation</vt:lpstr>
      <vt:lpstr>PowerPoint Presentation</vt:lpstr>
      <vt:lpstr>PowerPoint Presentation</vt:lpstr>
      <vt:lpstr>PowerPoint Presentation</vt:lpstr>
      <vt:lpstr>Algorithm for Boundary fill 4- connected: </vt:lpstr>
      <vt:lpstr>Algorithm for Boundary fill 8- connected: </vt:lpstr>
      <vt:lpstr>PowerPoint Presentation</vt:lpstr>
      <vt:lpstr>Flood-fill Algorithm: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8 Areas, Text and Colors</dc:title>
  <dc:creator>D3LL</dc:creator>
  <cp:lastModifiedBy>Saroj Giri</cp:lastModifiedBy>
  <cp:revision>15</cp:revision>
  <dcterms:created xsi:type="dcterms:W3CDTF">2021-11-24T13:35:20Z</dcterms:created>
  <dcterms:modified xsi:type="dcterms:W3CDTF">2023-12-04T13:59:29Z</dcterms:modified>
</cp:coreProperties>
</file>