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69" r:id="rId4"/>
    <p:sldId id="271" r:id="rId5"/>
    <p:sldId id="273" r:id="rId6"/>
    <p:sldId id="275" r:id="rId7"/>
    <p:sldId id="277" r:id="rId8"/>
    <p:sldId id="279" r:id="rId9"/>
    <p:sldId id="281" r:id="rId10"/>
    <p:sldId id="257" r:id="rId11"/>
    <p:sldId id="258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2" r:id="rId20"/>
    <p:sldId id="291" r:id="rId21"/>
    <p:sldId id="293" r:id="rId22"/>
    <p:sldId id="295" r:id="rId23"/>
    <p:sldId id="296" r:id="rId24"/>
    <p:sldId id="297" r:id="rId25"/>
    <p:sldId id="298" r:id="rId26"/>
    <p:sldId id="299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72423-0AA2-409C-ABE2-2650B8EB221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6FB3D-85D7-495E-BC67-B510E305C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18CB-6246-41CF-9928-943483E103DC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0F52-2739-47C1-BADB-2AFF52B48B46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AFEE-4979-4936-AB17-8B1A77402902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7F7-36D8-4917-A476-EBC689D364CE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0077-5086-4D23-B6FF-F2276CC47E85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076A-CF10-486C-AA39-67A5F2D29D50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FEF2-51D4-43B2-AA21-DA2E3677C980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A6A-36B0-4B77-AC5D-1835C489CD42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9C9-1116-4BAA-BE78-FDB32CAD8B37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C9C-71F2-4EE9-BFA0-026349E5FFFF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373-5775-462A-9386-C21F05F5F339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014A-73BC-4460-89C9-A01C8E2B5847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</a:t>
            </a:r>
            <a:br>
              <a:rPr lang="en-US" dirty="0"/>
            </a:br>
            <a:r>
              <a:rPr lang="en-US" dirty="0"/>
              <a:t>LH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2. </a:t>
            </a:r>
            <a:r>
              <a:rPr lang="en-US" b="1" dirty="0"/>
              <a:t>Perspective Projection </a:t>
            </a:r>
          </a:p>
          <a:p>
            <a:pPr algn="just">
              <a:buNone/>
            </a:pPr>
            <a:r>
              <a:rPr lang="en-US" dirty="0"/>
              <a:t>   Coordinate positions are transformed to view plane along lines (projection lines) that converges to a point called </a:t>
            </a:r>
            <a:r>
              <a:rPr lang="en-US" b="1" dirty="0"/>
              <a:t>projection reference point (center of projection) </a:t>
            </a:r>
          </a:p>
          <a:p>
            <a:pPr>
              <a:buNone/>
            </a:pPr>
            <a:r>
              <a:rPr lang="en-US" dirty="0"/>
              <a:t>   •  Produce realistic view </a:t>
            </a:r>
          </a:p>
          <a:p>
            <a:pPr>
              <a:buNone/>
            </a:pPr>
            <a:r>
              <a:rPr lang="en-US" dirty="0"/>
              <a:t>   •  Does not preserve relative proportions </a:t>
            </a:r>
          </a:p>
          <a:p>
            <a:pPr>
              <a:buNone/>
            </a:pPr>
            <a:r>
              <a:rPr lang="en-US" dirty="0"/>
              <a:t>   •  Equal sized object appears in different size    according as distance from view plane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6962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/>
              <a:t>   Perspective Projection:</a:t>
            </a:r>
          </a:p>
          <a:p>
            <a:pPr algn="just">
              <a:buNone/>
            </a:pPr>
            <a:r>
              <a:rPr lang="en-US" dirty="0"/>
              <a:t>   In this projection, the co-ordinate positions are transformed to the view plane along lines that converges to a point called as center of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343400"/>
            <a:ext cx="807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 in 3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124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Clipping in three dimensions can be accomplished using extensions of two-dimensional clipping methods.</a:t>
            </a:r>
          </a:p>
          <a:p>
            <a:pPr algn="just"/>
            <a:r>
              <a:rPr lang="en-US" dirty="0"/>
              <a:t> Instead of clipping against straight-line window boundaries, we now clip objects against the boundary planes of the view volume. (The view volume defines the three-dimensional volume in space that, once projected, is to fit within the view port. </a:t>
            </a:r>
          </a:p>
          <a:p>
            <a:pPr algn="just"/>
            <a:r>
              <a:rPr lang="en-US" dirty="0"/>
              <a:t>There are two parts to the view volume: the view plane rectangle and the near and far clipping planes)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191000"/>
            <a:ext cx="365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An algorithm for three-dimensional clipping identifies and saves all surface segments within the view volume for display on the output device. </a:t>
            </a:r>
          </a:p>
          <a:p>
            <a:pPr algn="just"/>
            <a:r>
              <a:rPr lang="en-US" dirty="0"/>
              <a:t>All parts of objects that are outside the view volume are discarded. </a:t>
            </a:r>
          </a:p>
          <a:p>
            <a:pPr algn="just"/>
            <a:r>
              <a:rPr lang="en-US" dirty="0"/>
              <a:t>View-volume clipping boundaries are planes whose orientations depend on the type of projection, the projection window, and the position of the projection reference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clip a polygon surface, we can clip the individual polygon edges. To clip a line segment against the view volume, we would need to test the relative position of the line using the view volume's boundary plane equations. </a:t>
            </a:r>
          </a:p>
          <a:p>
            <a:pPr algn="just"/>
            <a:r>
              <a:rPr lang="en-US" dirty="0"/>
              <a:t>An endpoint (x, y, z) of a line segment is </a:t>
            </a:r>
          </a:p>
          <a:p>
            <a:pPr algn="just">
              <a:buNone/>
            </a:pPr>
            <a:r>
              <a:rPr lang="en-US" dirty="0"/>
              <a:t>➢ Outside a boundary plane: Ax + By + </a:t>
            </a:r>
            <a:r>
              <a:rPr lang="en-US" dirty="0" err="1"/>
              <a:t>Cz</a:t>
            </a:r>
            <a:r>
              <a:rPr lang="en-US" dirty="0"/>
              <a:t> + D &gt; 0, where A, B, C, and D are the plane parameters for that boundary. </a:t>
            </a:r>
          </a:p>
          <a:p>
            <a:pPr algn="just">
              <a:buNone/>
            </a:pPr>
            <a:r>
              <a:rPr lang="en-US" dirty="0"/>
              <a:t>➢ Inside the boundary if Ax + By + </a:t>
            </a:r>
            <a:r>
              <a:rPr lang="en-US" dirty="0" err="1"/>
              <a:t>Cz</a:t>
            </a:r>
            <a:r>
              <a:rPr lang="en-US" dirty="0"/>
              <a:t> + D &lt; 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</a:t>
            </a:r>
            <a:r>
              <a:rPr lang="en-US" dirty="0" err="1"/>
              <a:t>Spline</a:t>
            </a:r>
            <a:r>
              <a:rPr lang="en-US" dirty="0"/>
              <a:t> and Bezier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Splines</a:t>
            </a:r>
            <a:r>
              <a:rPr lang="en-US" dirty="0"/>
              <a:t> are the smooth curves passing through a set of given points. </a:t>
            </a:r>
          </a:p>
          <a:p>
            <a:pPr algn="just"/>
            <a:r>
              <a:rPr lang="en-US" dirty="0"/>
              <a:t>By varying the number and position of the lead weights, the shape of the </a:t>
            </a:r>
            <a:r>
              <a:rPr lang="en-US" dirty="0" err="1"/>
              <a:t>spline</a:t>
            </a:r>
            <a:r>
              <a:rPr lang="en-US" dirty="0"/>
              <a:t> is changed so that it passes through some designated set of points.</a:t>
            </a:r>
          </a:p>
          <a:p>
            <a:pPr algn="just"/>
            <a:r>
              <a:rPr lang="en-US" dirty="0"/>
              <a:t> In computer graphics, continuous curve that are formed with polynomial section with certain boundary conditions are called </a:t>
            </a:r>
            <a:r>
              <a:rPr lang="en-US" dirty="0" err="1"/>
              <a:t>spline</a:t>
            </a:r>
            <a:r>
              <a:rPr lang="en-US" dirty="0"/>
              <a:t> curve. </a:t>
            </a:r>
          </a:p>
          <a:p>
            <a:pPr algn="just"/>
            <a:r>
              <a:rPr lang="en-US" dirty="0" err="1"/>
              <a:t>Splines</a:t>
            </a:r>
            <a:r>
              <a:rPr lang="en-US" dirty="0"/>
              <a:t> are of two types</a:t>
            </a:r>
          </a:p>
          <a:p>
            <a:pPr algn="just">
              <a:buNone/>
            </a:pPr>
            <a:r>
              <a:rPr lang="en-US" dirty="0"/>
              <a:t> a. Closed </a:t>
            </a:r>
            <a:r>
              <a:rPr lang="en-US" dirty="0" err="1"/>
              <a:t>Splines</a:t>
            </a:r>
            <a:r>
              <a:rPr lang="en-US" dirty="0"/>
              <a:t>: the generated curve will touch the first and last legs of the control</a:t>
            </a:r>
          </a:p>
          <a:p>
            <a:pPr algn="just">
              <a:buNone/>
            </a:pPr>
            <a:r>
              <a:rPr lang="en-US" dirty="0"/>
              <a:t>b. Open </a:t>
            </a:r>
            <a:r>
              <a:rPr lang="en-US" dirty="0" err="1"/>
              <a:t>Splines</a:t>
            </a:r>
            <a:r>
              <a:rPr lang="en-US" dirty="0"/>
              <a:t> : the generated curve will not touch the first and last legs of the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Transformation that changes a point in n-dimensional coordinate system into a point in a coordinate system that has dimension less than n. </a:t>
            </a:r>
          </a:p>
          <a:p>
            <a:pPr>
              <a:buNone/>
            </a:pPr>
            <a:r>
              <a:rPr lang="en-US" dirty="0"/>
              <a:t>•  Converts 3-D viewing co-ordinates to 2-D projection co-ordinates </a:t>
            </a:r>
          </a:p>
          <a:p>
            <a:pPr>
              <a:buNone/>
            </a:pPr>
            <a:r>
              <a:rPr lang="en-US" dirty="0"/>
              <a:t>•  View Plane or Projection Plane: </a:t>
            </a:r>
          </a:p>
          <a:p>
            <a:pPr>
              <a:buNone/>
            </a:pPr>
            <a:r>
              <a:rPr lang="en-US" dirty="0"/>
              <a:t>    Two dimensional plane in which 3D objects are projected is called the view plane or projection plane. </a:t>
            </a:r>
          </a:p>
          <a:p>
            <a:pPr>
              <a:buNone/>
            </a:pPr>
            <a:r>
              <a:rPr lang="en-US" dirty="0"/>
              <a:t>    Simply it is a display plane on an output device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31519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cubic </a:t>
            </a:r>
            <a:r>
              <a:rPr lang="en-US" sz="2400" dirty="0" err="1"/>
              <a:t>spline</a:t>
            </a:r>
            <a:r>
              <a:rPr lang="en-US" sz="2400" dirty="0"/>
              <a:t> is a </a:t>
            </a:r>
            <a:r>
              <a:rPr lang="en-US" sz="2400" dirty="0" err="1"/>
              <a:t>spline</a:t>
            </a:r>
            <a:r>
              <a:rPr lang="en-US" sz="2400" dirty="0"/>
              <a:t> constructed of piecewise third-order polynomials which pass through a set m of control points. </a:t>
            </a:r>
          </a:p>
          <a:p>
            <a:pPr algn="just"/>
            <a:r>
              <a:rPr lang="en-US" sz="2400" dirty="0" err="1"/>
              <a:t>Splines</a:t>
            </a:r>
            <a:r>
              <a:rPr lang="en-US" sz="2400" dirty="0"/>
              <a:t> are used: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➢ To design curve and surface shapes in graphics applications,</a:t>
            </a:r>
          </a:p>
          <a:p>
            <a:pPr algn="just">
              <a:buNone/>
            </a:pPr>
            <a:r>
              <a:rPr lang="en-US" dirty="0"/>
              <a:t> ➢ To digitize drawings for computer storage </a:t>
            </a:r>
          </a:p>
          <a:p>
            <a:pPr algn="just">
              <a:buNone/>
            </a:pPr>
            <a:r>
              <a:rPr lang="en-US" dirty="0"/>
              <a:t>➢ To specify animation paths for the objects or image. </a:t>
            </a:r>
          </a:p>
          <a:p>
            <a:pPr algn="just">
              <a:buNone/>
            </a:pPr>
            <a:r>
              <a:rPr lang="en-US" dirty="0"/>
              <a:t>➢ Typical CAD applications for </a:t>
            </a:r>
            <a:r>
              <a:rPr lang="en-US" dirty="0" err="1"/>
              <a:t>splines</a:t>
            </a:r>
            <a:r>
              <a:rPr lang="en-US" dirty="0"/>
              <a:t> include the design of automobile bodies, aircraft and spacecraft surfaces, and ship hulls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Bezier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Bezier curve is a mathematically defined curve used in two-dimensional graphic applications. The curve is defined by four points: the initial position and the terminating position (which are called "anchors") and two separate middle points (which are called "handles").</a:t>
            </a:r>
          </a:p>
          <a:p>
            <a:pPr algn="just"/>
            <a:r>
              <a:rPr lang="en-US" dirty="0"/>
              <a:t> The shape of a Bezier curve can be altered by moving the handles.</a:t>
            </a:r>
          </a:p>
          <a:p>
            <a:pPr algn="just"/>
            <a:r>
              <a:rPr lang="en-US" dirty="0"/>
              <a:t> The mathematical method for drawing curves was created by Pierre </a:t>
            </a:r>
            <a:r>
              <a:rPr lang="en-US" dirty="0" err="1"/>
              <a:t>Bézier</a:t>
            </a:r>
            <a:r>
              <a:rPr lang="en-US" dirty="0"/>
              <a:t> in the late 1960's for the manufacturing of automobiles.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09800"/>
            <a:ext cx="4800600" cy="240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general, a Bezier curve can be fitted to any number of control points.</a:t>
            </a:r>
          </a:p>
          <a:p>
            <a:pPr algn="just"/>
            <a:r>
              <a:rPr lang="en-US" dirty="0"/>
              <a:t> The number of control points to be approximated and their relative position determine the degree of the Bezier polynomial. </a:t>
            </a:r>
          </a:p>
          <a:p>
            <a:pPr algn="just"/>
            <a:r>
              <a:rPr lang="en-US" dirty="0"/>
              <a:t>As with the interpolation </a:t>
            </a:r>
            <a:r>
              <a:rPr lang="en-US" dirty="0" err="1"/>
              <a:t>splines</a:t>
            </a:r>
            <a:r>
              <a:rPr lang="en-US" dirty="0"/>
              <a:t>, a Bezier curve can be specified with boundary conditions, with a characterizing matrix, or with blending functions. </a:t>
            </a:r>
          </a:p>
          <a:p>
            <a:pPr algn="just"/>
            <a:r>
              <a:rPr lang="en-US" dirty="0"/>
              <a:t>The Bezier curve has two important properties: </a:t>
            </a:r>
          </a:p>
          <a:p>
            <a:pPr marL="514350" indent="-514350" algn="just">
              <a:buAutoNum type="alphaLcParenR"/>
            </a:pPr>
            <a:r>
              <a:rPr lang="en-US" dirty="0"/>
              <a:t>It always passes through the first and last control points. </a:t>
            </a:r>
          </a:p>
          <a:p>
            <a:pPr marL="514350" indent="-514350" algn="just">
              <a:buAutoNum type="alphaLcParenR"/>
            </a:pPr>
            <a:r>
              <a:rPr lang="en-US" dirty="0"/>
              <a:t> It lies within the convex hull (convex polynomial boundary) of the control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1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Types of Projection </a:t>
            </a:r>
          </a:p>
          <a:p>
            <a:pPr>
              <a:buNone/>
            </a:pPr>
            <a:r>
              <a:rPr lang="en-US" b="1" dirty="0"/>
              <a:t>1.Parallel Projection 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a)Orthographic parallel projection </a:t>
            </a:r>
          </a:p>
          <a:p>
            <a:pPr>
              <a:buNone/>
            </a:pPr>
            <a:r>
              <a:rPr lang="en-US" b="1" dirty="0"/>
              <a:t> b)Oblique parallel projection 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2.Perspective Projection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/>
              <a:t>1 </a:t>
            </a:r>
            <a:r>
              <a:rPr lang="fr-FR" b="1" i="1" dirty="0"/>
              <a:t>. </a:t>
            </a:r>
            <a:r>
              <a:rPr lang="fr-FR" b="1" i="1" dirty="0" err="1"/>
              <a:t>Parallel</a:t>
            </a:r>
            <a:r>
              <a:rPr lang="fr-FR" b="1" i="1" dirty="0"/>
              <a:t> Projection</a:t>
            </a:r>
          </a:p>
          <a:p>
            <a:pPr>
              <a:buNone/>
            </a:pPr>
            <a:r>
              <a:rPr lang="en-US" dirty="0"/>
              <a:t>•  Coordinate positions are transformed to view plane along parallel lines (projection lines) </a:t>
            </a:r>
          </a:p>
          <a:p>
            <a:pPr>
              <a:buNone/>
            </a:pPr>
            <a:r>
              <a:rPr lang="en-US" dirty="0"/>
              <a:t>•  Preserves relative proportions of objects </a:t>
            </a:r>
          </a:p>
          <a:p>
            <a:pPr>
              <a:buNone/>
            </a:pPr>
            <a:r>
              <a:rPr lang="en-US" dirty="0"/>
              <a:t>•  Accurate views of various sides of an object are obtained. </a:t>
            </a:r>
          </a:p>
          <a:p>
            <a:pPr>
              <a:buNone/>
            </a:pPr>
            <a:r>
              <a:rPr lang="en-US" dirty="0"/>
              <a:t>•  Doesn’t give realistic representation of the appearance of the 3-D object </a:t>
            </a:r>
          </a:p>
          <a:p>
            <a:pPr>
              <a:buNone/>
            </a:pPr>
            <a:r>
              <a:rPr lang="en-US" b="1" dirty="0"/>
              <a:t>Types </a:t>
            </a:r>
          </a:p>
          <a:p>
            <a:pPr>
              <a:buNone/>
            </a:pPr>
            <a:r>
              <a:rPr lang="en-US" dirty="0"/>
              <a:t>•  </a:t>
            </a:r>
            <a:r>
              <a:rPr lang="en-US" b="1" dirty="0"/>
              <a:t>Orthographic- when the projection is perpendicular to the view plane. Used to produce Front, Side and Top view of an object </a:t>
            </a:r>
          </a:p>
          <a:p>
            <a:pPr>
              <a:buNone/>
            </a:pPr>
            <a:r>
              <a:rPr lang="en-US" dirty="0"/>
              <a:t>•  </a:t>
            </a:r>
            <a:r>
              <a:rPr lang="en-US" b="1" dirty="0"/>
              <a:t>Oblique – when the projection is not perpendicular to the view plane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315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1.1. Orthographic Parallel Projection </a:t>
            </a:r>
          </a:p>
          <a:p>
            <a:pPr>
              <a:buNone/>
            </a:pPr>
            <a:r>
              <a:rPr lang="en-US" dirty="0"/>
              <a:t>•When projection is perpendicular to view plane then it is called orthographic parallel projection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276600"/>
            <a:ext cx="51054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962400"/>
            <a:ext cx="1924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5000"/>
          </a:blip>
          <a:srcRect/>
          <a:stretch>
            <a:fillRect/>
          </a:stretch>
        </p:blipFill>
        <p:spPr bwMode="auto">
          <a:xfrm>
            <a:off x="609600" y="1143000"/>
            <a:ext cx="7619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4000"/>
          </a:blip>
          <a:srcRect/>
          <a:stretch>
            <a:fillRect/>
          </a:stretch>
        </p:blipFill>
        <p:spPr bwMode="auto">
          <a:xfrm>
            <a:off x="457200" y="914400"/>
            <a:ext cx="80010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7629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947</Words>
  <Application>Microsoft Office PowerPoint</Application>
  <PresentationFormat>On-screen Show (4:3)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3D Graphics  LH 2</vt:lpstr>
      <vt:lpstr>Projection</vt:lpstr>
      <vt:lpstr>PowerPoint Presentation</vt:lpstr>
      <vt:lpstr>PowerPoint Presentation</vt:lpstr>
      <vt:lpstr>Parallel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Clipping in 3 D</vt:lpstr>
      <vt:lpstr>PowerPoint Presentation</vt:lpstr>
      <vt:lpstr>PowerPoint Presentation</vt:lpstr>
      <vt:lpstr>Cubic Spline and Bezier Curve</vt:lpstr>
      <vt:lpstr>PowerPoint Presentation</vt:lpstr>
      <vt:lpstr>PowerPoint Presentation</vt:lpstr>
      <vt:lpstr>Bezier Curve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D3LL</dc:creator>
  <cp:lastModifiedBy>Saroj Giri</cp:lastModifiedBy>
  <cp:revision>14</cp:revision>
  <dcterms:created xsi:type="dcterms:W3CDTF">2021-10-25T13:19:00Z</dcterms:created>
  <dcterms:modified xsi:type="dcterms:W3CDTF">2023-01-18T14:41:16Z</dcterms:modified>
</cp:coreProperties>
</file>