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6" r:id="rId5"/>
    <p:sldId id="259" r:id="rId6"/>
    <p:sldId id="260" r:id="rId7"/>
    <p:sldId id="262" r:id="rId8"/>
    <p:sldId id="263" r:id="rId9"/>
    <p:sldId id="264" r:id="rId10"/>
    <p:sldId id="265" r:id="rId11"/>
    <p:sldId id="267" r:id="rId12"/>
    <p:sldId id="268" r:id="rId13"/>
    <p:sldId id="269" r:id="rId14"/>
    <p:sldId id="270" r:id="rId15"/>
    <p:sldId id="271" r:id="rId16"/>
    <p:sldId id="272" r:id="rId17"/>
    <p:sldId id="276"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F6DC7-6213-4405-811F-5F2A4913852B}"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E155F-B9A5-4DC2-917F-FC1685A6E8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230801-39E1-4B46-983D-CD73F6DEF964}"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F7526-0C4C-4ABC-9CE3-67E41164EE76}"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5EC70-F906-420A-9716-4AFA17341705}"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55865-FC6C-4502-8E1B-CC3DDA255272}"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8EF21-03AB-41F6-BAA5-04E0296AF675}" type="datetime1">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33520-760E-49A1-81C9-234C814C1E6D}"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2E47E3-5B79-4A4D-B1B2-501307B49CB4}" type="datetime1">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AF6868-CEE3-4C3D-BFF8-0AA63FBDD61E}" type="datetime1">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026F-29A6-4A36-8E72-72DB12B7B7D2}" type="datetime1">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AC602F-0FE6-4299-A993-DBCD638F1BF4}"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AA61-7B72-4148-83E9-65E5554901DA}" type="datetime1">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881E1-950F-4FD8-B2D6-A4F46EFD0389}" type="datetime1">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519D4-E11D-46A3-9211-E8E7EB2A1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7851"/>
            <a:ext cx="7772400" cy="2038349"/>
          </a:xfrm>
        </p:spPr>
        <p:txBody>
          <a:bodyPr>
            <a:normAutofit fontScale="90000"/>
          </a:bodyPr>
          <a:lstStyle/>
          <a:p>
            <a:r>
              <a:rPr lang="en-US" b="1" dirty="0"/>
              <a:t>Visible Surface Detection Method </a:t>
            </a:r>
            <a:br>
              <a:rPr lang="en-US" b="1" dirty="0"/>
            </a:br>
            <a:r>
              <a:rPr lang="en-US" b="1" dirty="0"/>
              <a:t>Unit 6 (LH 1)</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lstStyle/>
          <a:p>
            <a:pPr>
              <a:buNone/>
            </a:pPr>
            <a:r>
              <a:rPr lang="en-US" b="1" dirty="0"/>
              <a:t>Second Way </a:t>
            </a:r>
          </a:p>
          <a:p>
            <a:pPr>
              <a:buNone/>
            </a:pPr>
            <a:r>
              <a:rPr lang="en-US" dirty="0"/>
              <a:t>•Let N be normal vector to a polygon surface, which has </a:t>
            </a:r>
            <a:r>
              <a:rPr lang="en-US" b="1" i="1" dirty="0"/>
              <a:t>Cartesian components (A, B, C). In general, if V is a vector in the viewing direction from the eye (or "camera") position, then this polygon is a back face </a:t>
            </a:r>
          </a:p>
          <a:p>
            <a:r>
              <a:rPr lang="en-US" dirty="0"/>
              <a:t>if </a:t>
            </a:r>
            <a:r>
              <a:rPr lang="en-US" b="1" dirty="0"/>
              <a:t>V.N&gt;0. </a:t>
            </a:r>
            <a:endParaRPr lang="en-US" dirty="0"/>
          </a:p>
        </p:txBody>
      </p:sp>
      <p:pic>
        <p:nvPicPr>
          <p:cNvPr id="6146" name="Picture 2"/>
          <p:cNvPicPr>
            <a:picLocks noChangeAspect="1" noChangeArrowheads="1"/>
          </p:cNvPicPr>
          <p:nvPr/>
        </p:nvPicPr>
        <p:blipFill>
          <a:blip r:embed="rId2"/>
          <a:srcRect/>
          <a:stretch>
            <a:fillRect/>
          </a:stretch>
        </p:blipFill>
        <p:spPr bwMode="auto">
          <a:xfrm>
            <a:off x="4267200" y="4419600"/>
            <a:ext cx="4438650" cy="21526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F1519D4-E11D-46A3-9211-E8E7EB2A18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11</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371600"/>
            <a:ext cx="8229600" cy="4572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12</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85800" y="685800"/>
            <a:ext cx="8077200" cy="5715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b="1" dirty="0"/>
              <a:t>Depth Buffer Method (Z-Buffer Method) </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commonly used </a:t>
            </a:r>
            <a:r>
              <a:rPr lang="en-US" b="1" i="1" dirty="0"/>
              <a:t>image-space approach to detecting visible surfaces is the depth-buffer method, which compares surface depths at each pixel position on the projection plane. </a:t>
            </a:r>
          </a:p>
          <a:p>
            <a:pPr>
              <a:buNone/>
            </a:pPr>
            <a:r>
              <a:rPr lang="en-US" dirty="0"/>
              <a:t>  •Also called </a:t>
            </a:r>
            <a:r>
              <a:rPr lang="en-US" b="1" i="1" dirty="0"/>
              <a:t>z-buffer method since depth usually measured along z-axis. This approach compares surface depths at each pixel position on the projection plane. </a:t>
            </a:r>
          </a:p>
          <a:p>
            <a:pPr>
              <a:buNone/>
            </a:pPr>
            <a:r>
              <a:rPr lang="en-US" dirty="0"/>
              <a:t>  •Each surface of a scene is processed separately, one point at a time across the surface. And each (x, y, z) position on a polygon surface corresponds to the projection point (x, y) on the view plane. </a:t>
            </a:r>
          </a:p>
          <a:p>
            <a:pPr>
              <a:buNone/>
            </a:pPr>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b="1" dirty="0"/>
              <a:t>This method requires two buffers: </a:t>
            </a:r>
          </a:p>
          <a:p>
            <a:pPr>
              <a:buNone/>
            </a:pPr>
            <a:r>
              <a:rPr lang="en-US" dirty="0"/>
              <a:t>   •A </a:t>
            </a:r>
            <a:r>
              <a:rPr lang="en-US" b="1" dirty="0"/>
              <a:t>z-buffer or depth buffer: Stores depth values for each pixel position (x, y). </a:t>
            </a:r>
          </a:p>
          <a:p>
            <a:pPr>
              <a:buNone/>
            </a:pPr>
            <a:r>
              <a:rPr lang="en-US" dirty="0"/>
              <a:t> •</a:t>
            </a:r>
            <a:r>
              <a:rPr lang="en-US" b="1" dirty="0"/>
              <a:t>Frame buffer (Refresh buffer): Stores the surface-intensity values or color values for each pixel position. </a:t>
            </a:r>
          </a:p>
          <a:p>
            <a:pPr algn="just">
              <a:buNone/>
            </a:pPr>
            <a:r>
              <a:rPr lang="en-US" dirty="0"/>
              <a:t> •As surfaces are processed, the image buffer is used to store the color values of each pixel position and the z-buffer is used to store the depth values for each (x, y) position.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15</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8200" y="1828800"/>
            <a:ext cx="7010400" cy="350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16</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62000" y="1447800"/>
            <a:ext cx="7543800" cy="4343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486400"/>
          </a:xfrm>
        </p:spPr>
        <p:txBody>
          <a:bodyPr>
            <a:normAutofit fontScale="70000" lnSpcReduction="20000"/>
          </a:bodyPr>
          <a:lstStyle/>
          <a:p>
            <a:endParaRPr lang="en-US" dirty="0"/>
          </a:p>
          <a:p>
            <a:r>
              <a:rPr lang="en-US" dirty="0"/>
              <a:t>Initially, all positions in the depth buffer are set to </a:t>
            </a:r>
            <a:r>
              <a:rPr lang="en-US" b="1" dirty="0"/>
              <a:t>0 (minimum depth), and the refresh buffer is initialized to the background intensity. </a:t>
            </a:r>
          </a:p>
          <a:p>
            <a:r>
              <a:rPr lang="en-US" b="1" dirty="0"/>
              <a:t>Each surface listed in the polygon tables is then processed, one scan line at a time, calculating the depth (z-value) at each (x, y) pixel position. </a:t>
            </a:r>
          </a:p>
          <a:p>
            <a:r>
              <a:rPr lang="en-US" b="1" dirty="0"/>
              <a:t>The calculated depth is compared to the value previously stored in the depth buffer at that position. </a:t>
            </a:r>
          </a:p>
          <a:p>
            <a:r>
              <a:rPr lang="en-US" b="1" dirty="0"/>
              <a:t>If the calculated depth is greater than the value stored in the depth buffer, the new depth value is stored, and the surface intensity at that position is determined and placed in the same </a:t>
            </a:r>
            <a:r>
              <a:rPr lang="en-US" b="1" i="1" dirty="0" err="1"/>
              <a:t>xy</a:t>
            </a:r>
            <a:r>
              <a:rPr lang="en-US" b="1" i="1" dirty="0"/>
              <a:t> location in the refresh buffer. </a:t>
            </a:r>
          </a:p>
          <a:p>
            <a:r>
              <a:rPr lang="en-US" dirty="0"/>
              <a:t>A drawback of the depth-buffer method is that it can only find one visible surface for </a:t>
            </a:r>
            <a:r>
              <a:rPr lang="en-US" b="1" i="1" dirty="0"/>
              <a:t>opaque(solid) surfaces and cannot accumulate intensity values for transparent surfaces.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b="1" dirty="0"/>
              <a:t>Algorithm: </a:t>
            </a:r>
          </a:p>
          <a:p>
            <a:pPr>
              <a:buNone/>
            </a:pPr>
            <a:r>
              <a:rPr lang="en-US" dirty="0"/>
              <a:t>1.Initialize both, depth buffer and refresh buffer for all buffer positions (x, y), </a:t>
            </a:r>
          </a:p>
          <a:p>
            <a:endParaRPr lang="en-US" dirty="0"/>
          </a:p>
          <a:p>
            <a:pPr>
              <a:buNone/>
            </a:pPr>
            <a:r>
              <a:rPr lang="en-US" dirty="0"/>
              <a:t>depth(x, y) = 0 </a:t>
            </a:r>
          </a:p>
          <a:p>
            <a:pPr>
              <a:buNone/>
            </a:pPr>
            <a:r>
              <a:rPr lang="en-US" dirty="0"/>
              <a:t>refresh(x, y) = I  background, </a:t>
            </a:r>
          </a:p>
          <a:p>
            <a:pPr>
              <a:buNone/>
            </a:pPr>
            <a:r>
              <a:rPr lang="en-US" dirty="0"/>
              <a:t>(where I background is the value for the background intensity.) </a:t>
            </a:r>
          </a:p>
          <a:p>
            <a:pPr>
              <a:buNone/>
            </a:pPr>
            <a:r>
              <a:rPr lang="en-US" dirty="0"/>
              <a:t>2.Process each polygon surface in a scene one at a time, </a:t>
            </a:r>
          </a:p>
          <a:p>
            <a:pPr>
              <a:buNone/>
            </a:pPr>
            <a:endParaRPr lang="en-US" dirty="0"/>
          </a:p>
          <a:p>
            <a:pPr>
              <a:buNone/>
            </a:pPr>
            <a:r>
              <a:rPr lang="en-US" dirty="0"/>
              <a:t>2.1. Calculate the depth z for each (x, y) position on the polygon. </a:t>
            </a:r>
          </a:p>
          <a:p>
            <a:pPr>
              <a:buNone/>
            </a:pPr>
            <a:r>
              <a:rPr lang="en-US" dirty="0"/>
              <a:t>2.2. If Z &gt; depth(x, y), then set </a:t>
            </a:r>
          </a:p>
          <a:p>
            <a:pPr>
              <a:buNone/>
            </a:pPr>
            <a:r>
              <a:rPr lang="en-US" dirty="0"/>
              <a:t>      depth(x, y)=z </a:t>
            </a:r>
          </a:p>
          <a:p>
            <a:pPr>
              <a:buNone/>
            </a:pPr>
            <a:r>
              <a:rPr lang="en-US" dirty="0"/>
              <a:t>      refresh(x, y)= </a:t>
            </a:r>
            <a:r>
              <a:rPr lang="en-US" dirty="0" err="1"/>
              <a:t>Isurf</a:t>
            </a:r>
            <a:r>
              <a:rPr lang="en-US" dirty="0"/>
              <a:t>(x, y), </a:t>
            </a:r>
          </a:p>
          <a:p>
            <a:pPr>
              <a:buNone/>
            </a:pPr>
            <a:r>
              <a:rPr lang="en-US" dirty="0"/>
              <a:t>      (where </a:t>
            </a:r>
            <a:r>
              <a:rPr lang="en-US" dirty="0" err="1"/>
              <a:t>Isurf</a:t>
            </a:r>
            <a:r>
              <a:rPr lang="en-US" dirty="0"/>
              <a:t>(x, y) is the intensity value for the surface at pixel position (x, y). ) </a:t>
            </a:r>
          </a:p>
          <a:p>
            <a:pPr>
              <a:buNone/>
            </a:pPr>
            <a:r>
              <a:rPr lang="en-US" dirty="0"/>
              <a:t>     3.After all pixels and surfaces are compared, draw object using X,Y,Z from depth and intensity refresh buffer. </a:t>
            </a:r>
          </a:p>
          <a:p>
            <a:pPr>
              <a:buNone/>
            </a:pPr>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After all surfaces have been processed the depth buffer contains depth values for the visible surfaces and the refresh buffer contains the corresponding intensity values for those surfaces </a:t>
            </a:r>
          </a:p>
          <a:p>
            <a:pPr>
              <a:buNone/>
            </a:pPr>
            <a:r>
              <a:rPr lang="en-US" dirty="0"/>
              <a:t>  Depth value for a surface position (x, y) is </a:t>
            </a:r>
          </a:p>
          <a:p>
            <a:pPr>
              <a:buNone/>
            </a:pPr>
            <a:r>
              <a:rPr lang="en-US" dirty="0"/>
              <a:t>  </a:t>
            </a:r>
            <a:r>
              <a:rPr lang="pl-PL" dirty="0"/>
              <a:t>z = (-Ax –By – D)/c …………………(i) </a:t>
            </a:r>
          </a:p>
          <a:p>
            <a:pPr>
              <a:buNone/>
            </a:pPr>
            <a:r>
              <a:rPr lang="da-DK" dirty="0"/>
              <a:t> Let depth z’ at (x + 1 , y) </a:t>
            </a:r>
          </a:p>
          <a:p>
            <a:pPr>
              <a:buNone/>
            </a:pPr>
            <a:r>
              <a:rPr lang="en-US" dirty="0"/>
              <a:t>  z’ = -A(x+1) – By – D/c </a:t>
            </a:r>
          </a:p>
          <a:p>
            <a:pPr>
              <a:buNone/>
            </a:pPr>
            <a:r>
              <a:rPr lang="en-US" dirty="0"/>
              <a:t>  or </a:t>
            </a:r>
          </a:p>
          <a:p>
            <a:pPr>
              <a:buNone/>
            </a:pPr>
            <a:r>
              <a:rPr lang="en-US" dirty="0"/>
              <a:t> z’ = z – A/c………..(ii)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19</a:t>
            </a:fld>
            <a:endParaRPr lang="en-US"/>
          </a:p>
        </p:txBody>
      </p:sp>
      <p:sp>
        <p:nvSpPr>
          <p:cNvPr id="5" name="Rectangle 4"/>
          <p:cNvSpPr/>
          <p:nvPr/>
        </p:nvSpPr>
        <p:spPr>
          <a:xfrm>
            <a:off x="4800600" y="44958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4648200" y="4114801"/>
            <a:ext cx="3971925" cy="228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b="1" dirty="0"/>
              <a:t>Visible Surface Determination </a:t>
            </a:r>
          </a:p>
          <a:p>
            <a:pPr algn="just"/>
            <a:r>
              <a:rPr lang="en-US" dirty="0"/>
              <a:t>It is the process of identifying those parts of a scene that are visible from a chosen viewing position. </a:t>
            </a:r>
          </a:p>
          <a:p>
            <a:pPr algn="just"/>
            <a:r>
              <a:rPr lang="en-US" dirty="0"/>
              <a:t>There are numerous algorithms for efficient identification of visible objects for different types of applications. </a:t>
            </a:r>
          </a:p>
          <a:p>
            <a:pPr algn="just"/>
            <a:r>
              <a:rPr lang="en-US" dirty="0"/>
              <a:t>These various algorithms are referred to as </a:t>
            </a:r>
            <a:r>
              <a:rPr lang="en-US" b="1" dirty="0"/>
              <a:t>visible-surface detection methods. Sometimes these methods are also referred to as hidden-surface elimination methods. </a:t>
            </a:r>
          </a:p>
          <a:p>
            <a:pPr algn="just">
              <a:buNone/>
            </a:pPr>
            <a:r>
              <a:rPr lang="en-US" dirty="0"/>
              <a:t>   •To identify those parts of a scene that are visible from a chosen viewing position (</a:t>
            </a:r>
            <a:r>
              <a:rPr lang="en-US" b="1" dirty="0"/>
              <a:t>visible-surface detection methods). </a:t>
            </a:r>
          </a:p>
          <a:p>
            <a:pPr algn="just">
              <a:buNone/>
            </a:pPr>
            <a:r>
              <a:rPr lang="en-US" dirty="0"/>
              <a:t>   •Surfaces which are obscured by other opaque surfaces along the line of sight are invisible to the viewer so can be eliminated (</a:t>
            </a:r>
            <a:r>
              <a:rPr lang="en-US" b="1" dirty="0"/>
              <a:t>hidden-surface elimination methods </a:t>
            </a:r>
          </a:p>
          <a:p>
            <a:pPr>
              <a:buNone/>
            </a:pPr>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buNone/>
            </a:pPr>
            <a:r>
              <a:rPr lang="en-US" dirty="0"/>
              <a:t>     Visible surface detection methods are broadly classified according to whether they deal with objects or with their projected images. </a:t>
            </a:r>
          </a:p>
          <a:p>
            <a:pPr>
              <a:buNone/>
            </a:pPr>
            <a:r>
              <a:rPr lang="en-US" b="1" i="1" dirty="0"/>
              <a:t>      These two approaches are </a:t>
            </a:r>
          </a:p>
          <a:p>
            <a:pPr>
              <a:buNone/>
            </a:pPr>
            <a:r>
              <a:rPr lang="en-US" dirty="0"/>
              <a:t>     1. </a:t>
            </a:r>
            <a:r>
              <a:rPr lang="en-US" b="1" i="1" dirty="0"/>
              <a:t>Object-Space methods: </a:t>
            </a:r>
          </a:p>
          <a:p>
            <a:pPr algn="just">
              <a:buNone/>
            </a:pPr>
            <a:r>
              <a:rPr lang="en-US" dirty="0"/>
              <a:t>      •Compares objects and parts of objects to each other within the scene definition to determine which surface as a whole we should label as visible. </a:t>
            </a:r>
          </a:p>
          <a:p>
            <a:pPr algn="just">
              <a:buNone/>
            </a:pPr>
            <a:r>
              <a:rPr lang="en-US" dirty="0"/>
              <a:t>      •Deal with object definition </a:t>
            </a:r>
          </a:p>
          <a:p>
            <a:pPr algn="just">
              <a:buNone/>
            </a:pPr>
            <a:r>
              <a:rPr lang="en-US" dirty="0"/>
              <a:t>     •E.g. </a:t>
            </a:r>
            <a:r>
              <a:rPr lang="en-US" i="1" dirty="0"/>
              <a:t>Back-face detection method </a:t>
            </a:r>
          </a:p>
          <a:p>
            <a:pPr>
              <a:buNone/>
            </a:pPr>
            <a:endParaRPr lang="en-US" i="1" dirty="0"/>
          </a:p>
          <a:p>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dirty="0"/>
              <a:t>    2. </a:t>
            </a:r>
            <a:r>
              <a:rPr lang="en-US" b="1" i="1" dirty="0"/>
              <a:t>Image-Space methods: </a:t>
            </a:r>
          </a:p>
          <a:p>
            <a:pPr>
              <a:buNone/>
            </a:pPr>
            <a:r>
              <a:rPr lang="en-US" dirty="0"/>
              <a:t>    •Visibility is decided point by point at each pixel position on the projection plane. </a:t>
            </a:r>
          </a:p>
          <a:p>
            <a:pPr>
              <a:buNone/>
            </a:pPr>
            <a:r>
              <a:rPr lang="en-US" dirty="0"/>
              <a:t>    •Deal with projected image </a:t>
            </a:r>
          </a:p>
          <a:p>
            <a:pPr>
              <a:buNone/>
            </a:pPr>
            <a:r>
              <a:rPr lang="en-US" dirty="0"/>
              <a:t>     •E.g. </a:t>
            </a:r>
            <a:r>
              <a:rPr lang="en-US" i="1" dirty="0"/>
              <a:t>Depth-buffer method, Scan-line method,   Area-subdivision method </a:t>
            </a:r>
          </a:p>
          <a:p>
            <a:pPr>
              <a:buNone/>
            </a:pPr>
            <a:r>
              <a:rPr lang="en-US" dirty="0"/>
              <a:t>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Object-Space methods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524000"/>
            <a:ext cx="8534400" cy="472439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09600" y="1447800"/>
            <a:ext cx="7696200" cy="4648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Space Methods</a:t>
            </a:r>
          </a:p>
        </p:txBody>
      </p:sp>
      <p:pic>
        <p:nvPicPr>
          <p:cNvPr id="4098" name="Picture 2"/>
          <p:cNvPicPr>
            <a:picLocks noGrp="1" noChangeAspect="1" noChangeArrowheads="1"/>
          </p:cNvPicPr>
          <p:nvPr>
            <p:ph idx="1"/>
          </p:nvPr>
        </p:nvPicPr>
        <p:blipFill>
          <a:blip r:embed="rId2"/>
          <a:srcRect/>
          <a:stretch>
            <a:fillRect/>
          </a:stretch>
        </p:blipFill>
        <p:spPr bwMode="auto">
          <a:xfrm>
            <a:off x="381000" y="1524000"/>
            <a:ext cx="8153399" cy="4495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09600" y="1447800"/>
            <a:ext cx="7848600" cy="4572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Face Detection Methods</a:t>
            </a:r>
          </a:p>
        </p:txBody>
      </p:sp>
      <p:sp>
        <p:nvSpPr>
          <p:cNvPr id="3" name="Content Placeholder 2"/>
          <p:cNvSpPr>
            <a:spLocks noGrp="1"/>
          </p:cNvSpPr>
          <p:nvPr>
            <p:ph idx="1"/>
          </p:nvPr>
        </p:nvSpPr>
        <p:spPr/>
        <p:txBody>
          <a:bodyPr>
            <a:normAutofit fontScale="62500" lnSpcReduction="20000"/>
          </a:bodyPr>
          <a:lstStyle/>
          <a:p>
            <a:pPr>
              <a:buNone/>
            </a:pPr>
            <a:r>
              <a:rPr lang="en-US" dirty="0"/>
              <a:t>     •A fast and simple </a:t>
            </a:r>
            <a:r>
              <a:rPr lang="en-US" b="1" dirty="0"/>
              <a:t>object-space method for identifying the back faces of a polyhedron. </a:t>
            </a:r>
          </a:p>
          <a:p>
            <a:pPr>
              <a:buNone/>
            </a:pPr>
            <a:r>
              <a:rPr lang="en-US" dirty="0"/>
              <a:t>     •It is based on the performing inside-outside test. </a:t>
            </a:r>
          </a:p>
          <a:p>
            <a:pPr>
              <a:buNone/>
            </a:pPr>
            <a:r>
              <a:rPr lang="en-US" b="1" dirty="0"/>
              <a:t>TWO METHODS: </a:t>
            </a:r>
          </a:p>
          <a:p>
            <a:pPr>
              <a:buNone/>
            </a:pPr>
            <a:r>
              <a:rPr lang="en-US" b="1" i="1" dirty="0"/>
              <a:t>First Method: </a:t>
            </a:r>
          </a:p>
          <a:p>
            <a:pPr>
              <a:buNone/>
            </a:pPr>
            <a:r>
              <a:rPr lang="en-US" dirty="0"/>
              <a:t>  •A point </a:t>
            </a:r>
            <a:r>
              <a:rPr lang="en-US" i="1" dirty="0"/>
              <a:t>(x, y, z) is "inside" a polygon surface with plane parameters A, B, C, and D if </a:t>
            </a:r>
            <a:r>
              <a:rPr lang="en-US" i="1" dirty="0" err="1"/>
              <a:t>Ax+By+Cz+D</a:t>
            </a:r>
            <a:r>
              <a:rPr lang="en-US" i="1" dirty="0"/>
              <a:t> &lt; 0 (from plane equation). </a:t>
            </a:r>
          </a:p>
          <a:p>
            <a:pPr>
              <a:buNone/>
            </a:pPr>
            <a:r>
              <a:rPr lang="en-US" dirty="0"/>
              <a:t>  •When an inside point is along the line of sight to the surface, the polygon must be a back face. </a:t>
            </a:r>
          </a:p>
          <a:p>
            <a:pPr>
              <a:buNone/>
            </a:pPr>
            <a:r>
              <a:rPr lang="en-US" dirty="0"/>
              <a:t>  •In eq. </a:t>
            </a:r>
            <a:r>
              <a:rPr lang="en-US" dirty="0" err="1"/>
              <a:t>Ax+By+Cz+D</a:t>
            </a:r>
            <a:r>
              <a:rPr lang="en-US" dirty="0"/>
              <a:t>=0 </a:t>
            </a:r>
          </a:p>
          <a:p>
            <a:pPr>
              <a:buNone/>
            </a:pPr>
            <a:endParaRPr lang="en-US" dirty="0"/>
          </a:p>
          <a:p>
            <a:r>
              <a:rPr lang="en-US" dirty="0"/>
              <a:t>if A,B,C remain constant , then varying value of D result in a whole family of parallel plane </a:t>
            </a:r>
          </a:p>
          <a:p>
            <a:r>
              <a:rPr lang="en-US" dirty="0"/>
              <a:t>if D&gt;0, plane is behind the origin (Away from observer) </a:t>
            </a:r>
          </a:p>
          <a:p>
            <a:r>
              <a:rPr lang="en-US" dirty="0"/>
              <a:t>if D&lt;0 , plane is in front of origin (toward the observer)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1114</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Visible Surface Detection Method  Unit 6 (LH 1)</vt:lpstr>
      <vt:lpstr>PowerPoint Presentation</vt:lpstr>
      <vt:lpstr>PowerPoint Presentation</vt:lpstr>
      <vt:lpstr>PowerPoint Presentation</vt:lpstr>
      <vt:lpstr>Object-Space methods </vt:lpstr>
      <vt:lpstr>PowerPoint Presentation</vt:lpstr>
      <vt:lpstr>Image Space Methods</vt:lpstr>
      <vt:lpstr>PowerPoint Presentation</vt:lpstr>
      <vt:lpstr>Back Face Detection Methods</vt:lpstr>
      <vt:lpstr>PowerPoint Presentation</vt:lpstr>
      <vt:lpstr>PowerPoint Presentation</vt:lpstr>
      <vt:lpstr>PowerPoint Presentation</vt:lpstr>
      <vt:lpstr>Depth Buffer Method (Z-Buffer Method)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Visible Surface Detection Method  Unit 5</dc:title>
  <dc:creator>D3LL</dc:creator>
  <cp:lastModifiedBy>Saroj Giri</cp:lastModifiedBy>
  <cp:revision>9</cp:revision>
  <dcterms:created xsi:type="dcterms:W3CDTF">2021-10-27T13:10:04Z</dcterms:created>
  <dcterms:modified xsi:type="dcterms:W3CDTF">2023-01-24T09:38:36Z</dcterms:modified>
</cp:coreProperties>
</file>