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3" r:id="rId5"/>
    <p:sldId id="261" r:id="rId6"/>
    <p:sldId id="262" r:id="rId7"/>
    <p:sldId id="263" r:id="rId8"/>
    <p:sldId id="264" r:id="rId9"/>
    <p:sldId id="265" r:id="rId10"/>
    <p:sldId id="266" r:id="rId11"/>
    <p:sldId id="270" r:id="rId12"/>
    <p:sldId id="271" r:id="rId13"/>
    <p:sldId id="272"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89FBE4-E1F7-4DE4-88CC-35B272572593}" type="datetimeFigureOut">
              <a:rPr lang="en-US" smtClean="0"/>
              <a:pPr/>
              <a:t>1/25/2023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DD28E-8A5A-4183-91AE-934C141FC92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F68880-27FC-4FB4-85C6-773D1933764F}" type="datetime1">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F84868-C182-4271-A9B9-C829E934E9CF}" type="datetime1">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9B72B5-C824-4013-BEB9-E1A9A7662F62}" type="datetime1">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64761A-3582-4773-B463-2E32A5690DE2}" type="datetime1">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5E12A9-08FE-4647-BAE1-7B4B7B59A839}" type="datetime1">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DA6BC7-97C2-4184-9C68-44F1DF1E8036}" type="datetime1">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D46844-1AA7-4164-8E96-A72E167090FF}" type="datetime1">
              <a:rPr lang="en-US" smtClean="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F21FA8-658E-4368-8B31-A53EEA516D70}" type="datetime1">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2FEF7-C68E-486E-925B-38D134A0EC93}" type="datetime1">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D1D05B-E46D-4BEA-8329-65E24F7F9119}" type="datetime1">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7327B7-532C-4D3D-8721-BEB887440CAC}" type="datetime1">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318A2-2337-4AA6-A82F-631AC1D89DCF}" type="datetime1">
              <a:rPr lang="en-US" smtClean="0"/>
              <a:pPr/>
              <a:t>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F18BD-F824-4488-9609-89A40B9FF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6 (LH 2)</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468F18BD-F824-4488-9609-89A40B9FFC04}"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Scan-Line Method </a:t>
            </a:r>
            <a:br>
              <a:rPr lang="en-US" b="1" dirty="0"/>
            </a:br>
            <a:endParaRPr lang="en-US" dirty="0"/>
          </a:p>
        </p:txBody>
      </p:sp>
      <p:sp>
        <p:nvSpPr>
          <p:cNvPr id="3" name="Content Placeholder 2"/>
          <p:cNvSpPr>
            <a:spLocks noGrp="1"/>
          </p:cNvSpPr>
          <p:nvPr>
            <p:ph idx="1"/>
          </p:nvPr>
        </p:nvSpPr>
        <p:spPr>
          <a:xfrm>
            <a:off x="457200" y="1219200"/>
            <a:ext cx="8229600" cy="5029200"/>
          </a:xfrm>
        </p:spPr>
        <p:txBody>
          <a:bodyPr>
            <a:normAutofit fontScale="85000" lnSpcReduction="20000"/>
          </a:bodyPr>
          <a:lstStyle/>
          <a:p>
            <a:pPr algn="just">
              <a:buNone/>
            </a:pPr>
            <a:r>
              <a:rPr lang="en-US" dirty="0"/>
              <a:t>•   Extension of scan line algorithm for filling polygon interiors </a:t>
            </a:r>
          </a:p>
          <a:p>
            <a:pPr algn="just">
              <a:buNone/>
            </a:pPr>
            <a:r>
              <a:rPr lang="en-US" dirty="0"/>
              <a:t>•   Instead of filling just one surface, we deal with multiple surfaces </a:t>
            </a:r>
          </a:p>
          <a:p>
            <a:pPr algn="just">
              <a:buNone/>
            </a:pPr>
            <a:r>
              <a:rPr lang="en-US" dirty="0"/>
              <a:t>•   As each scan line is processed, all polygon surfaces intersecting that line are examined to determine which are visible. </a:t>
            </a:r>
          </a:p>
          <a:p>
            <a:pPr algn="just">
              <a:buNone/>
            </a:pPr>
            <a:r>
              <a:rPr lang="en-US" dirty="0"/>
              <a:t>•   Across each scan line , depth calculations are made for each overlapping surface to determine, which is nearest to view plane. </a:t>
            </a:r>
          </a:p>
          <a:p>
            <a:pPr algn="just">
              <a:buNone/>
            </a:pPr>
            <a:r>
              <a:rPr lang="en-US" dirty="0"/>
              <a:t>•   When the visible surface has been determined , the intensity value for that position is entered into the refresh buffer. </a:t>
            </a:r>
          </a:p>
          <a:p>
            <a:endParaRPr lang="en-US" dirty="0"/>
          </a:p>
          <a:p>
            <a:endParaRPr lang="en-US" dirty="0"/>
          </a:p>
        </p:txBody>
      </p:sp>
      <p:sp>
        <p:nvSpPr>
          <p:cNvPr id="4" name="Slide Number Placeholder 3"/>
          <p:cNvSpPr>
            <a:spLocks noGrp="1"/>
          </p:cNvSpPr>
          <p:nvPr>
            <p:ph type="sldNum" sz="quarter" idx="12"/>
          </p:nvPr>
        </p:nvSpPr>
        <p:spPr/>
        <p:txBody>
          <a:bodyPr/>
          <a:lstStyle/>
          <a:p>
            <a:fld id="{468F18BD-F824-4488-9609-89A40B9FFC04}"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468F18BD-F824-4488-9609-89A40B9FFC04}" type="slidenum">
              <a:rPr lang="en-US" smtClean="0"/>
              <a:pPr/>
              <a:t>11</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600200" y="1524000"/>
            <a:ext cx="4953000" cy="327263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0"/>
            <a:ext cx="8229600" cy="4602163"/>
          </a:xfrm>
        </p:spPr>
        <p:txBody>
          <a:bodyPr>
            <a:normAutofit fontScale="77500" lnSpcReduction="20000"/>
          </a:bodyPr>
          <a:lstStyle/>
          <a:p>
            <a:pPr algn="just">
              <a:buNone/>
            </a:pPr>
            <a:r>
              <a:rPr lang="en-US" b="1" dirty="0"/>
              <a:t>For scan line 1 </a:t>
            </a:r>
          </a:p>
          <a:p>
            <a:pPr algn="just">
              <a:buNone/>
            </a:pPr>
            <a:r>
              <a:rPr lang="en-US" dirty="0"/>
              <a:t>•The active edge list contains edges AB,BC,EH, FG </a:t>
            </a:r>
          </a:p>
          <a:p>
            <a:pPr algn="just">
              <a:buNone/>
            </a:pPr>
            <a:r>
              <a:rPr lang="en-US" dirty="0"/>
              <a:t>•Between edges AB and BC, only </a:t>
            </a:r>
            <a:r>
              <a:rPr lang="en-US" i="1" dirty="0"/>
              <a:t>flags for s1 == on and between edges EH and FG, only flags for s2==on </a:t>
            </a:r>
          </a:p>
          <a:p>
            <a:pPr algn="just">
              <a:buNone/>
            </a:pPr>
            <a:r>
              <a:rPr lang="en-US" dirty="0"/>
              <a:t>•No depth calculation needed and corresponding surface intensities are entered in refresh buffer </a:t>
            </a:r>
          </a:p>
          <a:p>
            <a:pPr algn="just">
              <a:buNone/>
            </a:pPr>
            <a:endParaRPr lang="en-US" dirty="0"/>
          </a:p>
          <a:p>
            <a:pPr algn="just">
              <a:buNone/>
            </a:pPr>
            <a:r>
              <a:rPr lang="en-US" b="1" dirty="0"/>
              <a:t> For scan line 2 </a:t>
            </a:r>
          </a:p>
          <a:p>
            <a:pPr algn="just">
              <a:buNone/>
            </a:pPr>
            <a:r>
              <a:rPr lang="en-US" dirty="0"/>
              <a:t>•The active edge list contains edges AD,EH,BC and FG </a:t>
            </a:r>
          </a:p>
          <a:p>
            <a:pPr algn="just">
              <a:buNone/>
            </a:pPr>
            <a:r>
              <a:rPr lang="en-US" dirty="0"/>
              <a:t>•Between edges AD and EH, only the </a:t>
            </a:r>
            <a:r>
              <a:rPr lang="en-US" i="1" dirty="0"/>
              <a:t>flag for surface s1 == on </a:t>
            </a:r>
          </a:p>
          <a:p>
            <a:pPr algn="just">
              <a:buNone/>
            </a:pPr>
            <a:r>
              <a:rPr lang="en-US" dirty="0"/>
              <a:t>•Between edges EH and BC </a:t>
            </a:r>
            <a:r>
              <a:rPr lang="en-US" i="1" dirty="0"/>
              <a:t>flags for both surfaces == on </a:t>
            </a:r>
          </a:p>
          <a:p>
            <a:pPr algn="just">
              <a:buNone/>
            </a:pPr>
            <a:r>
              <a:rPr lang="en-US" dirty="0"/>
              <a:t>•Depth calculation (using plane coefficients) is needed. </a:t>
            </a:r>
          </a:p>
          <a:p>
            <a:pPr>
              <a:buNone/>
            </a:pPr>
            <a:endParaRPr lang="en-US" dirty="0"/>
          </a:p>
        </p:txBody>
      </p:sp>
      <p:sp>
        <p:nvSpPr>
          <p:cNvPr id="4" name="Slide Number Placeholder 3"/>
          <p:cNvSpPr>
            <a:spLocks noGrp="1"/>
          </p:cNvSpPr>
          <p:nvPr>
            <p:ph type="sldNum" sz="quarter" idx="12"/>
          </p:nvPr>
        </p:nvSpPr>
        <p:spPr/>
        <p:txBody>
          <a:bodyPr/>
          <a:lstStyle/>
          <a:p>
            <a:fld id="{468F18BD-F824-4488-9609-89A40B9FFC0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normAutofit lnSpcReduction="10000"/>
          </a:bodyPr>
          <a:lstStyle/>
          <a:p>
            <a:pPr algn="just">
              <a:buNone/>
            </a:pPr>
            <a:r>
              <a:rPr lang="en-US" dirty="0"/>
              <a:t>• In this example ,say s2 is nearer to the view plane than s1, so intensities for surface s2 are loaded into the refresh buffer until boundary BC is encountered </a:t>
            </a:r>
          </a:p>
          <a:p>
            <a:pPr algn="just">
              <a:buNone/>
            </a:pPr>
            <a:r>
              <a:rPr lang="en-US"/>
              <a:t>• </a:t>
            </a:r>
            <a:r>
              <a:rPr lang="en-US" dirty="0"/>
              <a:t>Intensities for s2 are loaded on refresh buffer </a:t>
            </a:r>
          </a:p>
          <a:p>
            <a:pPr algn="just">
              <a:buNone/>
            </a:pPr>
            <a:endParaRPr lang="en-US" dirty="0"/>
          </a:p>
          <a:p>
            <a:pPr algn="just"/>
            <a:r>
              <a:rPr lang="en-US" dirty="0"/>
              <a:t>For scan line 3 </a:t>
            </a:r>
          </a:p>
          <a:p>
            <a:pPr algn="just">
              <a:buNone/>
            </a:pPr>
            <a:r>
              <a:rPr lang="en-US" dirty="0"/>
              <a:t>• Same </a:t>
            </a:r>
            <a:r>
              <a:rPr lang="en-US" b="1" dirty="0"/>
              <a:t>coherent property as scan line 2 as noticed from active list, so no depth </a:t>
            </a:r>
          </a:p>
        </p:txBody>
      </p:sp>
      <p:sp>
        <p:nvSpPr>
          <p:cNvPr id="4" name="Slide Number Placeholder 3"/>
          <p:cNvSpPr>
            <a:spLocks noGrp="1"/>
          </p:cNvSpPr>
          <p:nvPr>
            <p:ph type="sldNum" sz="quarter" idx="12"/>
          </p:nvPr>
        </p:nvSpPr>
        <p:spPr/>
        <p:txBody>
          <a:bodyPr/>
          <a:lstStyle/>
          <a:p>
            <a:fld id="{468F18BD-F824-4488-9609-89A40B9FFC04}"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  Note : </a:t>
            </a:r>
          </a:p>
          <a:p>
            <a:pPr algn="just">
              <a:buNone/>
            </a:pPr>
            <a:r>
              <a:rPr lang="en-US" dirty="0"/>
              <a:t>• The edges are sorted in order of increasing x </a:t>
            </a:r>
          </a:p>
          <a:p>
            <a:pPr algn="just">
              <a:buNone/>
            </a:pPr>
            <a:r>
              <a:rPr lang="en-US"/>
              <a:t>• Define </a:t>
            </a:r>
            <a:r>
              <a:rPr lang="en-US" dirty="0"/>
              <a:t>flags for each surface to indicate whether a position is inside or outside the surface </a:t>
            </a:r>
          </a:p>
          <a:p>
            <a:pPr>
              <a:buNone/>
            </a:pPr>
            <a:endParaRPr lang="en-US" dirty="0"/>
          </a:p>
          <a:p>
            <a:pPr>
              <a:buNone/>
            </a:pPr>
            <a:endParaRPr lang="en-US" dirty="0"/>
          </a:p>
        </p:txBody>
      </p:sp>
      <p:sp>
        <p:nvSpPr>
          <p:cNvPr id="4" name="Slide Number Placeholder 3"/>
          <p:cNvSpPr>
            <a:spLocks noGrp="1"/>
          </p:cNvSpPr>
          <p:nvPr>
            <p:ph type="sldNum" sz="quarter" idx="12"/>
          </p:nvPr>
        </p:nvSpPr>
        <p:spPr/>
        <p:txBody>
          <a:bodyPr/>
          <a:lstStyle/>
          <a:p>
            <a:fld id="{468F18BD-F824-4488-9609-89A40B9FFC04}" type="slidenum">
              <a:rPr lang="en-US" smtClean="0"/>
              <a:pPr/>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 Buffer Method </a:t>
            </a:r>
            <a:br>
              <a:rPr lang="en-US" b="1" dirty="0"/>
            </a:b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lgn="just">
              <a:buNone/>
            </a:pPr>
            <a:r>
              <a:rPr lang="en-US" dirty="0"/>
              <a:t>• The </a:t>
            </a:r>
            <a:r>
              <a:rPr lang="en-US" b="1" dirty="0"/>
              <a:t>A-buffer (anti-aliased, area-averaged, accumulation buffer) is an extension of the ideas in the depth-buffer method (other end of the alphabet from "z-buffer"). </a:t>
            </a:r>
          </a:p>
          <a:p>
            <a:pPr algn="just">
              <a:buNone/>
            </a:pPr>
            <a:r>
              <a:rPr lang="en-US" dirty="0"/>
              <a:t>•The </a:t>
            </a:r>
            <a:r>
              <a:rPr lang="en-US" b="1" dirty="0"/>
              <a:t>A-buffer is incorporated into the REYES ("Renders Everything You Ever Saw") 3-D rendering system. </a:t>
            </a:r>
          </a:p>
          <a:p>
            <a:pPr algn="just">
              <a:buNone/>
            </a:pPr>
            <a:r>
              <a:rPr lang="en-US" dirty="0"/>
              <a:t>•The </a:t>
            </a:r>
            <a:r>
              <a:rPr lang="en-US" b="1" dirty="0"/>
              <a:t>A-buffer method calculates the surface intensity for multiple surfaces at each pixel position, and object edges can be anti aliased. </a:t>
            </a:r>
          </a:p>
          <a:p>
            <a:pPr>
              <a:buNone/>
            </a:pPr>
            <a:endParaRPr lang="en-US" dirty="0"/>
          </a:p>
        </p:txBody>
      </p:sp>
      <p:sp>
        <p:nvSpPr>
          <p:cNvPr id="4" name="Slide Number Placeholder 3"/>
          <p:cNvSpPr>
            <a:spLocks noGrp="1"/>
          </p:cNvSpPr>
          <p:nvPr>
            <p:ph type="sldNum" sz="quarter" idx="12"/>
          </p:nvPr>
        </p:nvSpPr>
        <p:spPr/>
        <p:txBody>
          <a:bodyPr/>
          <a:lstStyle/>
          <a:p>
            <a:fld id="{468F18BD-F824-4488-9609-89A40B9FFC04}"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 Each position in the A-buffer has two fields −</a:t>
            </a:r>
          </a:p>
          <a:p>
            <a:pPr>
              <a:buFont typeface="Wingdings" pitchFamily="2" charset="2"/>
              <a:buChar char="Ø"/>
            </a:pPr>
            <a:r>
              <a:rPr lang="en-US" dirty="0"/>
              <a:t> Depth field − It stores a positive or negative real number</a:t>
            </a:r>
          </a:p>
          <a:p>
            <a:pPr>
              <a:buFont typeface="Wingdings" pitchFamily="2" charset="2"/>
              <a:buChar char="Ø"/>
            </a:pPr>
            <a:r>
              <a:rPr lang="en-US" dirty="0"/>
              <a:t>Intensity field − It stores surface -intensity information or a pointer value</a:t>
            </a:r>
            <a:endParaRPr lang="en-US" i="1" dirty="0"/>
          </a:p>
          <a:p>
            <a:pPr>
              <a:buNone/>
            </a:pPr>
            <a:endParaRPr lang="en-US" dirty="0"/>
          </a:p>
        </p:txBody>
      </p:sp>
      <p:sp>
        <p:nvSpPr>
          <p:cNvPr id="6" name="Slide Number Placeholder 5"/>
          <p:cNvSpPr>
            <a:spLocks noGrp="1"/>
          </p:cNvSpPr>
          <p:nvPr>
            <p:ph type="sldNum" sz="quarter" idx="12"/>
          </p:nvPr>
        </p:nvSpPr>
        <p:spPr/>
        <p:txBody>
          <a:bodyPr/>
          <a:lstStyle/>
          <a:p>
            <a:fld id="{468F18BD-F824-4488-9609-89A40B9FFC04}" type="slidenum">
              <a:rPr lang="en-US" smtClean="0"/>
              <a:pPr/>
              <a:t>3</a:t>
            </a:fld>
            <a:endParaRPr lang="en-US"/>
          </a:p>
        </p:txBody>
      </p:sp>
      <p:pic>
        <p:nvPicPr>
          <p:cNvPr id="8" name="Picture 2"/>
          <p:cNvPicPr>
            <a:picLocks noChangeAspect="1" noChangeArrowheads="1"/>
          </p:cNvPicPr>
          <p:nvPr/>
        </p:nvPicPr>
        <p:blipFill>
          <a:blip r:embed="rId2"/>
          <a:srcRect/>
          <a:stretch>
            <a:fillRect/>
          </a:stretch>
        </p:blipFill>
        <p:spPr bwMode="auto">
          <a:xfrm>
            <a:off x="1447800" y="4267200"/>
            <a:ext cx="6248400" cy="2362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468F18BD-F824-4488-9609-89A40B9FFC04}" type="slidenum">
              <a:rPr lang="en-US" smtClean="0"/>
              <a:pPr/>
              <a:t>4</a:t>
            </a:fld>
            <a:endParaRPr lang="en-US"/>
          </a:p>
        </p:txBody>
      </p:sp>
      <p:pic>
        <p:nvPicPr>
          <p:cNvPr id="1028" name="Picture 4"/>
          <p:cNvPicPr>
            <a:picLocks noGrp="1" noChangeAspect="1" noChangeArrowheads="1"/>
          </p:cNvPicPr>
          <p:nvPr>
            <p:ph idx="1"/>
          </p:nvPr>
        </p:nvPicPr>
        <p:blipFill>
          <a:blip r:embed="rId2"/>
          <a:srcRect/>
          <a:stretch>
            <a:fillRect/>
          </a:stretch>
        </p:blipFill>
        <p:spPr bwMode="auto">
          <a:xfrm>
            <a:off x="1143000" y="1143000"/>
            <a:ext cx="7543800" cy="5257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DEPTH SORT (Painter Algorithm) </a:t>
            </a:r>
            <a:endParaRPr lang="en-US" dirty="0"/>
          </a:p>
        </p:txBody>
      </p:sp>
      <p:sp>
        <p:nvSpPr>
          <p:cNvPr id="3" name="Content Placeholder 2"/>
          <p:cNvSpPr>
            <a:spLocks noGrp="1"/>
          </p:cNvSpPr>
          <p:nvPr>
            <p:ph idx="1"/>
          </p:nvPr>
        </p:nvSpPr>
        <p:spPr/>
        <p:txBody>
          <a:bodyPr/>
          <a:lstStyle/>
          <a:p>
            <a:pPr algn="just"/>
            <a:r>
              <a:rPr lang="en-US" sz="2800" dirty="0"/>
              <a:t>This method uses both object space and image space method. </a:t>
            </a:r>
          </a:p>
          <a:p>
            <a:pPr algn="just">
              <a:buNone/>
            </a:pPr>
            <a:r>
              <a:rPr lang="en-US" sz="2800" dirty="0"/>
              <a:t>• In this method the surface representation of 3D object are sorted in of decreasing depth from viewer. </a:t>
            </a:r>
          </a:p>
          <a:p>
            <a:pPr algn="just">
              <a:buNone/>
            </a:pPr>
            <a:r>
              <a:rPr lang="en-US" sz="2800" dirty="0"/>
              <a:t>• Then sorted surface are scan converted in order starting with surface of greatest depth for the viewer</a:t>
            </a:r>
            <a:r>
              <a:rPr lang="en-US" dirty="0"/>
              <a:t>. </a:t>
            </a:r>
          </a:p>
          <a:p>
            <a:pPr>
              <a:buNone/>
            </a:pPr>
            <a:endParaRPr lang="en-US" dirty="0"/>
          </a:p>
          <a:p>
            <a:pPr>
              <a:buNone/>
            </a:pPr>
            <a:endParaRPr lang="en-US" dirty="0"/>
          </a:p>
        </p:txBody>
      </p:sp>
      <p:sp>
        <p:nvSpPr>
          <p:cNvPr id="4" name="Rectangle 3"/>
          <p:cNvSpPr/>
          <p:nvPr/>
        </p:nvSpPr>
        <p:spPr>
          <a:xfrm>
            <a:off x="4191000" y="5486400"/>
            <a:ext cx="3200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srcRect/>
          <a:stretch>
            <a:fillRect/>
          </a:stretch>
        </p:blipFill>
        <p:spPr bwMode="auto">
          <a:xfrm>
            <a:off x="3336680" y="4495800"/>
            <a:ext cx="5045319" cy="19812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468F18BD-F824-4488-9609-89A40B9FFC04}"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1.Sort all polygon surface according to the smallest (farthest) Z co-ordinate of each. </a:t>
            </a:r>
          </a:p>
          <a:p>
            <a:pPr>
              <a:buNone/>
            </a:pPr>
            <a:r>
              <a:rPr lang="en-US" dirty="0"/>
              <a:t>2.Resolve any ambiguity this may cause when the polygons Z extents overlap, splitting polygons if necessary. </a:t>
            </a:r>
          </a:p>
          <a:p>
            <a:pPr>
              <a:buNone/>
            </a:pPr>
            <a:r>
              <a:rPr lang="en-US" dirty="0"/>
              <a:t>3.Scan convert each polygon in ascending order of smaller Z-co-ordinate i.e. farthest surface first (back to front) </a:t>
            </a:r>
          </a:p>
          <a:p>
            <a:pPr>
              <a:buNone/>
            </a:pPr>
            <a:endParaRPr lang="en-US" dirty="0"/>
          </a:p>
        </p:txBody>
      </p:sp>
      <p:sp>
        <p:nvSpPr>
          <p:cNvPr id="4" name="Slide Number Placeholder 3"/>
          <p:cNvSpPr>
            <a:spLocks noGrp="1"/>
          </p:cNvSpPr>
          <p:nvPr>
            <p:ph type="sldNum" sz="quarter" idx="12"/>
          </p:nvPr>
        </p:nvSpPr>
        <p:spPr/>
        <p:txBody>
          <a:bodyPr/>
          <a:lstStyle/>
          <a:p>
            <a:fld id="{468F18BD-F824-4488-9609-89A40B9FFC04}"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a:xfrm>
            <a:off x="457200" y="1371600"/>
            <a:ext cx="8229600" cy="4953000"/>
          </a:xfrm>
        </p:spPr>
        <p:txBody>
          <a:bodyPr>
            <a:normAutofit fontScale="85000" lnSpcReduction="10000"/>
          </a:bodyPr>
          <a:lstStyle/>
          <a:p>
            <a:pPr algn="just"/>
            <a:r>
              <a:rPr lang="en-US" dirty="0"/>
              <a:t>This algorithm is also called "Painter's Algorithm" as it simulates how a painter typically produces his painting by starting with the background and then progressively adding new (nearer) objects to the canvas. </a:t>
            </a:r>
          </a:p>
          <a:p>
            <a:pPr algn="just">
              <a:buNone/>
            </a:pPr>
            <a:r>
              <a:rPr lang="en-US" dirty="0"/>
              <a:t>•    Thus, each layer of paint covers up the previous layer. </a:t>
            </a:r>
          </a:p>
          <a:p>
            <a:pPr algn="just">
              <a:buNone/>
            </a:pPr>
            <a:r>
              <a:rPr lang="en-US" dirty="0"/>
              <a:t>•  Similarly, we first sort surfaces according to their distance from the view plane. </a:t>
            </a:r>
          </a:p>
          <a:p>
            <a:pPr algn="just"/>
            <a:r>
              <a:rPr lang="en-US" dirty="0"/>
              <a:t>The intensity values for the farthest surface are then entered into the refresh buffer. Taking each succeeding surface in turn (in decreasing depth order), we "</a:t>
            </a:r>
            <a:r>
              <a:rPr lang="en-US" b="1" dirty="0"/>
              <a:t>paint" the surface intensities onto the frame buffer over the intensities of the previously processed surfaces. </a:t>
            </a:r>
          </a:p>
          <a:p>
            <a:pPr>
              <a:buNone/>
            </a:pPr>
            <a:endParaRPr lang="en-US" dirty="0"/>
          </a:p>
        </p:txBody>
      </p:sp>
      <p:sp>
        <p:nvSpPr>
          <p:cNvPr id="4" name="Slide Number Placeholder 3"/>
          <p:cNvSpPr>
            <a:spLocks noGrp="1"/>
          </p:cNvSpPr>
          <p:nvPr>
            <p:ph type="sldNum" sz="quarter" idx="12"/>
          </p:nvPr>
        </p:nvSpPr>
        <p:spPr/>
        <p:txBody>
          <a:bodyPr/>
          <a:lstStyle/>
          <a:p>
            <a:fld id="{468F18BD-F824-4488-9609-89A40B9FFC04}"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1066800"/>
            <a:ext cx="8229600" cy="5056034"/>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68F18BD-F824-4488-9609-89A40B9FFC04}"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Solution </a:t>
            </a:r>
          </a:p>
          <a:p>
            <a:pPr algn="just">
              <a:buNone/>
            </a:pPr>
            <a:r>
              <a:rPr lang="en-US" dirty="0"/>
              <a:t>  •For intersecting polygons, we can split one polygon into two or more polygons which can then be painted from back to front. This needs more time to compute intersection between polygons. So it becomes complex algorithm for such surface existence. </a:t>
            </a:r>
          </a:p>
          <a:p>
            <a:pPr>
              <a:buNone/>
            </a:pPr>
            <a:endParaRPr lang="en-US" dirty="0"/>
          </a:p>
        </p:txBody>
      </p:sp>
      <p:sp>
        <p:nvSpPr>
          <p:cNvPr id="4" name="Slide Number Placeholder 3"/>
          <p:cNvSpPr>
            <a:spLocks noGrp="1"/>
          </p:cNvSpPr>
          <p:nvPr>
            <p:ph type="sldNum" sz="quarter" idx="12"/>
          </p:nvPr>
        </p:nvSpPr>
        <p:spPr/>
        <p:txBody>
          <a:bodyPr/>
          <a:lstStyle/>
          <a:p>
            <a:fld id="{468F18BD-F824-4488-9609-89A40B9FFC04}"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713</Words>
  <Application>Microsoft Office PowerPoint</Application>
  <PresentationFormat>On-screen Show (4:3)</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Unit 6 (LH 2)</vt:lpstr>
      <vt:lpstr>A – Buffer Method  </vt:lpstr>
      <vt:lpstr>PowerPoint Presentation</vt:lpstr>
      <vt:lpstr>PowerPoint Presentation</vt:lpstr>
      <vt:lpstr>DEPTH SORT (Painter Algorithm) </vt:lpstr>
      <vt:lpstr>PowerPoint Presentation</vt:lpstr>
      <vt:lpstr>Algorithm</vt:lpstr>
      <vt:lpstr>PowerPoint Presentation</vt:lpstr>
      <vt:lpstr>PowerPoint Presentation</vt:lpstr>
      <vt:lpstr>Scan-Line Method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D3LL</dc:creator>
  <cp:lastModifiedBy>Saroj Giri</cp:lastModifiedBy>
  <cp:revision>17</cp:revision>
  <dcterms:created xsi:type="dcterms:W3CDTF">2021-10-31T12:45:25Z</dcterms:created>
  <dcterms:modified xsi:type="dcterms:W3CDTF">2023-01-25T15:56:45Z</dcterms:modified>
</cp:coreProperties>
</file>