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0" r:id="rId5"/>
    <p:sldId id="259" r:id="rId6"/>
    <p:sldId id="260" r:id="rId7"/>
    <p:sldId id="261" r:id="rId8"/>
    <p:sldId id="262" r:id="rId9"/>
    <p:sldId id="263" r:id="rId10"/>
    <p:sldId id="264" r:id="rId11"/>
    <p:sldId id="271" r:id="rId12"/>
    <p:sldId id="265" r:id="rId13"/>
    <p:sldId id="272"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8B7D9B-9C3B-4306-8CFD-6C0B890E43B6}" type="datetimeFigureOut">
              <a:rPr lang="en-US" smtClean="0"/>
              <a:pPr/>
              <a:t>5/17/2023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62BDA-C290-40E8-8AAC-157D422F26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3FA259-7C6D-4255-A04E-AEA95783BEC7}"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65CDF-5C04-463F-8496-08AF3E718BB5}"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D9A20D-37DA-4B82-AA67-79C9AF0BA779}"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6D6BB1-C704-4EA2-AE47-05BD89C93DED}"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827AD-2C63-48CF-A1AD-7BF930E9A34F}"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B7B037-1D1A-4871-90F2-A3178A458FE3}" type="datetime1">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C8742-1ACA-4A01-A5C6-CEF0A06A8961}" type="datetime1">
              <a:rPr lang="en-US" smtClean="0"/>
              <a:pPr/>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D0DDCE-2733-462E-B825-4BEF47F8A6AB}" type="datetime1">
              <a:rPr lang="en-US" smtClean="0"/>
              <a:pPr/>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C149B-19E9-4982-9C0F-52C441E78E44}" type="datetime1">
              <a:rPr lang="en-US" smtClean="0"/>
              <a:pPr/>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0A8391-58B1-4727-B44E-1CEF6EE5FCFD}" type="datetime1">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8151D-C4B4-4F1D-972B-1153ED1C5F31}" type="datetime1">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373-A135-4F93-907E-BFB0035E959A}" type="datetime1">
              <a:rPr lang="en-US" smtClean="0"/>
              <a:pPr/>
              <a:t>5/17/2023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E1D34-C3AB-47EE-B264-B52C8560A4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JFIF" TargetMode="External"/><Relationship Id="rId2" Type="http://schemas.openxmlformats.org/officeDocument/2006/relationships/hyperlink" Target="https://en.wikipedia.org/wiki/Lossy_compression" TargetMode="External"/><Relationship Id="rId1" Type="http://schemas.openxmlformats.org/officeDocument/2006/relationships/slideLayout" Target="../slideLayouts/slideLayout2.xml"/><Relationship Id="rId4" Type="http://schemas.openxmlformats.org/officeDocument/2006/relationships/hyperlink" Target="https://en.wikipedia.org/wiki/Filename_extension"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Tagged_Image_File_Forma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empel%E2%80%93Ziv%E2%80%93Welch" TargetMode="External"/><Relationship Id="rId2" Type="http://schemas.openxmlformats.org/officeDocument/2006/relationships/hyperlink" Target="https://en.wikipedia.org/wiki/Graphics_Interchange_Forma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Polygon_mesh" TargetMode="External"/><Relationship Id="rId2" Type="http://schemas.openxmlformats.org/officeDocument/2006/relationships/hyperlink" Target="https://en.wikipedia.org/wiki/Types_of_mesh" TargetMode="External"/><Relationship Id="rId1" Type="http://schemas.openxmlformats.org/officeDocument/2006/relationships/slideLayout" Target="../slideLayouts/slideLayout2.xml"/><Relationship Id="rId5" Type="http://schemas.openxmlformats.org/officeDocument/2006/relationships/hyperlink" Target="https://en.wikipedia.org/wiki/Dimension" TargetMode="External"/><Relationship Id="rId4" Type="http://schemas.openxmlformats.org/officeDocument/2006/relationships/hyperlink" Target="https://en.wikipedia.org/wiki/Triangl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8: Graphical Language</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750E1D34-C3AB-47EE-B264-B52C8560A43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257800"/>
          </a:xfrm>
        </p:spPr>
        <p:txBody>
          <a:bodyPr>
            <a:normAutofit fontScale="85000" lnSpcReduction="10000"/>
          </a:bodyPr>
          <a:lstStyle/>
          <a:p>
            <a:pPr>
              <a:buNone/>
            </a:pPr>
            <a:r>
              <a:rPr lang="en-US" b="1" dirty="0"/>
              <a:t>Over View of Graphical File Formats</a:t>
            </a:r>
          </a:p>
          <a:p>
            <a:pPr lvl="0">
              <a:buNone/>
            </a:pPr>
            <a:r>
              <a:rPr lang="en-US" dirty="0"/>
              <a:t>1. JPEG</a:t>
            </a:r>
          </a:p>
          <a:p>
            <a:pPr algn="just"/>
            <a:r>
              <a:rPr lang="en-US" dirty="0"/>
              <a:t>Joint Photographic Experts Group) is a </a:t>
            </a:r>
            <a:r>
              <a:rPr lang="en-US" dirty="0" err="1">
                <a:hlinkClick r:id="rId2"/>
              </a:rPr>
              <a:t>lossy</a:t>
            </a:r>
            <a:r>
              <a:rPr lang="en-US" dirty="0">
                <a:hlinkClick r:id="rId2"/>
              </a:rPr>
              <a:t> </a:t>
            </a:r>
            <a:r>
              <a:rPr lang="en-US" dirty="0"/>
              <a:t>compression method; JPEG-compressed images are  usually  stored  in  the </a:t>
            </a:r>
            <a:r>
              <a:rPr lang="en-US" dirty="0">
                <a:hlinkClick r:id="rId3"/>
              </a:rPr>
              <a:t>JFIF </a:t>
            </a:r>
            <a:r>
              <a:rPr lang="en-US" dirty="0"/>
              <a:t>(JPEG  File  Interchange  Format)   file   format.   </a:t>
            </a:r>
          </a:p>
          <a:p>
            <a:pPr algn="just"/>
            <a:r>
              <a:rPr lang="en-US" dirty="0"/>
              <a:t>The JPEG/JFIF </a:t>
            </a:r>
            <a:r>
              <a:rPr lang="en-US" dirty="0">
                <a:hlinkClick r:id="rId4"/>
              </a:rPr>
              <a:t>filename extension </a:t>
            </a:r>
            <a:r>
              <a:rPr lang="en-US" dirty="0"/>
              <a:t>is JPG or JPEG. Nearly every digital camera can save images in the JPEG/JFIF format, which supports eight-bit grayscale images and 24-bit color images (eight bits each for red, green, and blue). </a:t>
            </a:r>
          </a:p>
          <a:p>
            <a:pPr algn="just"/>
            <a:r>
              <a:rPr lang="en-US" dirty="0"/>
              <a:t>JPEG applies </a:t>
            </a:r>
            <a:r>
              <a:rPr lang="en-US" dirty="0" err="1"/>
              <a:t>lossy</a:t>
            </a:r>
            <a:r>
              <a:rPr lang="en-US" dirty="0"/>
              <a:t> compression to images, which can result in a significant reduction of the file size.</a:t>
            </a:r>
          </a:p>
          <a:p>
            <a:endParaRPr lang="en-US" dirty="0"/>
          </a:p>
          <a:p>
            <a:pPr>
              <a:buNone/>
            </a:pPr>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a:bodyPr>
          <a:lstStyle/>
          <a:p>
            <a:pPr lvl="0">
              <a:buNone/>
            </a:pPr>
            <a:r>
              <a:rPr lang="en-US" dirty="0"/>
              <a:t>2. TIFF</a:t>
            </a:r>
          </a:p>
          <a:p>
            <a:pPr algn="just"/>
            <a:r>
              <a:rPr lang="en-US" dirty="0"/>
              <a:t>The TIFF (</a:t>
            </a:r>
            <a:r>
              <a:rPr lang="en-US" dirty="0">
                <a:hlinkClick r:id="rId2"/>
              </a:rPr>
              <a:t>Tagged Image File Format</a:t>
            </a:r>
            <a:r>
              <a:rPr lang="en-US" dirty="0"/>
              <a:t>) format is a flexible format that normally saves eight bits or sixteen bits per color (red, green, blue) for 24-bit and 48-bit totals, respectively, usually using either the TIFF or TIF filename extension.</a:t>
            </a:r>
          </a:p>
          <a:p>
            <a:pPr algn="just"/>
            <a:r>
              <a:rPr lang="en-US" dirty="0"/>
              <a:t> TIFF image format is not widely supported by web browsers.</a:t>
            </a:r>
          </a:p>
          <a:p>
            <a:pPr>
              <a:buNone/>
            </a:pPr>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fontScale="92500"/>
          </a:bodyPr>
          <a:lstStyle/>
          <a:p>
            <a:pPr lvl="0">
              <a:buNone/>
            </a:pPr>
            <a:r>
              <a:rPr lang="en-US" dirty="0"/>
              <a:t>3. GIF</a:t>
            </a:r>
          </a:p>
          <a:p>
            <a:r>
              <a:rPr lang="en-US" dirty="0"/>
              <a:t>GIF </a:t>
            </a:r>
            <a:r>
              <a:rPr lang="en-US" dirty="0">
                <a:hlinkClick r:id="rId2"/>
              </a:rPr>
              <a:t>(Graphics Interchange Format</a:t>
            </a:r>
            <a:r>
              <a:rPr lang="en-US" dirty="0"/>
              <a:t>) is in normal use limited to an 8-bit palette, or 256 colors (while 24-bit color depth is technically possible). </a:t>
            </a:r>
          </a:p>
          <a:p>
            <a:r>
              <a:rPr lang="en-US" dirty="0"/>
              <a:t>GIF is most suitable for storing graphics with few colors,  such  as  simple  diagrams,  shapes,   logos,   and   cartoon   style   images,   as   it  uses </a:t>
            </a:r>
            <a:r>
              <a:rPr lang="en-US" dirty="0">
                <a:hlinkClick r:id="rId3"/>
              </a:rPr>
              <a:t>LZW </a:t>
            </a:r>
            <a:r>
              <a:rPr lang="en-US" dirty="0"/>
              <a:t>lossless compression, which is more effective when large areas have a single color, and less effective for photographic images.</a:t>
            </a:r>
          </a:p>
        </p:txBody>
      </p:sp>
      <p:sp>
        <p:nvSpPr>
          <p:cNvPr id="4" name="Slide Number Placeholder 3"/>
          <p:cNvSpPr>
            <a:spLocks noGrp="1"/>
          </p:cNvSpPr>
          <p:nvPr>
            <p:ph type="sldNum" sz="quarter" idx="12"/>
          </p:nvPr>
        </p:nvSpPr>
        <p:spPr/>
        <p:txBody>
          <a:bodyPr/>
          <a:lstStyle/>
          <a:p>
            <a:fld id="{750E1D34-C3AB-47EE-B264-B52C8560A43F}"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211763"/>
          </a:xfrm>
        </p:spPr>
        <p:txBody>
          <a:bodyPr/>
          <a:lstStyle/>
          <a:p>
            <a:pPr lvl="0">
              <a:buNone/>
            </a:pPr>
            <a:r>
              <a:rPr lang="en-US" dirty="0"/>
              <a:t>3. BMP</a:t>
            </a:r>
          </a:p>
          <a:p>
            <a:pPr algn="just"/>
            <a:r>
              <a:rPr lang="en-US" dirty="0"/>
              <a:t>The BMP file format (Windows bitmap) handles graphic files within the Microsoft Windows OS.</a:t>
            </a:r>
          </a:p>
          <a:p>
            <a:pPr algn="just"/>
            <a:r>
              <a:rPr lang="en-US" dirty="0"/>
              <a:t> Typically, BMP files are uncompressed, and therefore large and lossless; their advantage is their simple structure and wide acceptance in Windows programs.</a:t>
            </a:r>
          </a:p>
          <a:p>
            <a:pPr>
              <a:buNone/>
            </a:pPr>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lnSpcReduction="10000"/>
          </a:bodyPr>
          <a:lstStyle/>
          <a:p>
            <a:pPr lvl="0">
              <a:buNone/>
            </a:pPr>
            <a:r>
              <a:rPr lang="en-US" dirty="0"/>
              <a:t>4.PNG</a:t>
            </a:r>
          </a:p>
          <a:p>
            <a:pPr algn="just"/>
            <a:r>
              <a:rPr lang="en-US" dirty="0"/>
              <a:t>The PNG (Portable Network Graphics) file format was created as a free, open-source alternative to GIF.</a:t>
            </a:r>
          </a:p>
          <a:p>
            <a:pPr algn="just"/>
            <a:r>
              <a:rPr lang="en-US" dirty="0"/>
              <a:t> The PNG file format supports eight-bit </a:t>
            </a:r>
            <a:r>
              <a:rPr lang="en-US" dirty="0" err="1"/>
              <a:t>paletted</a:t>
            </a:r>
            <a:r>
              <a:rPr lang="en-US" dirty="0"/>
              <a:t> images (with optional transparency for all palette colors) and 24-bit </a:t>
            </a:r>
            <a:r>
              <a:rPr lang="en-US" dirty="0" err="1"/>
              <a:t>truecolor</a:t>
            </a:r>
            <a:r>
              <a:rPr lang="en-US" dirty="0"/>
              <a:t> (16 million colors) or 48-bit </a:t>
            </a:r>
            <a:r>
              <a:rPr lang="en-US" dirty="0" err="1"/>
              <a:t>truecolor</a:t>
            </a:r>
            <a:r>
              <a:rPr lang="en-US" dirty="0"/>
              <a:t> with and without alpha channel - while GIF supports only 256 colors and a single transparent color.</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buNone/>
            </a:pPr>
            <a:r>
              <a:rPr lang="en-US" b="1" dirty="0"/>
              <a:t>Data structure in Computer Graphics</a:t>
            </a:r>
          </a:p>
          <a:p>
            <a:pPr lvl="1"/>
            <a:r>
              <a:rPr lang="en-US" dirty="0"/>
              <a:t>Triangle mesh: A </a:t>
            </a:r>
            <a:r>
              <a:rPr lang="en-US" b="1" dirty="0"/>
              <a:t>triangle mesh </a:t>
            </a:r>
            <a:r>
              <a:rPr lang="en-US" dirty="0"/>
              <a:t>is a </a:t>
            </a:r>
            <a:r>
              <a:rPr lang="en-US" dirty="0">
                <a:hlinkClick r:id="rId2"/>
              </a:rPr>
              <a:t>type </a:t>
            </a:r>
            <a:r>
              <a:rPr lang="en-US" dirty="0"/>
              <a:t>of </a:t>
            </a:r>
            <a:r>
              <a:rPr lang="en-US" dirty="0">
                <a:hlinkClick r:id="rId3"/>
              </a:rPr>
              <a:t>polygon mesh </a:t>
            </a:r>
            <a:r>
              <a:rPr lang="en-US" dirty="0"/>
              <a:t>in computer graphics </a:t>
            </a:r>
          </a:p>
          <a:p>
            <a:pPr lvl="1"/>
            <a:r>
              <a:rPr lang="en-US" dirty="0"/>
              <a:t>It comprises a set of </a:t>
            </a:r>
            <a:r>
              <a:rPr lang="en-US" dirty="0">
                <a:hlinkClick r:id="rId4"/>
              </a:rPr>
              <a:t>triangles </a:t>
            </a:r>
            <a:r>
              <a:rPr lang="en-US" dirty="0"/>
              <a:t>(typically in three </a:t>
            </a:r>
            <a:r>
              <a:rPr lang="en-US" dirty="0">
                <a:hlinkClick r:id="rId5"/>
              </a:rPr>
              <a:t>dimensions</a:t>
            </a:r>
            <a:r>
              <a:rPr lang="en-US" dirty="0"/>
              <a:t>) that are connected by their common edges or corners. </a:t>
            </a:r>
          </a:p>
          <a:p>
            <a:pPr lvl="1"/>
            <a:r>
              <a:rPr lang="en-US" dirty="0"/>
              <a:t>The data structure representing the mesh provides support for two basic operations, inserting triangles and removing triangles.</a:t>
            </a:r>
          </a:p>
          <a:p>
            <a:pPr>
              <a:buNone/>
            </a:pPr>
            <a:r>
              <a:rPr lang="en-US" dirty="0"/>
              <a:t> </a:t>
            </a:r>
            <a:endParaRPr lang="en-US" sz="4000" dirty="0"/>
          </a:p>
          <a:p>
            <a:pPr lvl="1"/>
            <a:r>
              <a:rPr lang="en-US" dirty="0"/>
              <a:t>Quad-edge</a:t>
            </a:r>
          </a:p>
          <a:p>
            <a:pPr>
              <a:buNone/>
            </a:pPr>
            <a:r>
              <a:rPr lang="en-US" dirty="0"/>
              <a:t> </a:t>
            </a:r>
            <a:endParaRPr lang="en-US" sz="4000" dirty="0"/>
          </a:p>
          <a:p>
            <a:pPr lvl="1"/>
            <a:r>
              <a:rPr lang="en-US" dirty="0"/>
              <a:t>Polygon Mesh:</a:t>
            </a:r>
          </a:p>
          <a:p>
            <a:pPr>
              <a:buNone/>
            </a:pPr>
            <a:r>
              <a:rPr lang="en-US" dirty="0"/>
              <a:t> </a:t>
            </a:r>
            <a:endParaRPr lang="en-US" sz="4000" dirty="0"/>
          </a:p>
          <a:p>
            <a:pPr lvl="1"/>
            <a:r>
              <a:rPr lang="en-US" dirty="0" err="1"/>
              <a:t>Octree</a:t>
            </a:r>
            <a:endParaRPr lang="en-US" dirty="0"/>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486400"/>
          </a:xfrm>
        </p:spPr>
        <p:txBody>
          <a:bodyPr>
            <a:normAutofit fontScale="70000" lnSpcReduction="20000"/>
          </a:bodyPr>
          <a:lstStyle/>
          <a:p>
            <a:pPr>
              <a:buNone/>
            </a:pPr>
            <a:r>
              <a:rPr lang="en-US" b="1" dirty="0"/>
              <a:t>Open GL</a:t>
            </a:r>
          </a:p>
          <a:p>
            <a:pPr algn="just"/>
            <a:r>
              <a:rPr lang="en-US" dirty="0"/>
              <a:t>OpenGL is a low-level graphics library specification. </a:t>
            </a:r>
          </a:p>
          <a:p>
            <a:pPr algn="just"/>
            <a:r>
              <a:rPr lang="en-US" dirty="0"/>
              <a:t>It makes available to the programmer a small set of geometric primitives - points, lines, polygons, images, and bitmaps. </a:t>
            </a:r>
          </a:p>
          <a:p>
            <a:pPr algn="just"/>
            <a:r>
              <a:rPr lang="en-US" dirty="0"/>
              <a:t>OpenGL provides a set of commands that allow the specification of geometric objects in two or three dimensions, using the provided primitives, together with commands that control how these objects are rendered (drawn).</a:t>
            </a:r>
          </a:p>
          <a:p>
            <a:pPr algn="just"/>
            <a:r>
              <a:rPr lang="en-US" dirty="0"/>
              <a:t>Since OpenGL drawing commands are limited to those that generate simple geometric primitives (points, lines, and polygons), the OpenGL Utility Toolkit (GLUT) has been created to aid in the development of more complicated three-dimensional objects such as a sphere, a torus, and even a teapot. </a:t>
            </a:r>
          </a:p>
          <a:p>
            <a:pPr algn="just"/>
            <a:r>
              <a:rPr lang="en-US" dirty="0"/>
              <a:t>GLUT may not be satisfactory for full-featured OpenGL applications, but it is a useful starting point for learning OpenGL.</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r>
              <a:rPr lang="en-US" b="1" dirty="0"/>
              <a:t>Libraries</a:t>
            </a:r>
          </a:p>
          <a:p>
            <a:pPr algn="just"/>
            <a:r>
              <a:rPr lang="en-US" dirty="0"/>
              <a:t>OpenGL provides a powerful but primitive set of rendering command, and all higher-level drawing must be done in terms of these commands. </a:t>
            </a:r>
          </a:p>
          <a:p>
            <a:pPr algn="just"/>
            <a:r>
              <a:rPr lang="en-US" dirty="0"/>
              <a:t>There are several libraries that allow you to simplify your programming tasks, including the following:</a:t>
            </a:r>
          </a:p>
          <a:p>
            <a:pPr lvl="0" algn="just"/>
            <a:r>
              <a:rPr lang="en-US" dirty="0"/>
              <a:t>OpenGL Utility Library (GLU) contains several routines that use lower-level OpenGL commands to perform such tasks</a:t>
            </a:r>
          </a:p>
          <a:p>
            <a:pPr algn="just"/>
            <a:r>
              <a:rPr lang="en-US" dirty="0"/>
              <a:t>as setting up </a:t>
            </a:r>
            <a:r>
              <a:rPr lang="en-US" dirty="0" err="1"/>
              <a:t>matracies</a:t>
            </a:r>
            <a:r>
              <a:rPr lang="en-US" dirty="0"/>
              <a:t> for specific viewing orientations and projections and rendering surfaces.</a:t>
            </a:r>
          </a:p>
          <a:p>
            <a:pPr algn="just"/>
            <a:r>
              <a:rPr lang="en-US" dirty="0"/>
              <a:t>OpenGL Utility Toolkit (GLUT) is a window-system-independent toolkit, written by Mark </a:t>
            </a:r>
            <a:r>
              <a:rPr lang="en-US" dirty="0" err="1"/>
              <a:t>Kilgard</a:t>
            </a:r>
            <a:r>
              <a:rPr lang="en-US" dirty="0"/>
              <a:t>, to hide the complexities of differing window APIs</a:t>
            </a:r>
          </a:p>
        </p:txBody>
      </p:sp>
      <p:sp>
        <p:nvSpPr>
          <p:cNvPr id="4" name="Slide Number Placeholder 3"/>
          <p:cNvSpPr>
            <a:spLocks noGrp="1"/>
          </p:cNvSpPr>
          <p:nvPr>
            <p:ph type="sldNum" sz="quarter" idx="12"/>
          </p:nvPr>
        </p:nvSpPr>
        <p:spPr/>
        <p:txBody>
          <a:bodyPr/>
          <a:lstStyle/>
          <a:p>
            <a:fld id="{750E1D34-C3AB-47EE-B264-B52C8560A43F}" type="slidenum">
              <a:rPr lang="en-US" smtClean="0"/>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70000" lnSpcReduction="20000"/>
          </a:bodyPr>
          <a:lstStyle/>
          <a:p>
            <a:pPr algn="just"/>
            <a:r>
              <a:rPr lang="en-US" dirty="0"/>
              <a:t>Machine languages are the first generation of programming languages.</a:t>
            </a:r>
          </a:p>
          <a:p>
            <a:pPr algn="just"/>
            <a:r>
              <a:rPr lang="en-US" dirty="0"/>
              <a:t>A machine language is a machine-dependent, low-level language that uses binary code to interact with a specific computer system. </a:t>
            </a:r>
          </a:p>
          <a:p>
            <a:pPr algn="just"/>
            <a:r>
              <a:rPr lang="en-US" dirty="0"/>
              <a:t>A machine-dependent language works only on a specific computer system and its components.</a:t>
            </a:r>
          </a:p>
          <a:p>
            <a:pPr algn="just"/>
            <a:r>
              <a:rPr lang="en-US" dirty="0"/>
              <a:t>A Machine Independent language is one that can run on any machine. An example of this would be Java.</a:t>
            </a:r>
          </a:p>
          <a:p>
            <a:pPr algn="just"/>
            <a:r>
              <a:rPr lang="en-US" dirty="0"/>
              <a:t>Machine Independent language can take the compiled code for any given machine and run it on the machine we are attempting to run it on. </a:t>
            </a:r>
          </a:p>
          <a:p>
            <a:pPr algn="just"/>
            <a:r>
              <a:rPr lang="en-US" dirty="0"/>
              <a:t>A TRULY machine-independent language would produce exactly the same output no matter which computer it was run on.</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buNone/>
            </a:pPr>
            <a:r>
              <a:rPr lang="en-US" b="1" dirty="0"/>
              <a:t>Graphics Software</a:t>
            </a:r>
          </a:p>
          <a:p>
            <a:r>
              <a:rPr lang="en-US" dirty="0"/>
              <a:t>Graphics software refers to a program or collection of programs that enable a person to manipulate images or models visually on a computer.</a:t>
            </a:r>
          </a:p>
          <a:p>
            <a:r>
              <a:rPr lang="en-US" dirty="0"/>
              <a:t>There are two general classifications for graphical Software's.</a:t>
            </a:r>
          </a:p>
          <a:p>
            <a:pPr lvl="0">
              <a:buNone/>
            </a:pPr>
            <a:r>
              <a:rPr lang="en-US" b="1" dirty="0"/>
              <a:t>a. General Programming Packages:</a:t>
            </a:r>
          </a:p>
          <a:p>
            <a:r>
              <a:rPr lang="en-US" dirty="0"/>
              <a:t>General programming packages provides an extensive set of graphics functions that can be used in a high-level programming language, such as C or FORTRAN. E.g. GL (Graphics Library) system on Silicon Graphics equipment</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lvl="0">
              <a:buNone/>
            </a:pPr>
            <a:r>
              <a:rPr lang="en-US" dirty="0"/>
              <a:t>b. </a:t>
            </a:r>
            <a:r>
              <a:rPr lang="en-US" b="1" dirty="0"/>
              <a:t>Special Purpose Application Packages:</a:t>
            </a:r>
          </a:p>
          <a:p>
            <a:pPr algn="just"/>
            <a:r>
              <a:rPr lang="en-US" dirty="0"/>
              <a:t>Special purpose applications packages are, in contrast designed for non programmers, so that users can generate displays without worrying about how graphics operations work.</a:t>
            </a:r>
          </a:p>
          <a:p>
            <a:pPr algn="just"/>
            <a:r>
              <a:rPr lang="en-US" dirty="0"/>
              <a:t>The interface to the graphics routines in such packages allows users to communicate with the programs in their own terms. </a:t>
            </a:r>
          </a:p>
          <a:p>
            <a:pPr algn="just"/>
            <a:r>
              <a:rPr lang="en-US" dirty="0"/>
              <a:t>For example: the artist’s painting programs and various business, medical, and Computer-Aided Design (CAD) systems.</a:t>
            </a:r>
          </a:p>
          <a:p>
            <a:pPr>
              <a:buNone/>
            </a:pPr>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334000"/>
          </a:xfrm>
        </p:spPr>
        <p:txBody>
          <a:bodyPr>
            <a:normAutofit fontScale="85000" lnSpcReduction="10000"/>
          </a:bodyPr>
          <a:lstStyle/>
          <a:p>
            <a:pPr>
              <a:buNone/>
            </a:pPr>
            <a:r>
              <a:rPr lang="en-US" dirty="0"/>
              <a:t>     There are many graphics software available in market; they can be categories as:</a:t>
            </a:r>
          </a:p>
          <a:p>
            <a:pPr lvl="1" algn="just"/>
            <a:r>
              <a:rPr lang="en-US" b="1" dirty="0"/>
              <a:t>Paint program: </a:t>
            </a:r>
            <a:r>
              <a:rPr lang="en-US" dirty="0"/>
              <a:t>Paint program works with bit map images.</a:t>
            </a:r>
          </a:p>
          <a:p>
            <a:pPr lvl="1" algn="just"/>
            <a:r>
              <a:rPr lang="en-US" b="1" dirty="0"/>
              <a:t>Photo manipulation program: </a:t>
            </a:r>
            <a:r>
              <a:rPr lang="en-US" dirty="0"/>
              <a:t>It works with bit map images and is widely used to edit digitized photographs.</a:t>
            </a:r>
          </a:p>
          <a:p>
            <a:pPr lvl="1" algn="just"/>
            <a:r>
              <a:rPr lang="en-US" b="1" dirty="0"/>
              <a:t>Computer Aided Design program: </a:t>
            </a:r>
            <a:r>
              <a:rPr lang="en-US" dirty="0"/>
              <a:t>CAD software is used in technical design fields to create models of objects that will be built or manufactured. </a:t>
            </a:r>
          </a:p>
          <a:p>
            <a:pPr lvl="1" algn="just"/>
            <a:r>
              <a:rPr lang="en-US" b="1" dirty="0"/>
              <a:t>3-D Modeling Programs: </a:t>
            </a:r>
            <a:r>
              <a:rPr lang="en-US" dirty="0"/>
              <a:t>It is used to create visual effects. 3-D modeling program works by creating objects like surface, solid, polygon etc.</a:t>
            </a:r>
          </a:p>
          <a:p>
            <a:pPr lvl="1" algn="just"/>
            <a:r>
              <a:rPr lang="en-US" b="1" dirty="0"/>
              <a:t>Animation: </a:t>
            </a:r>
            <a:r>
              <a:rPr lang="en-US" dirty="0"/>
              <a:t>Computer are used to create animation for use in various fields, including games, and movies composing to allow game</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b="1" dirty="0"/>
              <a:t>Software standards</a:t>
            </a:r>
          </a:p>
          <a:p>
            <a:r>
              <a:rPr lang="en-US" dirty="0"/>
              <a:t>The primary goal of standardized graphics software is portability. </a:t>
            </a:r>
          </a:p>
          <a:p>
            <a:r>
              <a:rPr lang="en-US" dirty="0"/>
              <a:t>When packages are designed with standard graphics functions, software can be moved easily from one hardware system to another and used in different implementations and applications. </a:t>
            </a:r>
          </a:p>
          <a:p>
            <a:r>
              <a:rPr lang="en-US" dirty="0"/>
              <a:t>Without standards, programs designed for one hardware system often cannot be transferred to another system without extensive rewriting of the programs.</a:t>
            </a:r>
          </a:p>
          <a:p>
            <a:pPr lvl="0">
              <a:buNone/>
            </a:pPr>
            <a:endParaRPr lang="en-US" b="1" dirty="0"/>
          </a:p>
          <a:p>
            <a:pPr lvl="0">
              <a:buNone/>
            </a:pPr>
            <a:r>
              <a:rPr lang="en-US" b="1" dirty="0"/>
              <a:t>a. General Kernel System (GKS)</a:t>
            </a:r>
          </a:p>
          <a:p>
            <a:pPr>
              <a:buNone/>
            </a:pPr>
            <a:endParaRPr lang="en-US" dirty="0"/>
          </a:p>
          <a:p>
            <a:r>
              <a:rPr lang="en-US" dirty="0"/>
              <a:t>The Graphical Kernel System (GKS) was the first ISO standard for low-level computer graphics, introduced in 1977. </a:t>
            </a:r>
          </a:p>
          <a:p>
            <a:r>
              <a:rPr lang="en-US" dirty="0"/>
              <a:t>The main purpose of GKS is the production and manipulation of 2D pictures in a way that does not depend on the system of graphical device used.</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257800"/>
          </a:xfrm>
        </p:spPr>
        <p:txBody>
          <a:bodyPr>
            <a:normAutofit fontScale="85000" lnSpcReduction="20000"/>
          </a:bodyPr>
          <a:lstStyle/>
          <a:p>
            <a:pPr lvl="1">
              <a:buFont typeface="Wingdings" pitchFamily="2" charset="2"/>
              <a:buChar char="§"/>
            </a:pPr>
            <a:r>
              <a:rPr lang="en-US" dirty="0"/>
              <a:t>In GKS, pictures are constructed from a number of basic building blocks. There are five types of primitives in GKS.</a:t>
            </a:r>
          </a:p>
          <a:p>
            <a:pPr lvl="1">
              <a:buNone/>
            </a:pPr>
            <a:endParaRPr lang="en-US" b="1" dirty="0"/>
          </a:p>
          <a:p>
            <a:pPr lvl="1" algn="just"/>
            <a:r>
              <a:rPr lang="en-US" b="1" dirty="0"/>
              <a:t>Poly line – </a:t>
            </a:r>
            <a:r>
              <a:rPr lang="en-US" dirty="0"/>
              <a:t>draws sequence of connected lines</a:t>
            </a:r>
          </a:p>
          <a:p>
            <a:pPr algn="just">
              <a:buNone/>
            </a:pPr>
            <a:r>
              <a:rPr lang="en-US" dirty="0"/>
              <a:t> </a:t>
            </a:r>
            <a:endParaRPr lang="en-US" sz="4000" dirty="0"/>
          </a:p>
          <a:p>
            <a:pPr lvl="1" algn="just"/>
            <a:r>
              <a:rPr lang="en-US" b="1" dirty="0"/>
              <a:t>Poly maker – </a:t>
            </a:r>
            <a:r>
              <a:rPr lang="en-US" dirty="0"/>
              <a:t>marks a sequence of points with same symbol</a:t>
            </a:r>
          </a:p>
          <a:p>
            <a:pPr algn="just">
              <a:buNone/>
            </a:pPr>
            <a:r>
              <a:rPr lang="en-US" dirty="0"/>
              <a:t> </a:t>
            </a:r>
            <a:endParaRPr lang="en-US" sz="4000" dirty="0"/>
          </a:p>
          <a:p>
            <a:pPr lvl="1" algn="just"/>
            <a:r>
              <a:rPr lang="en-US" b="1" dirty="0"/>
              <a:t>Fill Area – </a:t>
            </a:r>
            <a:r>
              <a:rPr lang="en-US" dirty="0"/>
              <a:t>displays a specified area</a:t>
            </a:r>
          </a:p>
          <a:p>
            <a:pPr algn="just">
              <a:buNone/>
            </a:pPr>
            <a:r>
              <a:rPr lang="en-US" dirty="0"/>
              <a:t> </a:t>
            </a:r>
            <a:endParaRPr lang="en-US" sz="4000" dirty="0"/>
          </a:p>
          <a:p>
            <a:pPr lvl="1" algn="just"/>
            <a:r>
              <a:rPr lang="en-US" b="1" dirty="0"/>
              <a:t>Text – </a:t>
            </a:r>
            <a:r>
              <a:rPr lang="en-US" dirty="0"/>
              <a:t>draws a string of characters</a:t>
            </a:r>
          </a:p>
          <a:p>
            <a:pPr algn="just">
              <a:buNone/>
            </a:pPr>
            <a:r>
              <a:rPr lang="en-US" dirty="0"/>
              <a:t> </a:t>
            </a:r>
            <a:endParaRPr lang="en-US" sz="4000" dirty="0"/>
          </a:p>
          <a:p>
            <a:pPr lvl="1" algn="just"/>
            <a:r>
              <a:rPr lang="en-US" b="1" dirty="0"/>
              <a:t>Cell Array – </a:t>
            </a:r>
            <a:r>
              <a:rPr lang="en-US" dirty="0"/>
              <a:t>displays an image composed of a variety of colors or gray scales.</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181600"/>
          </a:xfrm>
        </p:spPr>
        <p:txBody>
          <a:bodyPr>
            <a:normAutofit fontScale="70000" lnSpcReduction="20000"/>
          </a:bodyPr>
          <a:lstStyle/>
          <a:p>
            <a:pPr lvl="0">
              <a:buNone/>
            </a:pPr>
            <a:endParaRPr lang="en-US" b="1" dirty="0"/>
          </a:p>
          <a:p>
            <a:pPr lvl="0">
              <a:buNone/>
            </a:pPr>
            <a:r>
              <a:rPr lang="en-US" b="1" dirty="0"/>
              <a:t>b.  PHIGS (Programmer’s Hierarchical Interactive Graphics System)</a:t>
            </a:r>
          </a:p>
          <a:p>
            <a:pPr>
              <a:buNone/>
            </a:pPr>
            <a:r>
              <a:rPr lang="en-US" b="1" dirty="0"/>
              <a:t> </a:t>
            </a:r>
            <a:endParaRPr lang="en-US" dirty="0"/>
          </a:p>
          <a:p>
            <a:pPr algn="just"/>
            <a:r>
              <a:rPr lang="en-US" dirty="0"/>
              <a:t>PHIGS, short for the Programmer's Hierarchical Interactive Graphics System, is basically a library of about 400 functions that allow the user to display and interact with 2-D and 3-D graphics. </a:t>
            </a:r>
          </a:p>
          <a:p>
            <a:pPr algn="just"/>
            <a:r>
              <a:rPr lang="en-US" dirty="0"/>
              <a:t>It is an international standard, being created by the International Organization for Standardization (ISO).</a:t>
            </a:r>
          </a:p>
          <a:p>
            <a:pPr algn="just"/>
            <a:r>
              <a:rPr lang="en-US" dirty="0"/>
              <a:t> PHIGS hides hardware-dependent details from the user; so, for example, it allows an application draw on a plotter the same way it draws on a computer screen.</a:t>
            </a:r>
          </a:p>
          <a:p>
            <a:pPr algn="just"/>
            <a:r>
              <a:rPr lang="en-US" dirty="0"/>
              <a:t>PHIGS provides a set of familiar graphics objects called </a:t>
            </a:r>
            <a:r>
              <a:rPr lang="en-US" i="1" dirty="0"/>
              <a:t>primitives</a:t>
            </a:r>
            <a:r>
              <a:rPr lang="en-US" dirty="0"/>
              <a:t>, each with attributes that control its location, orientation, color, and appearance.</a:t>
            </a:r>
          </a:p>
          <a:p>
            <a:pPr>
              <a:buNone/>
            </a:pPr>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buNone/>
            </a:pPr>
            <a:r>
              <a:rPr lang="en-US" dirty="0"/>
              <a:t>PHIGS Primitives</a:t>
            </a:r>
          </a:p>
          <a:p>
            <a:pPr lvl="0"/>
            <a:r>
              <a:rPr lang="en-US" b="1" dirty="0" err="1"/>
              <a:t>polyline</a:t>
            </a:r>
            <a:r>
              <a:rPr lang="en-US" b="1" dirty="0"/>
              <a:t>: </a:t>
            </a:r>
            <a:r>
              <a:rPr lang="en-US" dirty="0"/>
              <a:t>which draws a sequence of connected line segments;</a:t>
            </a:r>
          </a:p>
          <a:p>
            <a:pPr lvl="0"/>
            <a:r>
              <a:rPr lang="en-US" b="1" dirty="0" err="1"/>
              <a:t>polymarker</a:t>
            </a:r>
            <a:r>
              <a:rPr lang="en-US" b="1" dirty="0"/>
              <a:t>: </a:t>
            </a:r>
            <a:r>
              <a:rPr lang="en-US" dirty="0"/>
              <a:t>which marks a sequence of points with a symbol;</a:t>
            </a:r>
          </a:p>
          <a:p>
            <a:pPr lvl="0"/>
            <a:r>
              <a:rPr lang="en-US" b="1" dirty="0"/>
              <a:t>fill area: </a:t>
            </a:r>
            <a:r>
              <a:rPr lang="en-US" dirty="0"/>
              <a:t>which defines the boundary of an area to be displayed;</a:t>
            </a:r>
          </a:p>
          <a:p>
            <a:pPr lvl="0"/>
            <a:r>
              <a:rPr lang="en-US" b="1" dirty="0"/>
              <a:t>fill area set: </a:t>
            </a:r>
            <a:r>
              <a:rPr lang="en-US" dirty="0"/>
              <a:t>which defines the boundaries of a set of areas to be displayed as one;</a:t>
            </a:r>
          </a:p>
          <a:p>
            <a:pPr lvl="0"/>
            <a:r>
              <a:rPr lang="en-US" b="1" dirty="0"/>
              <a:t>text: </a:t>
            </a:r>
            <a:r>
              <a:rPr lang="en-US" dirty="0"/>
              <a:t>which draws a sequence of characters;</a:t>
            </a:r>
          </a:p>
          <a:p>
            <a:pPr lvl="0"/>
            <a:r>
              <a:rPr lang="en-US" b="1" dirty="0"/>
              <a:t>annotation text: </a:t>
            </a:r>
            <a:r>
              <a:rPr lang="en-US" dirty="0"/>
              <a:t>which draws a sequence of characters to annotate a drawing;</a:t>
            </a:r>
          </a:p>
          <a:p>
            <a:pPr lvl="0"/>
            <a:r>
              <a:rPr lang="en-US" b="1" dirty="0"/>
              <a:t>cell array: </a:t>
            </a:r>
            <a:r>
              <a:rPr lang="en-US" dirty="0"/>
              <a:t>which displays an image;</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1494</Words>
  <Application>Microsoft Office PowerPoint</Application>
  <PresentationFormat>On-screen Show (4:3)</PresentationFormat>
  <Paragraphs>114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Unit 8: Graphical Language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D3LL</dc:creator>
  <cp:lastModifiedBy>SarojGiri</cp:lastModifiedBy>
  <cp:revision>33</cp:revision>
  <dcterms:created xsi:type="dcterms:W3CDTF">2022-01-13T05:01:48Z</dcterms:created>
  <dcterms:modified xsi:type="dcterms:W3CDTF">2023-05-17T16:03:16Z</dcterms:modified>
</cp:coreProperties>
</file>