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41" autoAdjust="0"/>
  </p:normalViewPr>
  <p:slideViewPr>
    <p:cSldViewPr>
      <p:cViewPr varScale="1">
        <p:scale>
          <a:sx n="78" d="100"/>
          <a:sy n="78" d="100"/>
        </p:scale>
        <p:origin x="159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86C0EF-D0AC-1DEA-425F-60BD5160CDF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E33669B-0125-D847-2750-044C26FDD14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2B695E-D1BC-455D-9D8B-4C85C2FA081B}" type="datetimeFigureOut">
              <a:rPr lang="en-IN" smtClean="0"/>
              <a:t>12-04-2025</a:t>
            </a:fld>
            <a:endParaRPr lang="en-IN"/>
          </a:p>
        </p:txBody>
      </p:sp>
      <p:sp>
        <p:nvSpPr>
          <p:cNvPr id="4" name="Footer Placeholder 3">
            <a:extLst>
              <a:ext uri="{FF2B5EF4-FFF2-40B4-BE49-F238E27FC236}">
                <a16:creationId xmlns:a16="http://schemas.microsoft.com/office/drawing/2014/main" id="{25809E79-9CED-F043-CCD4-34AD501845C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5A4FEB1F-167F-3CF2-13DC-8B5DD04A8A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F6B670-C5D3-4895-A57F-7C45CF07B6BA}" type="slidenum">
              <a:rPr lang="en-IN" smtClean="0"/>
              <a:t>‹#›</a:t>
            </a:fld>
            <a:endParaRPr lang="en-IN"/>
          </a:p>
        </p:txBody>
      </p:sp>
    </p:spTree>
    <p:extLst>
      <p:ext uri="{BB962C8B-B14F-4D97-AF65-F5344CB8AC3E}">
        <p14:creationId xmlns:p14="http://schemas.microsoft.com/office/powerpoint/2010/main" val="690278721"/>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D264AA-9858-448D-AD69-FDF3FCD75912}" type="datetimeFigureOut">
              <a:rPr lang="en-IN" smtClean="0"/>
              <a:t>12-04-2025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0E3D94-D148-4C8B-8170-E5F3C7C4F562}" type="slidenum">
              <a:rPr lang="en-IN" smtClean="0"/>
              <a:t>‹#›</a:t>
            </a:fld>
            <a:endParaRPr lang="en-IN"/>
          </a:p>
        </p:txBody>
      </p:sp>
    </p:spTree>
    <p:extLst>
      <p:ext uri="{BB962C8B-B14F-4D97-AF65-F5344CB8AC3E}">
        <p14:creationId xmlns:p14="http://schemas.microsoft.com/office/powerpoint/2010/main" val="1999751806"/>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6F68E7-4B17-4C39-AF35-A012D54AFA9B}" type="datetime1">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50AFD0-5039-4161-8300-E967EDF447B3}" type="datetime1">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28C6FC-9086-4B8D-A537-160FE05EABDE}" type="datetime1">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1A22F9-FCB6-47B4-A4AB-D615A6A8106E}" type="datetime1">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53B5EE-BBB8-4AE1-87B1-81F3CB36C9F2}" type="datetime1">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618F148-5798-4BB6-990B-2BC5CC0C89F8}" type="datetime1">
              <a:rPr lang="en-US" smtClean="0"/>
              <a:t>4/12/2025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804A95-2134-4ABE-AFC9-7F7213DD84C5}" type="datetime1">
              <a:rPr lang="en-US" smtClean="0"/>
              <a:t>4/12/2025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99E85F-9519-4962-A387-A65C65165796}" type="datetime1">
              <a:rPr lang="en-US" smtClean="0"/>
              <a:t>4/12/2025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834E0C-4E18-4AC7-A0A6-57778F4F7F2E}" type="datetime1">
              <a:rPr lang="en-US" smtClean="0"/>
              <a:t>4/12/2025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6409CF-F6DB-4B1E-93F5-5B4184407FA3}" type="datetime1">
              <a:rPr lang="en-US" smtClean="0"/>
              <a:t>4/12/2025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5940CA-6402-4A68-A97F-1DD84D60BEFF}" type="datetime1">
              <a:rPr lang="en-US" smtClean="0"/>
              <a:t>4/12/2025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37C5F0-3C2E-48A7-A8DD-53382C700D54}" type="datetime1">
              <a:rPr lang="en-US" smtClean="0"/>
              <a:t>4/12/2025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2800" y="228600"/>
            <a:ext cx="2819400" cy="523220"/>
          </a:xfrm>
          <a:prstGeom prst="rect">
            <a:avLst/>
          </a:prstGeom>
          <a:noFill/>
        </p:spPr>
        <p:txBody>
          <a:bodyPr wrap="square" rtlCol="0">
            <a:spAutoFit/>
          </a:bodyPr>
          <a:lstStyle/>
          <a:p>
            <a:pPr algn="ctr"/>
            <a:r>
              <a:rPr lang="en-US" sz="2800" b="1" dirty="0">
                <a:latin typeface="Times New Roman" pitchFamily="18" charset="0"/>
                <a:cs typeface="Times New Roman" pitchFamily="18" charset="0"/>
              </a:rPr>
              <a:t>TITLE </a:t>
            </a:r>
            <a:r>
              <a:rPr lang="en-US" sz="1100" b="1" dirty="0">
                <a:latin typeface="Times New Roman" pitchFamily="18" charset="0"/>
                <a:cs typeface="Times New Roman" pitchFamily="18" charset="0"/>
              </a:rPr>
              <a:t>(Times New Roman, 28)</a:t>
            </a:r>
          </a:p>
        </p:txBody>
      </p:sp>
      <p:pic>
        <p:nvPicPr>
          <p:cNvPr id="1029" name="Picture 5" descr="C:\Users\LENOVO\Downloads\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5988" y="6288875"/>
            <a:ext cx="1878012" cy="5691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124200" y="1676400"/>
            <a:ext cx="3505200" cy="923330"/>
          </a:xfrm>
          <a:prstGeom prst="rect">
            <a:avLst/>
          </a:prstGeom>
          <a:noFill/>
        </p:spPr>
        <p:txBody>
          <a:bodyPr wrap="square" rtlCol="0">
            <a:spAutoFit/>
          </a:bodyPr>
          <a:lstStyle/>
          <a:p>
            <a:pPr algn="ctr">
              <a:lnSpc>
                <a:spcPct val="150000"/>
              </a:lnSpc>
            </a:pPr>
            <a:r>
              <a:rPr lang="en-US" sz="2000" b="1" dirty="0">
                <a:latin typeface="Times New Roman" pitchFamily="18" charset="0"/>
                <a:cs typeface="Times New Roman" pitchFamily="18" charset="0"/>
              </a:rPr>
              <a:t>Author(s) Name </a:t>
            </a:r>
            <a:r>
              <a:rPr lang="en-US" sz="1100" b="1" dirty="0">
                <a:latin typeface="Times New Roman" pitchFamily="18" charset="0"/>
                <a:cs typeface="Times New Roman" pitchFamily="18" charset="0"/>
              </a:rPr>
              <a:t>(Times New Roman, 20)</a:t>
            </a:r>
          </a:p>
          <a:p>
            <a:pPr algn="ctr">
              <a:lnSpc>
                <a:spcPct val="150000"/>
              </a:lnSpc>
            </a:pPr>
            <a:r>
              <a:rPr lang="en-US" sz="1600" b="1" dirty="0">
                <a:latin typeface="Times New Roman" pitchFamily="18" charset="0"/>
                <a:cs typeface="Times New Roman" pitchFamily="18" charset="0"/>
              </a:rPr>
              <a:t>Affiliations </a:t>
            </a:r>
            <a:r>
              <a:rPr lang="en-US" sz="1100" b="1" dirty="0">
                <a:latin typeface="Times New Roman" pitchFamily="18" charset="0"/>
                <a:cs typeface="Times New Roman" pitchFamily="18" charset="0"/>
              </a:rPr>
              <a:t>(Times New Roman, 16)</a:t>
            </a:r>
          </a:p>
        </p:txBody>
      </p:sp>
      <p:sp>
        <p:nvSpPr>
          <p:cNvPr id="8" name="TextBox 7"/>
          <p:cNvSpPr txBox="1"/>
          <p:nvPr/>
        </p:nvSpPr>
        <p:spPr>
          <a:xfrm>
            <a:off x="3124200" y="3068729"/>
            <a:ext cx="3505200" cy="498663"/>
          </a:xfrm>
          <a:prstGeom prst="rect">
            <a:avLst/>
          </a:prstGeom>
          <a:noFill/>
        </p:spPr>
        <p:txBody>
          <a:bodyPr wrap="square" rtlCol="0">
            <a:spAutoFit/>
          </a:bodyPr>
          <a:lstStyle/>
          <a:p>
            <a:pPr algn="ctr">
              <a:lnSpc>
                <a:spcPct val="150000"/>
              </a:lnSpc>
            </a:pPr>
            <a:r>
              <a:rPr lang="en-US" sz="2000" b="1" dirty="0">
                <a:latin typeface="Times New Roman" pitchFamily="18" charset="0"/>
                <a:cs typeface="Times New Roman" pitchFamily="18" charset="0"/>
              </a:rPr>
              <a:t>Paper ID: </a:t>
            </a:r>
            <a:r>
              <a:rPr lang="en-US" sz="1100" b="1" dirty="0">
                <a:latin typeface="Times New Roman" pitchFamily="18" charset="0"/>
                <a:cs typeface="Times New Roman" pitchFamily="18" charset="0"/>
              </a:rPr>
              <a:t>(Times New Roman, 20)</a:t>
            </a:r>
          </a:p>
        </p:txBody>
      </p:sp>
      <p:sp>
        <p:nvSpPr>
          <p:cNvPr id="9" name="TextBox 8"/>
          <p:cNvSpPr txBox="1"/>
          <p:nvPr/>
        </p:nvSpPr>
        <p:spPr>
          <a:xfrm>
            <a:off x="3124200" y="4191000"/>
            <a:ext cx="3657600" cy="923330"/>
          </a:xfrm>
          <a:prstGeom prst="rect">
            <a:avLst/>
          </a:prstGeom>
          <a:noFill/>
        </p:spPr>
        <p:txBody>
          <a:bodyPr wrap="square" rtlCol="0">
            <a:spAutoFit/>
          </a:bodyPr>
          <a:lstStyle/>
          <a:p>
            <a:pPr algn="ctr">
              <a:lnSpc>
                <a:spcPct val="150000"/>
              </a:lnSpc>
            </a:pPr>
            <a:r>
              <a:rPr lang="en-US" sz="2000" b="1" dirty="0">
                <a:latin typeface="Times New Roman" pitchFamily="18" charset="0"/>
                <a:cs typeface="Times New Roman" pitchFamily="18" charset="0"/>
              </a:rPr>
              <a:t>PRESENTED BY </a:t>
            </a:r>
            <a:r>
              <a:rPr lang="en-US" sz="1100" b="1" dirty="0">
                <a:latin typeface="Times New Roman" pitchFamily="18" charset="0"/>
                <a:cs typeface="Times New Roman" pitchFamily="18" charset="0"/>
              </a:rPr>
              <a:t>(Times New Roman, 20)</a:t>
            </a:r>
          </a:p>
          <a:p>
            <a:pPr algn="ctr">
              <a:lnSpc>
                <a:spcPct val="150000"/>
              </a:lnSpc>
            </a:pPr>
            <a:r>
              <a:rPr lang="en-US" sz="1600" b="1" dirty="0">
                <a:latin typeface="Times New Roman" pitchFamily="18" charset="0"/>
                <a:cs typeface="Times New Roman" pitchFamily="18" charset="0"/>
              </a:rPr>
              <a:t>Name </a:t>
            </a:r>
            <a:r>
              <a:rPr lang="en-US" sz="1100" b="1" dirty="0">
                <a:latin typeface="Times New Roman" pitchFamily="18" charset="0"/>
                <a:cs typeface="Times New Roman" pitchFamily="18" charset="0"/>
              </a:rPr>
              <a:t>(Times New Roman, 16)</a:t>
            </a:r>
          </a:p>
        </p:txBody>
      </p:sp>
      <p:sp>
        <p:nvSpPr>
          <p:cNvPr id="10" name="TextBox 9"/>
          <p:cNvSpPr txBox="1"/>
          <p:nvPr/>
        </p:nvSpPr>
        <p:spPr>
          <a:xfrm>
            <a:off x="1766170" y="6319521"/>
            <a:ext cx="5471160" cy="482953"/>
          </a:xfrm>
          <a:prstGeom prst="rect">
            <a:avLst/>
          </a:prstGeom>
          <a:noFill/>
        </p:spPr>
        <p:txBody>
          <a:bodyPr wrap="square" rtlCol="0">
            <a:spAutoFit/>
          </a:bodyPr>
          <a:lstStyle/>
          <a:p>
            <a:pPr algn="ctr">
              <a:lnSpc>
                <a:spcPct val="150000"/>
              </a:lnSpc>
            </a:pPr>
            <a:r>
              <a:rPr lang="en-US" sz="900" b="1" dirty="0">
                <a:latin typeface="Times New Roman" pitchFamily="18" charset="0"/>
                <a:cs typeface="Times New Roman" pitchFamily="18" charset="0"/>
              </a:rPr>
              <a:t>International Conference on Smart Computing, Communication and Automation (ICSCCA), 2K25</a:t>
            </a:r>
          </a:p>
          <a:p>
            <a:pPr algn="ctr">
              <a:lnSpc>
                <a:spcPct val="150000"/>
              </a:lnSpc>
            </a:pPr>
            <a:r>
              <a:rPr lang="en-US" sz="900" b="1" dirty="0">
                <a:latin typeface="Times New Roman" pitchFamily="18" charset="0"/>
                <a:cs typeface="Times New Roman" pitchFamily="18" charset="0"/>
              </a:rPr>
              <a:t>Organized by , Budge Budge Institute of Technology,  </a:t>
            </a:r>
            <a:r>
              <a:rPr lang="en-US" sz="900" b="1" dirty="0" err="1">
                <a:latin typeface="Times New Roman" pitchFamily="18" charset="0"/>
                <a:cs typeface="Times New Roman" pitchFamily="18" charset="0"/>
              </a:rPr>
              <a:t>Nischintapur</a:t>
            </a:r>
            <a:r>
              <a:rPr lang="en-US" sz="900" b="1" dirty="0">
                <a:latin typeface="Times New Roman" pitchFamily="18" charset="0"/>
                <a:cs typeface="Times New Roman" pitchFamily="18" charset="0"/>
              </a:rPr>
              <a:t>, Budge Budge, India.</a:t>
            </a:r>
            <a:endParaRPr lang="en-US" sz="700" b="1"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8249B92C-58F7-A2C2-CD9C-149448DB90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16" y="28545"/>
            <a:ext cx="1115103" cy="850285"/>
          </a:xfrm>
          <a:prstGeom prst="rect">
            <a:avLst/>
          </a:prstGeom>
        </p:spPr>
      </p:pic>
      <p:pic>
        <p:nvPicPr>
          <p:cNvPr id="6" name="Picture 5">
            <a:extLst>
              <a:ext uri="{FF2B5EF4-FFF2-40B4-BE49-F238E27FC236}">
                <a16:creationId xmlns:a16="http://schemas.microsoft.com/office/drawing/2014/main" id="{0FB557B6-16CF-47D6-09ED-5D92BAABBBF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040" y="43869"/>
            <a:ext cx="930658" cy="777240"/>
          </a:xfrm>
          <a:prstGeom prst="rect">
            <a:avLst/>
          </a:prstGeom>
        </p:spPr>
      </p:pic>
      <p:pic>
        <p:nvPicPr>
          <p:cNvPr id="12" name="Picture 11">
            <a:extLst>
              <a:ext uri="{FF2B5EF4-FFF2-40B4-BE49-F238E27FC236}">
                <a16:creationId xmlns:a16="http://schemas.microsoft.com/office/drawing/2014/main" id="{794942EE-21F2-0565-B9C4-243FA43085F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56459" y="101590"/>
            <a:ext cx="777240" cy="719519"/>
          </a:xfrm>
          <a:prstGeom prst="rect">
            <a:avLst/>
          </a:prstGeom>
        </p:spPr>
      </p:pic>
      <p:pic>
        <p:nvPicPr>
          <p:cNvPr id="14" name="Picture 13">
            <a:extLst>
              <a:ext uri="{FF2B5EF4-FFF2-40B4-BE49-F238E27FC236}">
                <a16:creationId xmlns:a16="http://schemas.microsoft.com/office/drawing/2014/main" id="{87F78201-9E9C-4603-58FD-941D9C0FEAF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68123" y="43869"/>
            <a:ext cx="928688" cy="792433"/>
          </a:xfrm>
          <a:prstGeom prst="rect">
            <a:avLst/>
          </a:prstGeom>
        </p:spPr>
      </p:pic>
      <p:pic>
        <p:nvPicPr>
          <p:cNvPr id="16" name="Picture 15">
            <a:extLst>
              <a:ext uri="{FF2B5EF4-FFF2-40B4-BE49-F238E27FC236}">
                <a16:creationId xmlns:a16="http://schemas.microsoft.com/office/drawing/2014/main" id="{00471653-70A5-5734-97F0-A463E01377A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4833681"/>
            <a:ext cx="2971800" cy="1478471"/>
          </a:xfrm>
          <a:prstGeom prst="rect">
            <a:avLst/>
          </a:prstGeom>
        </p:spPr>
      </p:pic>
    </p:spTree>
    <p:extLst>
      <p:ext uri="{BB962C8B-B14F-4D97-AF65-F5344CB8AC3E}">
        <p14:creationId xmlns:p14="http://schemas.microsoft.com/office/powerpoint/2010/main" val="1157991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C:\Users\LENOVO\Downloads\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5988" y="6288875"/>
            <a:ext cx="1878012" cy="5691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667000" y="104150"/>
            <a:ext cx="3962400" cy="523220"/>
          </a:xfrm>
          <a:prstGeom prst="rect">
            <a:avLst/>
          </a:prstGeom>
          <a:noFill/>
        </p:spPr>
        <p:txBody>
          <a:bodyPr wrap="square" rtlCol="0">
            <a:spAutoFit/>
          </a:bodyPr>
          <a:lstStyle/>
          <a:p>
            <a:pPr algn="ctr"/>
            <a:r>
              <a:rPr lang="en-US" sz="2800" b="1" dirty="0">
                <a:latin typeface="Times New Roman" pitchFamily="18" charset="0"/>
                <a:cs typeface="Times New Roman" pitchFamily="18" charset="0"/>
              </a:rPr>
              <a:t>VALIDATION </a:t>
            </a:r>
            <a:r>
              <a:rPr lang="en-US" sz="1100" b="1" dirty="0">
                <a:latin typeface="Times New Roman" pitchFamily="18" charset="0"/>
                <a:cs typeface="Times New Roman" pitchFamily="18" charset="0"/>
              </a:rPr>
              <a:t>(Times New Roman, 28)</a:t>
            </a:r>
          </a:p>
        </p:txBody>
      </p:sp>
      <p:sp>
        <p:nvSpPr>
          <p:cNvPr id="8" name="TextBox 7"/>
          <p:cNvSpPr txBox="1"/>
          <p:nvPr/>
        </p:nvSpPr>
        <p:spPr>
          <a:xfrm>
            <a:off x="2857500" y="1905000"/>
            <a:ext cx="3810000" cy="2169825"/>
          </a:xfrm>
          <a:prstGeom prst="rect">
            <a:avLst/>
          </a:prstGeom>
          <a:noFill/>
        </p:spPr>
        <p:txBody>
          <a:bodyPr wrap="square" rtlCol="0">
            <a:spAutoFit/>
          </a:bodyPr>
          <a:lstStyle/>
          <a:p>
            <a:pPr algn="ctr">
              <a:lnSpc>
                <a:spcPct val="150000"/>
              </a:lnSpc>
            </a:pPr>
            <a:r>
              <a:rPr lang="en-US" b="1" dirty="0">
                <a:latin typeface="Times New Roman" pitchFamily="18" charset="0"/>
                <a:cs typeface="Times New Roman" pitchFamily="18" charset="0"/>
              </a:rPr>
              <a:t>Show the validation of the analysis in this slide. Delete this slide if validation is not applicable to your research or the validation is combined with the results section.</a:t>
            </a:r>
            <a:endParaRPr lang="en-US" sz="900" b="1" dirty="0">
              <a:latin typeface="Times New Roman" pitchFamily="18" charset="0"/>
              <a:cs typeface="Times New Roman" pitchFamily="18" charset="0"/>
            </a:endParaRPr>
          </a:p>
        </p:txBody>
      </p:sp>
      <p:pic>
        <p:nvPicPr>
          <p:cNvPr id="11" name="Picture 10">
            <a:extLst>
              <a:ext uri="{FF2B5EF4-FFF2-40B4-BE49-F238E27FC236}">
                <a16:creationId xmlns:a16="http://schemas.microsoft.com/office/drawing/2014/main" id="{BF911DB0-4CDB-12EC-C318-DA471737B6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16" y="28545"/>
            <a:ext cx="1115103" cy="850285"/>
          </a:xfrm>
          <a:prstGeom prst="rect">
            <a:avLst/>
          </a:prstGeom>
        </p:spPr>
      </p:pic>
      <p:pic>
        <p:nvPicPr>
          <p:cNvPr id="12" name="Picture 11">
            <a:extLst>
              <a:ext uri="{FF2B5EF4-FFF2-40B4-BE49-F238E27FC236}">
                <a16:creationId xmlns:a16="http://schemas.microsoft.com/office/drawing/2014/main" id="{3C9A92AA-007A-A4F7-A656-21D74FB554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040" y="43869"/>
            <a:ext cx="930658" cy="777240"/>
          </a:xfrm>
          <a:prstGeom prst="rect">
            <a:avLst/>
          </a:prstGeom>
        </p:spPr>
      </p:pic>
      <p:pic>
        <p:nvPicPr>
          <p:cNvPr id="13" name="Picture 12">
            <a:extLst>
              <a:ext uri="{FF2B5EF4-FFF2-40B4-BE49-F238E27FC236}">
                <a16:creationId xmlns:a16="http://schemas.microsoft.com/office/drawing/2014/main" id="{782A7991-3C18-940F-C494-589980D04C6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56459" y="101590"/>
            <a:ext cx="777240" cy="719519"/>
          </a:xfrm>
          <a:prstGeom prst="rect">
            <a:avLst/>
          </a:prstGeom>
        </p:spPr>
      </p:pic>
      <p:pic>
        <p:nvPicPr>
          <p:cNvPr id="14" name="Picture 13">
            <a:extLst>
              <a:ext uri="{FF2B5EF4-FFF2-40B4-BE49-F238E27FC236}">
                <a16:creationId xmlns:a16="http://schemas.microsoft.com/office/drawing/2014/main" id="{667C9496-0BF4-4A28-8470-4B1E1C8D13A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68123" y="43869"/>
            <a:ext cx="928688" cy="792433"/>
          </a:xfrm>
          <a:prstGeom prst="rect">
            <a:avLst/>
          </a:prstGeom>
        </p:spPr>
      </p:pic>
    </p:spTree>
    <p:extLst>
      <p:ext uri="{BB962C8B-B14F-4D97-AF65-F5344CB8AC3E}">
        <p14:creationId xmlns:p14="http://schemas.microsoft.com/office/powerpoint/2010/main" val="4281792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1800" y="104150"/>
            <a:ext cx="4495800" cy="523220"/>
          </a:xfrm>
          <a:prstGeom prst="rect">
            <a:avLst/>
          </a:prstGeom>
          <a:noFill/>
        </p:spPr>
        <p:txBody>
          <a:bodyPr wrap="square" rtlCol="0">
            <a:spAutoFit/>
          </a:bodyPr>
          <a:lstStyle/>
          <a:p>
            <a:pPr algn="ctr"/>
            <a:r>
              <a:rPr lang="en-US" sz="2800" b="1" dirty="0">
                <a:latin typeface="Times New Roman" pitchFamily="18" charset="0"/>
                <a:cs typeface="Times New Roman" pitchFamily="18" charset="0"/>
              </a:rPr>
              <a:t>CONCLUSIONS </a:t>
            </a:r>
            <a:r>
              <a:rPr lang="en-US" sz="1100" b="1" dirty="0">
                <a:latin typeface="Times New Roman" pitchFamily="18" charset="0"/>
                <a:cs typeface="Times New Roman" pitchFamily="18" charset="0"/>
              </a:rPr>
              <a:t>(Times New Roman, 28)</a:t>
            </a:r>
          </a:p>
        </p:txBody>
      </p:sp>
      <p:pic>
        <p:nvPicPr>
          <p:cNvPr id="6" name="Picture 5" descr="C:\Users\LENOVO\Downloads\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5988" y="6288875"/>
            <a:ext cx="1878012" cy="5691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857500" y="1905000"/>
            <a:ext cx="3810000" cy="2120068"/>
          </a:xfrm>
          <a:prstGeom prst="rect">
            <a:avLst/>
          </a:prstGeom>
          <a:noFill/>
        </p:spPr>
        <p:txBody>
          <a:bodyPr wrap="square" rtlCol="0">
            <a:spAutoFit/>
          </a:bodyPr>
          <a:lstStyle/>
          <a:p>
            <a:pPr algn="ctr">
              <a:lnSpc>
                <a:spcPct val="150000"/>
              </a:lnSpc>
            </a:pPr>
            <a:r>
              <a:rPr lang="en-US" b="1" dirty="0">
                <a:latin typeface="Times New Roman" pitchFamily="18" charset="0"/>
                <a:cs typeface="Times New Roman" pitchFamily="18" charset="0"/>
              </a:rPr>
              <a:t>Briefly state the concluding remarks about the research. Include the managerial implications, future scope and limitations of the research in this slide</a:t>
            </a:r>
            <a:endParaRPr lang="en-US" sz="900" b="1" dirty="0">
              <a:latin typeface="Times New Roman" pitchFamily="18" charset="0"/>
              <a:cs typeface="Times New Roman" pitchFamily="18" charset="0"/>
            </a:endParaRPr>
          </a:p>
        </p:txBody>
      </p:sp>
      <p:pic>
        <p:nvPicPr>
          <p:cNvPr id="11" name="Picture 10">
            <a:extLst>
              <a:ext uri="{FF2B5EF4-FFF2-40B4-BE49-F238E27FC236}">
                <a16:creationId xmlns:a16="http://schemas.microsoft.com/office/drawing/2014/main" id="{09A1D309-4FF4-1C78-6D6A-DE3F83D75A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16" y="28545"/>
            <a:ext cx="1115103" cy="850285"/>
          </a:xfrm>
          <a:prstGeom prst="rect">
            <a:avLst/>
          </a:prstGeom>
        </p:spPr>
      </p:pic>
      <p:pic>
        <p:nvPicPr>
          <p:cNvPr id="12" name="Picture 11">
            <a:extLst>
              <a:ext uri="{FF2B5EF4-FFF2-40B4-BE49-F238E27FC236}">
                <a16:creationId xmlns:a16="http://schemas.microsoft.com/office/drawing/2014/main" id="{DB7E2A4F-1778-0D1A-E62C-AB720D0DC2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040" y="43869"/>
            <a:ext cx="930658" cy="777240"/>
          </a:xfrm>
          <a:prstGeom prst="rect">
            <a:avLst/>
          </a:prstGeom>
        </p:spPr>
      </p:pic>
      <p:pic>
        <p:nvPicPr>
          <p:cNvPr id="13" name="Picture 12">
            <a:extLst>
              <a:ext uri="{FF2B5EF4-FFF2-40B4-BE49-F238E27FC236}">
                <a16:creationId xmlns:a16="http://schemas.microsoft.com/office/drawing/2014/main" id="{8A88DB17-E6ED-3A3C-3E13-C9102246400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56459" y="101590"/>
            <a:ext cx="777240" cy="719519"/>
          </a:xfrm>
          <a:prstGeom prst="rect">
            <a:avLst/>
          </a:prstGeom>
        </p:spPr>
      </p:pic>
      <p:pic>
        <p:nvPicPr>
          <p:cNvPr id="14" name="Picture 13">
            <a:extLst>
              <a:ext uri="{FF2B5EF4-FFF2-40B4-BE49-F238E27FC236}">
                <a16:creationId xmlns:a16="http://schemas.microsoft.com/office/drawing/2014/main" id="{54FDC766-33FB-6D9E-71C1-883AFB31148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68123" y="43869"/>
            <a:ext cx="928688" cy="792433"/>
          </a:xfrm>
          <a:prstGeom prst="rect">
            <a:avLst/>
          </a:prstGeom>
        </p:spPr>
      </p:pic>
      <p:pic>
        <p:nvPicPr>
          <p:cNvPr id="15" name="Picture 14">
            <a:extLst>
              <a:ext uri="{FF2B5EF4-FFF2-40B4-BE49-F238E27FC236}">
                <a16:creationId xmlns:a16="http://schemas.microsoft.com/office/drawing/2014/main" id="{7F5FFEC0-8D11-89D5-6BC6-40496FF2CA3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4833681"/>
            <a:ext cx="2971800" cy="1478471"/>
          </a:xfrm>
          <a:prstGeom prst="rect">
            <a:avLst/>
          </a:prstGeom>
        </p:spPr>
      </p:pic>
      <p:sp>
        <p:nvSpPr>
          <p:cNvPr id="3" name="TextBox 2">
            <a:extLst>
              <a:ext uri="{FF2B5EF4-FFF2-40B4-BE49-F238E27FC236}">
                <a16:creationId xmlns:a16="http://schemas.microsoft.com/office/drawing/2014/main" id="{2D0078D2-B12A-A701-9249-8C5381BE5551}"/>
              </a:ext>
            </a:extLst>
          </p:cNvPr>
          <p:cNvSpPr txBox="1"/>
          <p:nvPr/>
        </p:nvSpPr>
        <p:spPr>
          <a:xfrm>
            <a:off x="1766170" y="6319521"/>
            <a:ext cx="5471160" cy="482953"/>
          </a:xfrm>
          <a:prstGeom prst="rect">
            <a:avLst/>
          </a:prstGeom>
          <a:noFill/>
        </p:spPr>
        <p:txBody>
          <a:bodyPr wrap="square" rtlCol="0">
            <a:spAutoFit/>
          </a:bodyPr>
          <a:lstStyle/>
          <a:p>
            <a:pPr algn="ctr">
              <a:lnSpc>
                <a:spcPct val="150000"/>
              </a:lnSpc>
            </a:pPr>
            <a:r>
              <a:rPr lang="en-US" sz="900" b="1" dirty="0">
                <a:latin typeface="Times New Roman" pitchFamily="18" charset="0"/>
                <a:cs typeface="Times New Roman" pitchFamily="18" charset="0"/>
              </a:rPr>
              <a:t>International Conference on Smart Computing, Communication and Automation (ICSCCA), 2K25</a:t>
            </a:r>
          </a:p>
          <a:p>
            <a:pPr algn="ctr">
              <a:lnSpc>
                <a:spcPct val="150000"/>
              </a:lnSpc>
            </a:pPr>
            <a:r>
              <a:rPr lang="en-US" sz="900" b="1" dirty="0">
                <a:latin typeface="Times New Roman" pitchFamily="18" charset="0"/>
                <a:cs typeface="Times New Roman" pitchFamily="18" charset="0"/>
              </a:rPr>
              <a:t>Organized by , Budge Budge Institute of Technology,  </a:t>
            </a:r>
            <a:r>
              <a:rPr lang="en-US" sz="900" b="1" dirty="0" err="1">
                <a:latin typeface="Times New Roman" pitchFamily="18" charset="0"/>
                <a:cs typeface="Times New Roman" pitchFamily="18" charset="0"/>
              </a:rPr>
              <a:t>Nischintapur</a:t>
            </a:r>
            <a:r>
              <a:rPr lang="en-US" sz="900" b="1" dirty="0">
                <a:latin typeface="Times New Roman" pitchFamily="18" charset="0"/>
                <a:cs typeface="Times New Roman" pitchFamily="18" charset="0"/>
              </a:rPr>
              <a:t>, Budge Budge, India.</a:t>
            </a:r>
            <a:endParaRPr lang="en-US" sz="700" b="1" dirty="0">
              <a:latin typeface="Times New Roman" pitchFamily="18" charset="0"/>
              <a:cs typeface="Times New Roman" pitchFamily="18" charset="0"/>
            </a:endParaRPr>
          </a:p>
        </p:txBody>
      </p:sp>
    </p:spTree>
    <p:extLst>
      <p:ext uri="{BB962C8B-B14F-4D97-AF65-F5344CB8AC3E}">
        <p14:creationId xmlns:p14="http://schemas.microsoft.com/office/powerpoint/2010/main" val="982496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500" y="116343"/>
            <a:ext cx="4838700" cy="523220"/>
          </a:xfrm>
          <a:prstGeom prst="rect">
            <a:avLst/>
          </a:prstGeom>
          <a:noFill/>
        </p:spPr>
        <p:txBody>
          <a:bodyPr wrap="square" rtlCol="0">
            <a:spAutoFit/>
          </a:bodyPr>
          <a:lstStyle/>
          <a:p>
            <a:pPr algn="ctr"/>
            <a:r>
              <a:rPr lang="en-US" sz="2800" b="1" dirty="0">
                <a:latin typeface="Times New Roman" pitchFamily="18" charset="0"/>
                <a:cs typeface="Times New Roman" pitchFamily="18" charset="0"/>
              </a:rPr>
              <a:t>REFERENCES </a:t>
            </a:r>
            <a:r>
              <a:rPr lang="en-US" sz="1100" b="1" dirty="0">
                <a:latin typeface="Times New Roman" pitchFamily="18" charset="0"/>
                <a:cs typeface="Times New Roman" pitchFamily="18" charset="0"/>
              </a:rPr>
              <a:t>(Times New Roman, 28)</a:t>
            </a:r>
          </a:p>
        </p:txBody>
      </p:sp>
      <p:pic>
        <p:nvPicPr>
          <p:cNvPr id="6" name="Picture 5" descr="C:\Users\LENOVO\Downloads\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5988" y="6288875"/>
            <a:ext cx="1878012" cy="5691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857500" y="1905000"/>
            <a:ext cx="3810000" cy="1754326"/>
          </a:xfrm>
          <a:prstGeom prst="rect">
            <a:avLst/>
          </a:prstGeom>
          <a:noFill/>
        </p:spPr>
        <p:txBody>
          <a:bodyPr wrap="square" rtlCol="0">
            <a:spAutoFit/>
          </a:bodyPr>
          <a:lstStyle/>
          <a:p>
            <a:pPr algn="ctr">
              <a:lnSpc>
                <a:spcPct val="150000"/>
              </a:lnSpc>
            </a:pPr>
            <a:r>
              <a:rPr lang="en-US" b="1" dirty="0">
                <a:latin typeface="Times New Roman" pitchFamily="18" charset="0"/>
                <a:cs typeface="Times New Roman" pitchFamily="18" charset="0"/>
              </a:rPr>
              <a:t>Include some reference articles from peer-reviewed international journals along with DOI from which some ideas  have been adopted.</a:t>
            </a:r>
            <a:endParaRPr lang="en-US" sz="900" b="1" dirty="0">
              <a:latin typeface="Times New Roman" pitchFamily="18" charset="0"/>
              <a:cs typeface="Times New Roman" pitchFamily="18" charset="0"/>
            </a:endParaRPr>
          </a:p>
        </p:txBody>
      </p:sp>
      <p:pic>
        <p:nvPicPr>
          <p:cNvPr id="11" name="Picture 10">
            <a:extLst>
              <a:ext uri="{FF2B5EF4-FFF2-40B4-BE49-F238E27FC236}">
                <a16:creationId xmlns:a16="http://schemas.microsoft.com/office/drawing/2014/main" id="{21704FF3-0100-3E33-BF39-CF54B44D90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16" y="28545"/>
            <a:ext cx="1115103" cy="850285"/>
          </a:xfrm>
          <a:prstGeom prst="rect">
            <a:avLst/>
          </a:prstGeom>
        </p:spPr>
      </p:pic>
      <p:pic>
        <p:nvPicPr>
          <p:cNvPr id="12" name="Picture 11">
            <a:extLst>
              <a:ext uri="{FF2B5EF4-FFF2-40B4-BE49-F238E27FC236}">
                <a16:creationId xmlns:a16="http://schemas.microsoft.com/office/drawing/2014/main" id="{29CCA569-DAF0-5858-8355-0BF455692F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040" y="43869"/>
            <a:ext cx="930658" cy="777240"/>
          </a:xfrm>
          <a:prstGeom prst="rect">
            <a:avLst/>
          </a:prstGeom>
        </p:spPr>
      </p:pic>
      <p:pic>
        <p:nvPicPr>
          <p:cNvPr id="13" name="Picture 12">
            <a:extLst>
              <a:ext uri="{FF2B5EF4-FFF2-40B4-BE49-F238E27FC236}">
                <a16:creationId xmlns:a16="http://schemas.microsoft.com/office/drawing/2014/main" id="{E6E9996A-2DBF-19C1-E16A-1EB98704F02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56459" y="101590"/>
            <a:ext cx="777240" cy="719519"/>
          </a:xfrm>
          <a:prstGeom prst="rect">
            <a:avLst/>
          </a:prstGeom>
        </p:spPr>
      </p:pic>
      <p:pic>
        <p:nvPicPr>
          <p:cNvPr id="14" name="Picture 13">
            <a:extLst>
              <a:ext uri="{FF2B5EF4-FFF2-40B4-BE49-F238E27FC236}">
                <a16:creationId xmlns:a16="http://schemas.microsoft.com/office/drawing/2014/main" id="{337AAE0B-411D-EBA1-3ADC-55DFFBF075A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68123" y="43869"/>
            <a:ext cx="928688" cy="792433"/>
          </a:xfrm>
          <a:prstGeom prst="rect">
            <a:avLst/>
          </a:prstGeom>
        </p:spPr>
      </p:pic>
      <p:pic>
        <p:nvPicPr>
          <p:cNvPr id="15" name="Picture 14">
            <a:extLst>
              <a:ext uri="{FF2B5EF4-FFF2-40B4-BE49-F238E27FC236}">
                <a16:creationId xmlns:a16="http://schemas.microsoft.com/office/drawing/2014/main" id="{CA338E09-D68F-0F04-DEDE-EA3446EC861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4833681"/>
            <a:ext cx="2971800" cy="1478471"/>
          </a:xfrm>
          <a:prstGeom prst="rect">
            <a:avLst/>
          </a:prstGeom>
        </p:spPr>
      </p:pic>
      <p:sp>
        <p:nvSpPr>
          <p:cNvPr id="3" name="TextBox 2">
            <a:extLst>
              <a:ext uri="{FF2B5EF4-FFF2-40B4-BE49-F238E27FC236}">
                <a16:creationId xmlns:a16="http://schemas.microsoft.com/office/drawing/2014/main" id="{636A8135-2497-DC0C-E222-01ABEF40FBCB}"/>
              </a:ext>
            </a:extLst>
          </p:cNvPr>
          <p:cNvSpPr txBox="1"/>
          <p:nvPr/>
        </p:nvSpPr>
        <p:spPr>
          <a:xfrm>
            <a:off x="1766170" y="6319521"/>
            <a:ext cx="5471160" cy="482953"/>
          </a:xfrm>
          <a:prstGeom prst="rect">
            <a:avLst/>
          </a:prstGeom>
          <a:noFill/>
        </p:spPr>
        <p:txBody>
          <a:bodyPr wrap="square" rtlCol="0">
            <a:spAutoFit/>
          </a:bodyPr>
          <a:lstStyle/>
          <a:p>
            <a:pPr algn="ctr">
              <a:lnSpc>
                <a:spcPct val="150000"/>
              </a:lnSpc>
            </a:pPr>
            <a:r>
              <a:rPr lang="en-US" sz="900" b="1" dirty="0">
                <a:latin typeface="Times New Roman" pitchFamily="18" charset="0"/>
                <a:cs typeface="Times New Roman" pitchFamily="18" charset="0"/>
              </a:rPr>
              <a:t>International Conference on Smart Computing, Communication and Automation (ICSCCA), 2K25</a:t>
            </a:r>
          </a:p>
          <a:p>
            <a:pPr algn="ctr">
              <a:lnSpc>
                <a:spcPct val="150000"/>
              </a:lnSpc>
            </a:pPr>
            <a:r>
              <a:rPr lang="en-US" sz="900" b="1" dirty="0">
                <a:latin typeface="Times New Roman" pitchFamily="18" charset="0"/>
                <a:cs typeface="Times New Roman" pitchFamily="18" charset="0"/>
              </a:rPr>
              <a:t>Organized by , Budge Budge Institute of Technology,  </a:t>
            </a:r>
            <a:r>
              <a:rPr lang="en-US" sz="900" b="1" dirty="0" err="1">
                <a:latin typeface="Times New Roman" pitchFamily="18" charset="0"/>
                <a:cs typeface="Times New Roman" pitchFamily="18" charset="0"/>
              </a:rPr>
              <a:t>Nischintapur</a:t>
            </a:r>
            <a:r>
              <a:rPr lang="en-US" sz="900" b="1" dirty="0">
                <a:latin typeface="Times New Roman" pitchFamily="18" charset="0"/>
                <a:cs typeface="Times New Roman" pitchFamily="18" charset="0"/>
              </a:rPr>
              <a:t>, Budge Budge, India.</a:t>
            </a:r>
            <a:endParaRPr lang="en-US" sz="700" b="1" dirty="0">
              <a:latin typeface="Times New Roman" pitchFamily="18" charset="0"/>
              <a:cs typeface="Times New Roman" pitchFamily="18" charset="0"/>
            </a:endParaRPr>
          </a:p>
        </p:txBody>
      </p:sp>
    </p:spTree>
    <p:extLst>
      <p:ext uri="{BB962C8B-B14F-4D97-AF65-F5344CB8AC3E}">
        <p14:creationId xmlns:p14="http://schemas.microsoft.com/office/powerpoint/2010/main" val="4037380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990600"/>
            <a:ext cx="6858000" cy="4339650"/>
          </a:xfrm>
          <a:prstGeom prst="rect">
            <a:avLst/>
          </a:prstGeom>
          <a:noFill/>
        </p:spPr>
        <p:txBody>
          <a:bodyPr wrap="square" rtlCol="0">
            <a:spAutoFit/>
          </a:bodyPr>
          <a:lstStyle/>
          <a:p>
            <a:pPr algn="ctr"/>
            <a:r>
              <a:rPr lang="en-US" sz="13800" b="1" dirty="0">
                <a:latin typeface="Times New Roman" pitchFamily="18" charset="0"/>
                <a:cs typeface="Times New Roman" pitchFamily="18" charset="0"/>
              </a:rPr>
              <a:t>THANK YOU</a:t>
            </a:r>
          </a:p>
        </p:txBody>
      </p:sp>
      <p:pic>
        <p:nvPicPr>
          <p:cNvPr id="6" name="Picture 5" descr="C:\Users\LENOVO\Downloads\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5988" y="6288875"/>
            <a:ext cx="1878012" cy="5691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029E3A30-3B47-28B1-5B81-1C4680FE1A8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16" y="28545"/>
            <a:ext cx="1115103" cy="850285"/>
          </a:xfrm>
          <a:prstGeom prst="rect">
            <a:avLst/>
          </a:prstGeom>
        </p:spPr>
      </p:pic>
      <p:pic>
        <p:nvPicPr>
          <p:cNvPr id="11" name="Picture 10">
            <a:extLst>
              <a:ext uri="{FF2B5EF4-FFF2-40B4-BE49-F238E27FC236}">
                <a16:creationId xmlns:a16="http://schemas.microsoft.com/office/drawing/2014/main" id="{950C16C7-7F02-9DD3-671F-0173DDB6A0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040" y="43869"/>
            <a:ext cx="930658" cy="777240"/>
          </a:xfrm>
          <a:prstGeom prst="rect">
            <a:avLst/>
          </a:prstGeom>
        </p:spPr>
      </p:pic>
      <p:pic>
        <p:nvPicPr>
          <p:cNvPr id="12" name="Picture 11">
            <a:extLst>
              <a:ext uri="{FF2B5EF4-FFF2-40B4-BE49-F238E27FC236}">
                <a16:creationId xmlns:a16="http://schemas.microsoft.com/office/drawing/2014/main" id="{2A2D9B48-9F70-AD3D-9E6C-068CC1899A8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56459" y="101590"/>
            <a:ext cx="777240" cy="719519"/>
          </a:xfrm>
          <a:prstGeom prst="rect">
            <a:avLst/>
          </a:prstGeom>
        </p:spPr>
      </p:pic>
      <p:pic>
        <p:nvPicPr>
          <p:cNvPr id="13" name="Picture 12">
            <a:extLst>
              <a:ext uri="{FF2B5EF4-FFF2-40B4-BE49-F238E27FC236}">
                <a16:creationId xmlns:a16="http://schemas.microsoft.com/office/drawing/2014/main" id="{2BEA043B-94D9-0CCC-1E94-0FD8751BDC2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68123" y="43869"/>
            <a:ext cx="928688" cy="792433"/>
          </a:xfrm>
          <a:prstGeom prst="rect">
            <a:avLst/>
          </a:prstGeom>
        </p:spPr>
      </p:pic>
      <p:pic>
        <p:nvPicPr>
          <p:cNvPr id="14" name="Picture 13">
            <a:extLst>
              <a:ext uri="{FF2B5EF4-FFF2-40B4-BE49-F238E27FC236}">
                <a16:creationId xmlns:a16="http://schemas.microsoft.com/office/drawing/2014/main" id="{ECFDBA22-4ACA-383D-D51E-F25BE6BD466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4833681"/>
            <a:ext cx="2971800" cy="1478471"/>
          </a:xfrm>
          <a:prstGeom prst="rect">
            <a:avLst/>
          </a:prstGeom>
        </p:spPr>
      </p:pic>
      <p:sp>
        <p:nvSpPr>
          <p:cNvPr id="3" name="TextBox 2">
            <a:extLst>
              <a:ext uri="{FF2B5EF4-FFF2-40B4-BE49-F238E27FC236}">
                <a16:creationId xmlns:a16="http://schemas.microsoft.com/office/drawing/2014/main" id="{6A033E80-6D27-47AD-D4CE-958FBEFE5A55}"/>
              </a:ext>
            </a:extLst>
          </p:cNvPr>
          <p:cNvSpPr txBox="1"/>
          <p:nvPr/>
        </p:nvSpPr>
        <p:spPr>
          <a:xfrm>
            <a:off x="1766170" y="6319521"/>
            <a:ext cx="5471160" cy="482953"/>
          </a:xfrm>
          <a:prstGeom prst="rect">
            <a:avLst/>
          </a:prstGeom>
          <a:noFill/>
        </p:spPr>
        <p:txBody>
          <a:bodyPr wrap="square" rtlCol="0">
            <a:spAutoFit/>
          </a:bodyPr>
          <a:lstStyle/>
          <a:p>
            <a:pPr algn="ctr">
              <a:lnSpc>
                <a:spcPct val="150000"/>
              </a:lnSpc>
            </a:pPr>
            <a:r>
              <a:rPr lang="en-US" sz="900" b="1" dirty="0">
                <a:latin typeface="Times New Roman" pitchFamily="18" charset="0"/>
                <a:cs typeface="Times New Roman" pitchFamily="18" charset="0"/>
              </a:rPr>
              <a:t>International Conference on Smart Computing, Communication and Automation (ICSCCA), 2K25</a:t>
            </a:r>
          </a:p>
          <a:p>
            <a:pPr algn="ctr">
              <a:lnSpc>
                <a:spcPct val="150000"/>
              </a:lnSpc>
            </a:pPr>
            <a:r>
              <a:rPr lang="en-US" sz="900" b="1" dirty="0">
                <a:latin typeface="Times New Roman" pitchFamily="18" charset="0"/>
                <a:cs typeface="Times New Roman" pitchFamily="18" charset="0"/>
              </a:rPr>
              <a:t>Organized by , Budge Budge Institute of Technology,  </a:t>
            </a:r>
            <a:r>
              <a:rPr lang="en-US" sz="900" b="1" dirty="0" err="1">
                <a:latin typeface="Times New Roman" pitchFamily="18" charset="0"/>
                <a:cs typeface="Times New Roman" pitchFamily="18" charset="0"/>
              </a:rPr>
              <a:t>Nischintapur</a:t>
            </a:r>
            <a:r>
              <a:rPr lang="en-US" sz="900" b="1" dirty="0">
                <a:latin typeface="Times New Roman" pitchFamily="18" charset="0"/>
                <a:cs typeface="Times New Roman" pitchFamily="18" charset="0"/>
              </a:rPr>
              <a:t>, Budge Budge, India.</a:t>
            </a:r>
            <a:endParaRPr lang="en-US" sz="700" b="1" dirty="0">
              <a:latin typeface="Times New Roman" pitchFamily="18" charset="0"/>
              <a:cs typeface="Times New Roman" pitchFamily="18" charset="0"/>
            </a:endParaRPr>
          </a:p>
        </p:txBody>
      </p:sp>
    </p:spTree>
    <p:extLst>
      <p:ext uri="{BB962C8B-B14F-4D97-AF65-F5344CB8AC3E}">
        <p14:creationId xmlns:p14="http://schemas.microsoft.com/office/powerpoint/2010/main" val="3689230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304800"/>
            <a:ext cx="8001000" cy="6001643"/>
          </a:xfrm>
          <a:prstGeom prst="rect">
            <a:avLst/>
          </a:prstGeom>
          <a:noFill/>
        </p:spPr>
        <p:txBody>
          <a:bodyPr wrap="square" rtlCol="0">
            <a:spAutoFit/>
          </a:bodyPr>
          <a:lstStyle/>
          <a:p>
            <a:pPr algn="just">
              <a:lnSpc>
                <a:spcPct val="150000"/>
              </a:lnSpc>
            </a:pPr>
            <a:r>
              <a:rPr lang="en-US" sz="1600" b="1" dirty="0">
                <a:latin typeface="Times New Roman" pitchFamily="18" charset="0"/>
                <a:cs typeface="Times New Roman" pitchFamily="18" charset="0"/>
              </a:rPr>
              <a:t>DELETE THIS SLIDE BEFORE SUBMITTING THE PPT</a:t>
            </a:r>
          </a:p>
          <a:p>
            <a:pPr marL="342900" indent="-342900" algn="just">
              <a:lnSpc>
                <a:spcPct val="150000"/>
              </a:lnSpc>
              <a:buFont typeface="Arial" pitchFamily="34" charset="0"/>
              <a:buChar char="•"/>
            </a:pPr>
            <a:r>
              <a:rPr lang="en-US" sz="1600" b="1" dirty="0">
                <a:latin typeface="Times New Roman" pitchFamily="18" charset="0"/>
                <a:cs typeface="Times New Roman" pitchFamily="18" charset="0"/>
              </a:rPr>
              <a:t>The total number of slide should not exceed 13.</a:t>
            </a:r>
          </a:p>
          <a:p>
            <a:pPr marL="342900" indent="-342900" algn="just">
              <a:lnSpc>
                <a:spcPct val="150000"/>
              </a:lnSpc>
              <a:buFont typeface="Arial" pitchFamily="34" charset="0"/>
              <a:buChar char="•"/>
            </a:pPr>
            <a:r>
              <a:rPr lang="en-US" sz="1600" b="1" dirty="0">
                <a:latin typeface="Times New Roman" pitchFamily="18" charset="0"/>
                <a:cs typeface="Times New Roman" pitchFamily="18" charset="0"/>
              </a:rPr>
              <a:t>Don’t change the format of the template. Theme, font style, font size should not be altered.</a:t>
            </a:r>
          </a:p>
          <a:p>
            <a:pPr marL="342900" indent="-342900" algn="just">
              <a:lnSpc>
                <a:spcPct val="150000"/>
              </a:lnSpc>
              <a:buFont typeface="Arial" pitchFamily="34" charset="0"/>
              <a:buChar char="•"/>
            </a:pPr>
            <a:r>
              <a:rPr lang="en-US" sz="1600" b="1" dirty="0">
                <a:latin typeface="Times New Roman" pitchFamily="18" charset="0"/>
                <a:cs typeface="Times New Roman" pitchFamily="18" charset="0"/>
              </a:rPr>
              <a:t>Attachments e.g., logos, conference name should not be deleted. However, slide headings or contents (From introduction to validation) may be modified according to your requirements.</a:t>
            </a:r>
          </a:p>
          <a:p>
            <a:pPr marL="342900" indent="-342900" algn="just">
              <a:lnSpc>
                <a:spcPct val="150000"/>
              </a:lnSpc>
              <a:buFont typeface="Arial" pitchFamily="34" charset="0"/>
              <a:buChar char="•"/>
            </a:pPr>
            <a:r>
              <a:rPr lang="en-US" sz="1600" b="1" dirty="0">
                <a:latin typeface="Times New Roman" pitchFamily="18" charset="0"/>
                <a:cs typeface="Times New Roman" pitchFamily="18" charset="0"/>
              </a:rPr>
              <a:t>The first four slides (Title, contents, objectives, research gaps and novelty) and the last three slides (conclusions, references, thank you) should be kept mandatorily. You may modify the mid-slides (from introduction to validation) according to your requirements.</a:t>
            </a:r>
          </a:p>
          <a:p>
            <a:pPr marL="342900" indent="-342900" algn="just">
              <a:lnSpc>
                <a:spcPct val="150000"/>
              </a:lnSpc>
              <a:buFont typeface="Arial" pitchFamily="34" charset="0"/>
              <a:buChar char="•"/>
            </a:pPr>
            <a:r>
              <a:rPr lang="en-US" sz="1600" b="1" dirty="0">
                <a:latin typeface="Times New Roman" pitchFamily="18" charset="0"/>
                <a:cs typeface="Times New Roman" pitchFamily="18" charset="0"/>
              </a:rPr>
              <a:t>You may use TIMES NEW ROMAN, FONT SIZE 16, LINE SPACING 1.5  for preparing the body of the presentation.</a:t>
            </a:r>
          </a:p>
          <a:p>
            <a:pPr marL="342900" indent="-342900" algn="just">
              <a:lnSpc>
                <a:spcPct val="150000"/>
              </a:lnSpc>
              <a:buFont typeface="Arial" pitchFamily="34" charset="0"/>
              <a:buChar char="•"/>
            </a:pPr>
            <a:r>
              <a:rPr lang="en-US" sz="1600" b="1" dirty="0">
                <a:latin typeface="Times New Roman" pitchFamily="18" charset="0"/>
                <a:cs typeface="Times New Roman" pitchFamily="18" charset="0"/>
              </a:rPr>
              <a:t>The entire PPT should be well-organized. Try to include figures, flowcharts and graphical representation instead of unnecessary long text to keep the PPT concise and easily understandable.</a:t>
            </a:r>
          </a:p>
        </p:txBody>
      </p:sp>
    </p:spTree>
    <p:extLst>
      <p:ext uri="{BB962C8B-B14F-4D97-AF65-F5344CB8AC3E}">
        <p14:creationId xmlns:p14="http://schemas.microsoft.com/office/powerpoint/2010/main" val="3002769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C:\Users\LENOVO\Downloads\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5988" y="6288875"/>
            <a:ext cx="1878012" cy="5691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276600" y="116343"/>
            <a:ext cx="3810000" cy="523220"/>
          </a:xfrm>
          <a:prstGeom prst="rect">
            <a:avLst/>
          </a:prstGeom>
          <a:noFill/>
        </p:spPr>
        <p:txBody>
          <a:bodyPr wrap="square" rtlCol="0">
            <a:spAutoFit/>
          </a:bodyPr>
          <a:lstStyle/>
          <a:p>
            <a:pPr algn="ctr"/>
            <a:r>
              <a:rPr lang="en-US" sz="2800" b="1" dirty="0">
                <a:latin typeface="Times New Roman" pitchFamily="18" charset="0"/>
                <a:cs typeface="Times New Roman" pitchFamily="18" charset="0"/>
              </a:rPr>
              <a:t>CONTENTS </a:t>
            </a:r>
            <a:r>
              <a:rPr lang="en-US" sz="1100" b="1" dirty="0">
                <a:latin typeface="Times New Roman" pitchFamily="18" charset="0"/>
                <a:cs typeface="Times New Roman" pitchFamily="18" charset="0"/>
              </a:rPr>
              <a:t>(Times New Roman, 28)</a:t>
            </a:r>
          </a:p>
        </p:txBody>
      </p:sp>
      <p:sp>
        <p:nvSpPr>
          <p:cNvPr id="8" name="TextBox 7"/>
          <p:cNvSpPr txBox="1"/>
          <p:nvPr/>
        </p:nvSpPr>
        <p:spPr>
          <a:xfrm>
            <a:off x="2459514" y="2133600"/>
            <a:ext cx="3810000" cy="923330"/>
          </a:xfrm>
          <a:prstGeom prst="rect">
            <a:avLst/>
          </a:prstGeom>
          <a:noFill/>
        </p:spPr>
        <p:txBody>
          <a:bodyPr wrap="square" rtlCol="0">
            <a:spAutoFit/>
          </a:bodyPr>
          <a:lstStyle/>
          <a:p>
            <a:pPr algn="ctr">
              <a:lnSpc>
                <a:spcPct val="150000"/>
              </a:lnSpc>
            </a:pPr>
            <a:r>
              <a:rPr lang="en-US" b="1" dirty="0">
                <a:latin typeface="Times New Roman" pitchFamily="18" charset="0"/>
                <a:cs typeface="Times New Roman" pitchFamily="18" charset="0"/>
              </a:rPr>
              <a:t>Please specify the list of contents in the upcoming slides.</a:t>
            </a:r>
            <a:endParaRPr lang="en-US" sz="900" b="1" dirty="0">
              <a:latin typeface="Times New Roman" pitchFamily="18" charset="0"/>
              <a:cs typeface="Times New Roman" pitchFamily="18" charset="0"/>
            </a:endParaRPr>
          </a:p>
        </p:txBody>
      </p:sp>
      <p:pic>
        <p:nvPicPr>
          <p:cNvPr id="11" name="Picture 10">
            <a:extLst>
              <a:ext uri="{FF2B5EF4-FFF2-40B4-BE49-F238E27FC236}">
                <a16:creationId xmlns:a16="http://schemas.microsoft.com/office/drawing/2014/main" id="{433E9B34-7705-6C46-4916-F1043121CC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16" y="28545"/>
            <a:ext cx="1115103" cy="850285"/>
          </a:xfrm>
          <a:prstGeom prst="rect">
            <a:avLst/>
          </a:prstGeom>
        </p:spPr>
      </p:pic>
      <p:pic>
        <p:nvPicPr>
          <p:cNvPr id="12" name="Picture 11">
            <a:extLst>
              <a:ext uri="{FF2B5EF4-FFF2-40B4-BE49-F238E27FC236}">
                <a16:creationId xmlns:a16="http://schemas.microsoft.com/office/drawing/2014/main" id="{DCAA7099-CD9C-FF15-7803-73B5B09E55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040" y="43869"/>
            <a:ext cx="930658" cy="777240"/>
          </a:xfrm>
          <a:prstGeom prst="rect">
            <a:avLst/>
          </a:prstGeom>
        </p:spPr>
      </p:pic>
      <p:pic>
        <p:nvPicPr>
          <p:cNvPr id="13" name="Picture 12">
            <a:extLst>
              <a:ext uri="{FF2B5EF4-FFF2-40B4-BE49-F238E27FC236}">
                <a16:creationId xmlns:a16="http://schemas.microsoft.com/office/drawing/2014/main" id="{4EA58243-EEA6-E5AE-A2A7-6CE3FC3BBE8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56459" y="101590"/>
            <a:ext cx="777240" cy="719519"/>
          </a:xfrm>
          <a:prstGeom prst="rect">
            <a:avLst/>
          </a:prstGeom>
        </p:spPr>
      </p:pic>
      <p:pic>
        <p:nvPicPr>
          <p:cNvPr id="14" name="Picture 13">
            <a:extLst>
              <a:ext uri="{FF2B5EF4-FFF2-40B4-BE49-F238E27FC236}">
                <a16:creationId xmlns:a16="http://schemas.microsoft.com/office/drawing/2014/main" id="{41B4C785-FC0F-BB13-C853-741693D35C2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68123" y="43869"/>
            <a:ext cx="928688" cy="792433"/>
          </a:xfrm>
          <a:prstGeom prst="rect">
            <a:avLst/>
          </a:prstGeom>
        </p:spPr>
      </p:pic>
      <p:pic>
        <p:nvPicPr>
          <p:cNvPr id="15" name="Picture 14">
            <a:extLst>
              <a:ext uri="{FF2B5EF4-FFF2-40B4-BE49-F238E27FC236}">
                <a16:creationId xmlns:a16="http://schemas.microsoft.com/office/drawing/2014/main" id="{A8779DF2-C497-366F-5A80-67AF0D0BA0B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4833681"/>
            <a:ext cx="2971800" cy="1478471"/>
          </a:xfrm>
          <a:prstGeom prst="rect">
            <a:avLst/>
          </a:prstGeom>
        </p:spPr>
      </p:pic>
      <p:sp>
        <p:nvSpPr>
          <p:cNvPr id="2" name="TextBox 1">
            <a:extLst>
              <a:ext uri="{FF2B5EF4-FFF2-40B4-BE49-F238E27FC236}">
                <a16:creationId xmlns:a16="http://schemas.microsoft.com/office/drawing/2014/main" id="{B43963C3-61B8-0A2E-7CDB-2F31D6A3528D}"/>
              </a:ext>
            </a:extLst>
          </p:cNvPr>
          <p:cNvSpPr txBox="1"/>
          <p:nvPr/>
        </p:nvSpPr>
        <p:spPr>
          <a:xfrm>
            <a:off x="1766170" y="6319521"/>
            <a:ext cx="5471160" cy="482953"/>
          </a:xfrm>
          <a:prstGeom prst="rect">
            <a:avLst/>
          </a:prstGeom>
          <a:noFill/>
        </p:spPr>
        <p:txBody>
          <a:bodyPr wrap="square" rtlCol="0">
            <a:spAutoFit/>
          </a:bodyPr>
          <a:lstStyle/>
          <a:p>
            <a:pPr algn="ctr">
              <a:lnSpc>
                <a:spcPct val="150000"/>
              </a:lnSpc>
            </a:pPr>
            <a:r>
              <a:rPr lang="en-US" sz="900" b="1" dirty="0">
                <a:latin typeface="Times New Roman" pitchFamily="18" charset="0"/>
                <a:cs typeface="Times New Roman" pitchFamily="18" charset="0"/>
              </a:rPr>
              <a:t>International Conference on Smart Computing, Communication and Automation (ICSCCA), 2K25</a:t>
            </a:r>
          </a:p>
          <a:p>
            <a:pPr algn="ctr">
              <a:lnSpc>
                <a:spcPct val="150000"/>
              </a:lnSpc>
            </a:pPr>
            <a:r>
              <a:rPr lang="en-US" sz="900" b="1" dirty="0">
                <a:latin typeface="Times New Roman" pitchFamily="18" charset="0"/>
                <a:cs typeface="Times New Roman" pitchFamily="18" charset="0"/>
              </a:rPr>
              <a:t>Organized by , Budge Budge Institute of Technology,  </a:t>
            </a:r>
            <a:r>
              <a:rPr lang="en-US" sz="900" b="1" dirty="0" err="1">
                <a:latin typeface="Times New Roman" pitchFamily="18" charset="0"/>
                <a:cs typeface="Times New Roman" pitchFamily="18" charset="0"/>
              </a:rPr>
              <a:t>Nischintapur</a:t>
            </a:r>
            <a:r>
              <a:rPr lang="en-US" sz="900" b="1" dirty="0">
                <a:latin typeface="Times New Roman" pitchFamily="18" charset="0"/>
                <a:cs typeface="Times New Roman" pitchFamily="18" charset="0"/>
              </a:rPr>
              <a:t>, Budge Budge, India.</a:t>
            </a:r>
            <a:endParaRPr lang="en-US" sz="700" b="1" dirty="0">
              <a:latin typeface="Times New Roman" pitchFamily="18" charset="0"/>
              <a:cs typeface="Times New Roman" pitchFamily="18" charset="0"/>
            </a:endParaRPr>
          </a:p>
        </p:txBody>
      </p:sp>
    </p:spTree>
    <p:extLst>
      <p:ext uri="{BB962C8B-B14F-4D97-AF65-F5344CB8AC3E}">
        <p14:creationId xmlns:p14="http://schemas.microsoft.com/office/powerpoint/2010/main" val="1099625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C:\Users\LENOVO\Downloads\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5988" y="6288875"/>
            <a:ext cx="1878012" cy="5691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429000" y="116343"/>
            <a:ext cx="4038600" cy="523220"/>
          </a:xfrm>
          <a:prstGeom prst="rect">
            <a:avLst/>
          </a:prstGeom>
          <a:noFill/>
        </p:spPr>
        <p:txBody>
          <a:bodyPr wrap="square" rtlCol="0">
            <a:spAutoFit/>
          </a:bodyPr>
          <a:lstStyle/>
          <a:p>
            <a:pPr algn="ctr"/>
            <a:r>
              <a:rPr lang="en-US" sz="2800" b="1" dirty="0">
                <a:latin typeface="Times New Roman" pitchFamily="18" charset="0"/>
                <a:cs typeface="Times New Roman" pitchFamily="18" charset="0"/>
              </a:rPr>
              <a:t>OBJECTIVES </a:t>
            </a:r>
            <a:r>
              <a:rPr lang="en-US" sz="1100" b="1" dirty="0">
                <a:latin typeface="Times New Roman" pitchFamily="18" charset="0"/>
                <a:cs typeface="Times New Roman" pitchFamily="18" charset="0"/>
              </a:rPr>
              <a:t>(Times New Roman, 28)</a:t>
            </a:r>
          </a:p>
        </p:txBody>
      </p:sp>
      <p:sp>
        <p:nvSpPr>
          <p:cNvPr id="8" name="TextBox 7"/>
          <p:cNvSpPr txBox="1"/>
          <p:nvPr/>
        </p:nvSpPr>
        <p:spPr>
          <a:xfrm>
            <a:off x="2781300" y="2133600"/>
            <a:ext cx="3810000" cy="1338828"/>
          </a:xfrm>
          <a:prstGeom prst="rect">
            <a:avLst/>
          </a:prstGeom>
          <a:noFill/>
        </p:spPr>
        <p:txBody>
          <a:bodyPr wrap="square" rtlCol="0">
            <a:spAutoFit/>
          </a:bodyPr>
          <a:lstStyle/>
          <a:p>
            <a:pPr algn="ctr">
              <a:lnSpc>
                <a:spcPct val="150000"/>
              </a:lnSpc>
            </a:pPr>
            <a:r>
              <a:rPr lang="en-US" b="1" dirty="0">
                <a:latin typeface="Times New Roman" pitchFamily="18" charset="0"/>
                <a:cs typeface="Times New Roman" pitchFamily="18" charset="0"/>
              </a:rPr>
              <a:t>Please specify the core objectives of the present research in few bullet points.</a:t>
            </a:r>
            <a:endParaRPr lang="en-US" sz="900" b="1" dirty="0">
              <a:latin typeface="Times New Roman" pitchFamily="18" charset="0"/>
              <a:cs typeface="Times New Roman" pitchFamily="18" charset="0"/>
            </a:endParaRPr>
          </a:p>
        </p:txBody>
      </p:sp>
      <p:pic>
        <p:nvPicPr>
          <p:cNvPr id="11" name="Picture 10">
            <a:extLst>
              <a:ext uri="{FF2B5EF4-FFF2-40B4-BE49-F238E27FC236}">
                <a16:creationId xmlns:a16="http://schemas.microsoft.com/office/drawing/2014/main" id="{AA801167-1EEB-94D8-B881-1DC319E72D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16" y="28545"/>
            <a:ext cx="1115103" cy="850285"/>
          </a:xfrm>
          <a:prstGeom prst="rect">
            <a:avLst/>
          </a:prstGeom>
        </p:spPr>
      </p:pic>
      <p:pic>
        <p:nvPicPr>
          <p:cNvPr id="12" name="Picture 11">
            <a:extLst>
              <a:ext uri="{FF2B5EF4-FFF2-40B4-BE49-F238E27FC236}">
                <a16:creationId xmlns:a16="http://schemas.microsoft.com/office/drawing/2014/main" id="{E490CF33-B5E3-10B6-1726-EF7232BF3A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040" y="43869"/>
            <a:ext cx="930658" cy="777240"/>
          </a:xfrm>
          <a:prstGeom prst="rect">
            <a:avLst/>
          </a:prstGeom>
        </p:spPr>
      </p:pic>
      <p:pic>
        <p:nvPicPr>
          <p:cNvPr id="13" name="Picture 12">
            <a:extLst>
              <a:ext uri="{FF2B5EF4-FFF2-40B4-BE49-F238E27FC236}">
                <a16:creationId xmlns:a16="http://schemas.microsoft.com/office/drawing/2014/main" id="{3A27B7B7-5F5D-27EB-2703-B99AD411742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56459" y="101590"/>
            <a:ext cx="777240" cy="719519"/>
          </a:xfrm>
          <a:prstGeom prst="rect">
            <a:avLst/>
          </a:prstGeom>
        </p:spPr>
      </p:pic>
      <p:pic>
        <p:nvPicPr>
          <p:cNvPr id="14" name="Picture 13">
            <a:extLst>
              <a:ext uri="{FF2B5EF4-FFF2-40B4-BE49-F238E27FC236}">
                <a16:creationId xmlns:a16="http://schemas.microsoft.com/office/drawing/2014/main" id="{BA5FC0EB-AE21-D7DC-B2C6-CF2685FCA38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68123" y="43869"/>
            <a:ext cx="928688" cy="792433"/>
          </a:xfrm>
          <a:prstGeom prst="rect">
            <a:avLst/>
          </a:prstGeom>
        </p:spPr>
      </p:pic>
      <p:pic>
        <p:nvPicPr>
          <p:cNvPr id="15" name="Picture 14">
            <a:extLst>
              <a:ext uri="{FF2B5EF4-FFF2-40B4-BE49-F238E27FC236}">
                <a16:creationId xmlns:a16="http://schemas.microsoft.com/office/drawing/2014/main" id="{91539609-D258-06EB-528D-1DA21FFDEF4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4833681"/>
            <a:ext cx="2971800" cy="1478471"/>
          </a:xfrm>
          <a:prstGeom prst="rect">
            <a:avLst/>
          </a:prstGeom>
        </p:spPr>
      </p:pic>
      <p:sp>
        <p:nvSpPr>
          <p:cNvPr id="2" name="TextBox 1">
            <a:extLst>
              <a:ext uri="{FF2B5EF4-FFF2-40B4-BE49-F238E27FC236}">
                <a16:creationId xmlns:a16="http://schemas.microsoft.com/office/drawing/2014/main" id="{13A785D9-A3E7-63CB-6066-38B1DE90C5BE}"/>
              </a:ext>
            </a:extLst>
          </p:cNvPr>
          <p:cNvSpPr txBox="1"/>
          <p:nvPr/>
        </p:nvSpPr>
        <p:spPr>
          <a:xfrm>
            <a:off x="1766170" y="6319521"/>
            <a:ext cx="5471160" cy="482953"/>
          </a:xfrm>
          <a:prstGeom prst="rect">
            <a:avLst/>
          </a:prstGeom>
          <a:noFill/>
        </p:spPr>
        <p:txBody>
          <a:bodyPr wrap="square" rtlCol="0">
            <a:spAutoFit/>
          </a:bodyPr>
          <a:lstStyle/>
          <a:p>
            <a:pPr algn="ctr">
              <a:lnSpc>
                <a:spcPct val="150000"/>
              </a:lnSpc>
            </a:pPr>
            <a:r>
              <a:rPr lang="en-US" sz="900" b="1" dirty="0">
                <a:latin typeface="Times New Roman" pitchFamily="18" charset="0"/>
                <a:cs typeface="Times New Roman" pitchFamily="18" charset="0"/>
              </a:rPr>
              <a:t>International Conference on Smart Computing, Communication and Automation (ICSCCA), 2K25</a:t>
            </a:r>
          </a:p>
          <a:p>
            <a:pPr algn="ctr">
              <a:lnSpc>
                <a:spcPct val="150000"/>
              </a:lnSpc>
            </a:pPr>
            <a:r>
              <a:rPr lang="en-US" sz="900" b="1" dirty="0">
                <a:latin typeface="Times New Roman" pitchFamily="18" charset="0"/>
                <a:cs typeface="Times New Roman" pitchFamily="18" charset="0"/>
              </a:rPr>
              <a:t>Organized by , Budge Budge Institute of Technology,  </a:t>
            </a:r>
            <a:r>
              <a:rPr lang="en-US" sz="900" b="1" dirty="0" err="1">
                <a:latin typeface="Times New Roman" pitchFamily="18" charset="0"/>
                <a:cs typeface="Times New Roman" pitchFamily="18" charset="0"/>
              </a:rPr>
              <a:t>Nischintapur</a:t>
            </a:r>
            <a:r>
              <a:rPr lang="en-US" sz="900" b="1" dirty="0">
                <a:latin typeface="Times New Roman" pitchFamily="18" charset="0"/>
                <a:cs typeface="Times New Roman" pitchFamily="18" charset="0"/>
              </a:rPr>
              <a:t>, Budge Budge, India.</a:t>
            </a:r>
            <a:endParaRPr lang="en-US" sz="700" b="1" dirty="0">
              <a:latin typeface="Times New Roman" pitchFamily="18" charset="0"/>
              <a:cs typeface="Times New Roman" pitchFamily="18" charset="0"/>
            </a:endParaRPr>
          </a:p>
        </p:txBody>
      </p:sp>
    </p:spTree>
    <p:extLst>
      <p:ext uri="{BB962C8B-B14F-4D97-AF65-F5344CB8AC3E}">
        <p14:creationId xmlns:p14="http://schemas.microsoft.com/office/powerpoint/2010/main" val="364210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C:\Users\LENOVO\Downloads\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5988" y="6288875"/>
            <a:ext cx="1878012" cy="5691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733698" y="122958"/>
            <a:ext cx="5242695" cy="954107"/>
          </a:xfrm>
          <a:prstGeom prst="rect">
            <a:avLst/>
          </a:prstGeom>
          <a:noFill/>
        </p:spPr>
        <p:txBody>
          <a:bodyPr wrap="square" rtlCol="0">
            <a:spAutoFit/>
          </a:bodyPr>
          <a:lstStyle/>
          <a:p>
            <a:pPr algn="ctr"/>
            <a:r>
              <a:rPr lang="en-US" sz="2800" b="1" dirty="0">
                <a:latin typeface="Times New Roman" pitchFamily="18" charset="0"/>
                <a:cs typeface="Times New Roman" pitchFamily="18" charset="0"/>
              </a:rPr>
              <a:t>RESEARCH GAPS AND NOVELTY </a:t>
            </a:r>
            <a:r>
              <a:rPr lang="en-US" sz="1100" b="1" dirty="0">
                <a:latin typeface="Times New Roman" pitchFamily="18" charset="0"/>
                <a:cs typeface="Times New Roman" pitchFamily="18" charset="0"/>
              </a:rPr>
              <a:t>(Times New Roman, 28)</a:t>
            </a:r>
          </a:p>
        </p:txBody>
      </p:sp>
      <p:sp>
        <p:nvSpPr>
          <p:cNvPr id="8" name="TextBox 7"/>
          <p:cNvSpPr txBox="1"/>
          <p:nvPr/>
        </p:nvSpPr>
        <p:spPr>
          <a:xfrm>
            <a:off x="2743200" y="2133600"/>
            <a:ext cx="3810000" cy="1338828"/>
          </a:xfrm>
          <a:prstGeom prst="rect">
            <a:avLst/>
          </a:prstGeom>
          <a:noFill/>
        </p:spPr>
        <p:txBody>
          <a:bodyPr wrap="square" rtlCol="0">
            <a:spAutoFit/>
          </a:bodyPr>
          <a:lstStyle/>
          <a:p>
            <a:pPr algn="ctr">
              <a:lnSpc>
                <a:spcPct val="150000"/>
              </a:lnSpc>
            </a:pPr>
            <a:r>
              <a:rPr lang="en-US" b="1" dirty="0">
                <a:latin typeface="Times New Roman" pitchFamily="18" charset="0"/>
                <a:cs typeface="Times New Roman" pitchFamily="18" charset="0"/>
              </a:rPr>
              <a:t>Please specify the research gaps and novel contribution to the field in few bullet points.</a:t>
            </a:r>
            <a:endParaRPr lang="en-US" sz="900" b="1" dirty="0">
              <a:latin typeface="Times New Roman" pitchFamily="18" charset="0"/>
              <a:cs typeface="Times New Roman" pitchFamily="18" charset="0"/>
            </a:endParaRPr>
          </a:p>
        </p:txBody>
      </p:sp>
      <p:pic>
        <p:nvPicPr>
          <p:cNvPr id="11" name="Picture 10">
            <a:extLst>
              <a:ext uri="{FF2B5EF4-FFF2-40B4-BE49-F238E27FC236}">
                <a16:creationId xmlns:a16="http://schemas.microsoft.com/office/drawing/2014/main" id="{7CAE04B4-4F28-8F25-9C3D-D181161E83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16" y="28545"/>
            <a:ext cx="1115103" cy="850285"/>
          </a:xfrm>
          <a:prstGeom prst="rect">
            <a:avLst/>
          </a:prstGeom>
        </p:spPr>
      </p:pic>
      <p:pic>
        <p:nvPicPr>
          <p:cNvPr id="12" name="Picture 11">
            <a:extLst>
              <a:ext uri="{FF2B5EF4-FFF2-40B4-BE49-F238E27FC236}">
                <a16:creationId xmlns:a16="http://schemas.microsoft.com/office/drawing/2014/main" id="{1397AE17-71D9-22CC-9D77-FE40F782C29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040" y="43869"/>
            <a:ext cx="930658" cy="777240"/>
          </a:xfrm>
          <a:prstGeom prst="rect">
            <a:avLst/>
          </a:prstGeom>
        </p:spPr>
      </p:pic>
      <p:pic>
        <p:nvPicPr>
          <p:cNvPr id="13" name="Picture 12">
            <a:extLst>
              <a:ext uri="{FF2B5EF4-FFF2-40B4-BE49-F238E27FC236}">
                <a16:creationId xmlns:a16="http://schemas.microsoft.com/office/drawing/2014/main" id="{D156CDE9-D5E5-7524-2960-BE23928852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56459" y="101590"/>
            <a:ext cx="777240" cy="719519"/>
          </a:xfrm>
          <a:prstGeom prst="rect">
            <a:avLst/>
          </a:prstGeom>
        </p:spPr>
      </p:pic>
      <p:pic>
        <p:nvPicPr>
          <p:cNvPr id="14" name="Picture 13">
            <a:extLst>
              <a:ext uri="{FF2B5EF4-FFF2-40B4-BE49-F238E27FC236}">
                <a16:creationId xmlns:a16="http://schemas.microsoft.com/office/drawing/2014/main" id="{ADE602B1-F44F-0A8F-87ED-CFEE4DE9523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68123" y="43869"/>
            <a:ext cx="928688" cy="792433"/>
          </a:xfrm>
          <a:prstGeom prst="rect">
            <a:avLst/>
          </a:prstGeom>
        </p:spPr>
      </p:pic>
      <p:pic>
        <p:nvPicPr>
          <p:cNvPr id="15" name="Picture 14">
            <a:extLst>
              <a:ext uri="{FF2B5EF4-FFF2-40B4-BE49-F238E27FC236}">
                <a16:creationId xmlns:a16="http://schemas.microsoft.com/office/drawing/2014/main" id="{E7000E72-826F-C5D4-A782-B0EC28563CB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4833681"/>
            <a:ext cx="2971800" cy="1478471"/>
          </a:xfrm>
          <a:prstGeom prst="rect">
            <a:avLst/>
          </a:prstGeom>
        </p:spPr>
      </p:pic>
      <p:sp>
        <p:nvSpPr>
          <p:cNvPr id="2" name="TextBox 1">
            <a:extLst>
              <a:ext uri="{FF2B5EF4-FFF2-40B4-BE49-F238E27FC236}">
                <a16:creationId xmlns:a16="http://schemas.microsoft.com/office/drawing/2014/main" id="{DF23A317-2A92-5F26-F525-8C74A674979D}"/>
              </a:ext>
            </a:extLst>
          </p:cNvPr>
          <p:cNvSpPr txBox="1"/>
          <p:nvPr/>
        </p:nvSpPr>
        <p:spPr>
          <a:xfrm>
            <a:off x="1766170" y="6319521"/>
            <a:ext cx="5471160" cy="482953"/>
          </a:xfrm>
          <a:prstGeom prst="rect">
            <a:avLst/>
          </a:prstGeom>
          <a:noFill/>
        </p:spPr>
        <p:txBody>
          <a:bodyPr wrap="square" rtlCol="0">
            <a:spAutoFit/>
          </a:bodyPr>
          <a:lstStyle/>
          <a:p>
            <a:pPr algn="ctr">
              <a:lnSpc>
                <a:spcPct val="150000"/>
              </a:lnSpc>
            </a:pPr>
            <a:r>
              <a:rPr lang="en-US" sz="900" b="1" dirty="0">
                <a:latin typeface="Times New Roman" pitchFamily="18" charset="0"/>
                <a:cs typeface="Times New Roman" pitchFamily="18" charset="0"/>
              </a:rPr>
              <a:t>International Conference on Smart Computing, Communication and Automation (ICSCCA), 2K25</a:t>
            </a:r>
          </a:p>
          <a:p>
            <a:pPr algn="ctr">
              <a:lnSpc>
                <a:spcPct val="150000"/>
              </a:lnSpc>
            </a:pPr>
            <a:r>
              <a:rPr lang="en-US" sz="900" b="1" dirty="0">
                <a:latin typeface="Times New Roman" pitchFamily="18" charset="0"/>
                <a:cs typeface="Times New Roman" pitchFamily="18" charset="0"/>
              </a:rPr>
              <a:t>Organized by , Budge Budge Institute of Technology,  </a:t>
            </a:r>
            <a:r>
              <a:rPr lang="en-US" sz="900" b="1" dirty="0" err="1">
                <a:latin typeface="Times New Roman" pitchFamily="18" charset="0"/>
                <a:cs typeface="Times New Roman" pitchFamily="18" charset="0"/>
              </a:rPr>
              <a:t>Nischintapur</a:t>
            </a:r>
            <a:r>
              <a:rPr lang="en-US" sz="900" b="1" dirty="0">
                <a:latin typeface="Times New Roman" pitchFamily="18" charset="0"/>
                <a:cs typeface="Times New Roman" pitchFamily="18" charset="0"/>
              </a:rPr>
              <a:t>, Budge Budge, India.</a:t>
            </a:r>
            <a:endParaRPr lang="en-US" sz="700" b="1" dirty="0">
              <a:latin typeface="Times New Roman" pitchFamily="18" charset="0"/>
              <a:cs typeface="Times New Roman" pitchFamily="18" charset="0"/>
            </a:endParaRPr>
          </a:p>
        </p:txBody>
      </p:sp>
    </p:spTree>
    <p:extLst>
      <p:ext uri="{BB962C8B-B14F-4D97-AF65-F5344CB8AC3E}">
        <p14:creationId xmlns:p14="http://schemas.microsoft.com/office/powerpoint/2010/main" val="205311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C:\Users\LENOVO\Downloads\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5988" y="6288875"/>
            <a:ext cx="1878012" cy="5691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200400" y="116343"/>
            <a:ext cx="4648200" cy="523220"/>
          </a:xfrm>
          <a:prstGeom prst="rect">
            <a:avLst/>
          </a:prstGeom>
          <a:noFill/>
        </p:spPr>
        <p:txBody>
          <a:bodyPr wrap="square" rtlCol="0">
            <a:spAutoFit/>
          </a:bodyPr>
          <a:lstStyle/>
          <a:p>
            <a:pPr algn="ctr"/>
            <a:r>
              <a:rPr lang="en-US" sz="2800" b="1" dirty="0">
                <a:latin typeface="Times New Roman" pitchFamily="18" charset="0"/>
                <a:cs typeface="Times New Roman" pitchFamily="18" charset="0"/>
              </a:rPr>
              <a:t>INTRODUCTION </a:t>
            </a:r>
            <a:r>
              <a:rPr lang="en-US" sz="1100" b="1" dirty="0">
                <a:latin typeface="Times New Roman" pitchFamily="18" charset="0"/>
                <a:cs typeface="Times New Roman" pitchFamily="18" charset="0"/>
              </a:rPr>
              <a:t>(Times New Roman, 28)</a:t>
            </a:r>
          </a:p>
        </p:txBody>
      </p:sp>
      <p:sp>
        <p:nvSpPr>
          <p:cNvPr id="8" name="TextBox 7"/>
          <p:cNvSpPr txBox="1"/>
          <p:nvPr/>
        </p:nvSpPr>
        <p:spPr>
          <a:xfrm>
            <a:off x="2857500" y="2133600"/>
            <a:ext cx="3810000" cy="2585323"/>
          </a:xfrm>
          <a:prstGeom prst="rect">
            <a:avLst/>
          </a:prstGeom>
          <a:noFill/>
        </p:spPr>
        <p:txBody>
          <a:bodyPr wrap="square" rtlCol="0">
            <a:spAutoFit/>
          </a:bodyPr>
          <a:lstStyle/>
          <a:p>
            <a:pPr algn="ctr">
              <a:lnSpc>
                <a:spcPct val="150000"/>
              </a:lnSpc>
            </a:pPr>
            <a:r>
              <a:rPr lang="en-US" b="1" dirty="0">
                <a:latin typeface="Times New Roman" pitchFamily="18" charset="0"/>
                <a:cs typeface="Times New Roman" pitchFamily="18" charset="0"/>
              </a:rPr>
              <a:t>Share some basic details about the present research e.g., motivations and significance of the research. Graphical representation and flowchart are highly desirable for this slide.</a:t>
            </a:r>
            <a:endParaRPr lang="en-US" sz="900" b="1" dirty="0">
              <a:latin typeface="Times New Roman" pitchFamily="18" charset="0"/>
              <a:cs typeface="Times New Roman" pitchFamily="18" charset="0"/>
            </a:endParaRPr>
          </a:p>
        </p:txBody>
      </p:sp>
      <p:pic>
        <p:nvPicPr>
          <p:cNvPr id="11" name="Picture 10">
            <a:extLst>
              <a:ext uri="{FF2B5EF4-FFF2-40B4-BE49-F238E27FC236}">
                <a16:creationId xmlns:a16="http://schemas.microsoft.com/office/drawing/2014/main" id="{884D5D6D-C389-260F-B8DB-49F5A3B8D5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16" y="28545"/>
            <a:ext cx="1115103" cy="850285"/>
          </a:xfrm>
          <a:prstGeom prst="rect">
            <a:avLst/>
          </a:prstGeom>
        </p:spPr>
      </p:pic>
      <p:pic>
        <p:nvPicPr>
          <p:cNvPr id="12" name="Picture 11">
            <a:extLst>
              <a:ext uri="{FF2B5EF4-FFF2-40B4-BE49-F238E27FC236}">
                <a16:creationId xmlns:a16="http://schemas.microsoft.com/office/drawing/2014/main" id="{7D01F2FF-9117-21A7-E033-E3515BC8579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040" y="43869"/>
            <a:ext cx="930658" cy="777240"/>
          </a:xfrm>
          <a:prstGeom prst="rect">
            <a:avLst/>
          </a:prstGeom>
        </p:spPr>
      </p:pic>
      <p:pic>
        <p:nvPicPr>
          <p:cNvPr id="13" name="Picture 12">
            <a:extLst>
              <a:ext uri="{FF2B5EF4-FFF2-40B4-BE49-F238E27FC236}">
                <a16:creationId xmlns:a16="http://schemas.microsoft.com/office/drawing/2014/main" id="{4F4CF002-AF19-3F34-74E3-DB3B8203C9F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56459" y="101590"/>
            <a:ext cx="777240" cy="719519"/>
          </a:xfrm>
          <a:prstGeom prst="rect">
            <a:avLst/>
          </a:prstGeom>
        </p:spPr>
      </p:pic>
      <p:pic>
        <p:nvPicPr>
          <p:cNvPr id="14" name="Picture 13">
            <a:extLst>
              <a:ext uri="{FF2B5EF4-FFF2-40B4-BE49-F238E27FC236}">
                <a16:creationId xmlns:a16="http://schemas.microsoft.com/office/drawing/2014/main" id="{5F655845-90A8-904A-7626-D9D54343FAB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68123" y="43869"/>
            <a:ext cx="928688" cy="792433"/>
          </a:xfrm>
          <a:prstGeom prst="rect">
            <a:avLst/>
          </a:prstGeom>
        </p:spPr>
      </p:pic>
      <p:pic>
        <p:nvPicPr>
          <p:cNvPr id="15" name="Picture 14">
            <a:extLst>
              <a:ext uri="{FF2B5EF4-FFF2-40B4-BE49-F238E27FC236}">
                <a16:creationId xmlns:a16="http://schemas.microsoft.com/office/drawing/2014/main" id="{EC3B6E2E-2C13-F829-63A7-498AC577DA7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4833681"/>
            <a:ext cx="2971800" cy="1478471"/>
          </a:xfrm>
          <a:prstGeom prst="rect">
            <a:avLst/>
          </a:prstGeom>
        </p:spPr>
      </p:pic>
      <p:sp>
        <p:nvSpPr>
          <p:cNvPr id="2" name="TextBox 1">
            <a:extLst>
              <a:ext uri="{FF2B5EF4-FFF2-40B4-BE49-F238E27FC236}">
                <a16:creationId xmlns:a16="http://schemas.microsoft.com/office/drawing/2014/main" id="{2B5D2D0F-5294-23FC-4F8F-F32FE147463E}"/>
              </a:ext>
            </a:extLst>
          </p:cNvPr>
          <p:cNvSpPr txBox="1"/>
          <p:nvPr/>
        </p:nvSpPr>
        <p:spPr>
          <a:xfrm>
            <a:off x="1766170" y="6319521"/>
            <a:ext cx="5471160" cy="482953"/>
          </a:xfrm>
          <a:prstGeom prst="rect">
            <a:avLst/>
          </a:prstGeom>
          <a:noFill/>
        </p:spPr>
        <p:txBody>
          <a:bodyPr wrap="square" rtlCol="0">
            <a:spAutoFit/>
          </a:bodyPr>
          <a:lstStyle/>
          <a:p>
            <a:pPr algn="ctr">
              <a:lnSpc>
                <a:spcPct val="150000"/>
              </a:lnSpc>
            </a:pPr>
            <a:r>
              <a:rPr lang="en-US" sz="900" b="1" dirty="0">
                <a:latin typeface="Times New Roman" pitchFamily="18" charset="0"/>
                <a:cs typeface="Times New Roman" pitchFamily="18" charset="0"/>
              </a:rPr>
              <a:t>International Conference on Smart Computing, Communication and Automation (ICSCCA), 2K25</a:t>
            </a:r>
          </a:p>
          <a:p>
            <a:pPr algn="ctr">
              <a:lnSpc>
                <a:spcPct val="150000"/>
              </a:lnSpc>
            </a:pPr>
            <a:r>
              <a:rPr lang="en-US" sz="900" b="1" dirty="0">
                <a:latin typeface="Times New Roman" pitchFamily="18" charset="0"/>
                <a:cs typeface="Times New Roman" pitchFamily="18" charset="0"/>
              </a:rPr>
              <a:t>Organized by , Budge Budge Institute of Technology,  </a:t>
            </a:r>
            <a:r>
              <a:rPr lang="en-US" sz="900" b="1" dirty="0" err="1">
                <a:latin typeface="Times New Roman" pitchFamily="18" charset="0"/>
                <a:cs typeface="Times New Roman" pitchFamily="18" charset="0"/>
              </a:rPr>
              <a:t>Nischintapur</a:t>
            </a:r>
            <a:r>
              <a:rPr lang="en-US" sz="900" b="1" dirty="0">
                <a:latin typeface="Times New Roman" pitchFamily="18" charset="0"/>
                <a:cs typeface="Times New Roman" pitchFamily="18" charset="0"/>
              </a:rPr>
              <a:t>, Budge Budge, India.</a:t>
            </a:r>
            <a:endParaRPr lang="en-US" sz="700" b="1" dirty="0">
              <a:latin typeface="Times New Roman" pitchFamily="18" charset="0"/>
              <a:cs typeface="Times New Roman" pitchFamily="18" charset="0"/>
            </a:endParaRPr>
          </a:p>
        </p:txBody>
      </p:sp>
    </p:spTree>
    <p:extLst>
      <p:ext uri="{BB962C8B-B14F-4D97-AF65-F5344CB8AC3E}">
        <p14:creationId xmlns:p14="http://schemas.microsoft.com/office/powerpoint/2010/main" val="2143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C:\Users\LENOVO\Downloads\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5988" y="6288875"/>
            <a:ext cx="1878012" cy="5691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286000" y="116343"/>
            <a:ext cx="6035040" cy="1384995"/>
          </a:xfrm>
          <a:prstGeom prst="rect">
            <a:avLst/>
          </a:prstGeom>
          <a:noFill/>
        </p:spPr>
        <p:txBody>
          <a:bodyPr wrap="square" rtlCol="0">
            <a:spAutoFit/>
          </a:bodyPr>
          <a:lstStyle/>
          <a:p>
            <a:pPr algn="ctr"/>
            <a:r>
              <a:rPr lang="en-US" sz="2800" b="1" dirty="0">
                <a:latin typeface="Times New Roman" pitchFamily="18" charset="0"/>
                <a:cs typeface="Times New Roman" pitchFamily="18" charset="0"/>
              </a:rPr>
              <a:t>MATERIALS AND METHODS/EXPERIMENTAL PROCEDURE </a:t>
            </a:r>
            <a:r>
              <a:rPr lang="en-US" sz="1100" b="1" dirty="0">
                <a:latin typeface="Times New Roman" pitchFamily="18" charset="0"/>
                <a:cs typeface="Times New Roman" pitchFamily="18" charset="0"/>
              </a:rPr>
              <a:t>(Times New Roman, 28)</a:t>
            </a:r>
          </a:p>
        </p:txBody>
      </p:sp>
      <p:sp>
        <p:nvSpPr>
          <p:cNvPr id="8" name="TextBox 7"/>
          <p:cNvSpPr txBox="1"/>
          <p:nvPr/>
        </p:nvSpPr>
        <p:spPr>
          <a:xfrm>
            <a:off x="2857500" y="2133600"/>
            <a:ext cx="3810000" cy="2585323"/>
          </a:xfrm>
          <a:prstGeom prst="rect">
            <a:avLst/>
          </a:prstGeom>
          <a:noFill/>
        </p:spPr>
        <p:txBody>
          <a:bodyPr wrap="square" rtlCol="0">
            <a:spAutoFit/>
          </a:bodyPr>
          <a:lstStyle/>
          <a:p>
            <a:pPr algn="ctr">
              <a:lnSpc>
                <a:spcPct val="150000"/>
              </a:lnSpc>
            </a:pPr>
            <a:r>
              <a:rPr lang="en-US" b="1" dirty="0">
                <a:latin typeface="Times New Roman" pitchFamily="18" charset="0"/>
                <a:cs typeface="Times New Roman" pitchFamily="18" charset="0"/>
              </a:rPr>
              <a:t>Modify the heading according to your requirements. Describe briefly about the methodologies, experimental set up, statistical analysis and mathematical computations in this slide</a:t>
            </a:r>
            <a:endParaRPr lang="en-US" sz="900" b="1" dirty="0">
              <a:latin typeface="Times New Roman" pitchFamily="18" charset="0"/>
              <a:cs typeface="Times New Roman" pitchFamily="18" charset="0"/>
            </a:endParaRPr>
          </a:p>
        </p:txBody>
      </p:sp>
      <p:pic>
        <p:nvPicPr>
          <p:cNvPr id="11" name="Picture 10">
            <a:extLst>
              <a:ext uri="{FF2B5EF4-FFF2-40B4-BE49-F238E27FC236}">
                <a16:creationId xmlns:a16="http://schemas.microsoft.com/office/drawing/2014/main" id="{C92537D7-94D3-B234-C04B-F2E7E1D84E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16" y="28545"/>
            <a:ext cx="1115103" cy="850285"/>
          </a:xfrm>
          <a:prstGeom prst="rect">
            <a:avLst/>
          </a:prstGeom>
        </p:spPr>
      </p:pic>
      <p:pic>
        <p:nvPicPr>
          <p:cNvPr id="12" name="Picture 11">
            <a:extLst>
              <a:ext uri="{FF2B5EF4-FFF2-40B4-BE49-F238E27FC236}">
                <a16:creationId xmlns:a16="http://schemas.microsoft.com/office/drawing/2014/main" id="{C9991CE0-AF5C-0CB4-12CA-26ABDABE9B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040" y="43869"/>
            <a:ext cx="930658" cy="777240"/>
          </a:xfrm>
          <a:prstGeom prst="rect">
            <a:avLst/>
          </a:prstGeom>
        </p:spPr>
      </p:pic>
      <p:pic>
        <p:nvPicPr>
          <p:cNvPr id="13" name="Picture 12">
            <a:extLst>
              <a:ext uri="{FF2B5EF4-FFF2-40B4-BE49-F238E27FC236}">
                <a16:creationId xmlns:a16="http://schemas.microsoft.com/office/drawing/2014/main" id="{57E20440-AF5D-80F5-4093-870750ADD40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56459" y="101590"/>
            <a:ext cx="777240" cy="719519"/>
          </a:xfrm>
          <a:prstGeom prst="rect">
            <a:avLst/>
          </a:prstGeom>
        </p:spPr>
      </p:pic>
      <p:pic>
        <p:nvPicPr>
          <p:cNvPr id="14" name="Picture 13">
            <a:extLst>
              <a:ext uri="{FF2B5EF4-FFF2-40B4-BE49-F238E27FC236}">
                <a16:creationId xmlns:a16="http://schemas.microsoft.com/office/drawing/2014/main" id="{BB37FA93-0256-420D-12E3-81CEEE3352E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68123" y="43869"/>
            <a:ext cx="928688" cy="792433"/>
          </a:xfrm>
          <a:prstGeom prst="rect">
            <a:avLst/>
          </a:prstGeom>
        </p:spPr>
      </p:pic>
      <p:pic>
        <p:nvPicPr>
          <p:cNvPr id="15" name="Picture 14">
            <a:extLst>
              <a:ext uri="{FF2B5EF4-FFF2-40B4-BE49-F238E27FC236}">
                <a16:creationId xmlns:a16="http://schemas.microsoft.com/office/drawing/2014/main" id="{D5C08A1B-2CEE-EBAA-32B7-852704FCCB4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4833681"/>
            <a:ext cx="2971800" cy="1478471"/>
          </a:xfrm>
          <a:prstGeom prst="rect">
            <a:avLst/>
          </a:prstGeom>
        </p:spPr>
      </p:pic>
      <p:sp>
        <p:nvSpPr>
          <p:cNvPr id="2" name="TextBox 1">
            <a:extLst>
              <a:ext uri="{FF2B5EF4-FFF2-40B4-BE49-F238E27FC236}">
                <a16:creationId xmlns:a16="http://schemas.microsoft.com/office/drawing/2014/main" id="{7C22F29D-71D9-8476-9BC0-E1789108A48B}"/>
              </a:ext>
            </a:extLst>
          </p:cNvPr>
          <p:cNvSpPr txBox="1"/>
          <p:nvPr/>
        </p:nvSpPr>
        <p:spPr>
          <a:xfrm>
            <a:off x="1766170" y="6319521"/>
            <a:ext cx="5471160" cy="482953"/>
          </a:xfrm>
          <a:prstGeom prst="rect">
            <a:avLst/>
          </a:prstGeom>
          <a:noFill/>
        </p:spPr>
        <p:txBody>
          <a:bodyPr wrap="square" rtlCol="0">
            <a:spAutoFit/>
          </a:bodyPr>
          <a:lstStyle/>
          <a:p>
            <a:pPr algn="ctr">
              <a:lnSpc>
                <a:spcPct val="150000"/>
              </a:lnSpc>
            </a:pPr>
            <a:r>
              <a:rPr lang="en-US" sz="900" b="1" dirty="0">
                <a:latin typeface="Times New Roman" pitchFamily="18" charset="0"/>
                <a:cs typeface="Times New Roman" pitchFamily="18" charset="0"/>
              </a:rPr>
              <a:t>International Conference on Smart Computing, Communication and Automation (ICSCCA), 2K25</a:t>
            </a:r>
          </a:p>
          <a:p>
            <a:pPr algn="ctr">
              <a:lnSpc>
                <a:spcPct val="150000"/>
              </a:lnSpc>
            </a:pPr>
            <a:r>
              <a:rPr lang="en-US" sz="900" b="1" dirty="0">
                <a:latin typeface="Times New Roman" pitchFamily="18" charset="0"/>
                <a:cs typeface="Times New Roman" pitchFamily="18" charset="0"/>
              </a:rPr>
              <a:t>Organized by , Budge Budge Institute of Technology,  </a:t>
            </a:r>
            <a:r>
              <a:rPr lang="en-US" sz="900" b="1" dirty="0" err="1">
                <a:latin typeface="Times New Roman" pitchFamily="18" charset="0"/>
                <a:cs typeface="Times New Roman" pitchFamily="18" charset="0"/>
              </a:rPr>
              <a:t>Nischintapur</a:t>
            </a:r>
            <a:r>
              <a:rPr lang="en-US" sz="900" b="1" dirty="0">
                <a:latin typeface="Times New Roman" pitchFamily="18" charset="0"/>
                <a:cs typeface="Times New Roman" pitchFamily="18" charset="0"/>
              </a:rPr>
              <a:t>, Budge Budge, India.</a:t>
            </a:r>
            <a:endParaRPr lang="en-US" sz="700" b="1" dirty="0">
              <a:latin typeface="Times New Roman" pitchFamily="18" charset="0"/>
              <a:cs typeface="Times New Roman" pitchFamily="18" charset="0"/>
            </a:endParaRPr>
          </a:p>
        </p:txBody>
      </p:sp>
    </p:spTree>
    <p:extLst>
      <p:ext uri="{BB962C8B-B14F-4D97-AF65-F5344CB8AC3E}">
        <p14:creationId xmlns:p14="http://schemas.microsoft.com/office/powerpoint/2010/main" val="4213789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C:\Users\LENOVO\Downloads\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5988" y="6288875"/>
            <a:ext cx="1878012" cy="5691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286000" y="116343"/>
            <a:ext cx="6035040" cy="1384995"/>
          </a:xfrm>
          <a:prstGeom prst="rect">
            <a:avLst/>
          </a:prstGeom>
          <a:noFill/>
        </p:spPr>
        <p:txBody>
          <a:bodyPr wrap="square" rtlCol="0">
            <a:spAutoFit/>
          </a:bodyPr>
          <a:lstStyle/>
          <a:p>
            <a:pPr algn="ctr"/>
            <a:r>
              <a:rPr lang="en-US" sz="2800" b="1" dirty="0">
                <a:latin typeface="Times New Roman" pitchFamily="18" charset="0"/>
                <a:cs typeface="Times New Roman" pitchFamily="18" charset="0"/>
              </a:rPr>
              <a:t>MATERIALS AND METHODS/EXPERIMENTAL PROCEDURE (CONTD…) </a:t>
            </a:r>
            <a:r>
              <a:rPr lang="en-US" sz="1100" b="1" dirty="0">
                <a:latin typeface="Times New Roman" pitchFamily="18" charset="0"/>
                <a:cs typeface="Times New Roman" pitchFamily="18" charset="0"/>
              </a:rPr>
              <a:t>(Times New Roman, 28)</a:t>
            </a:r>
          </a:p>
        </p:txBody>
      </p:sp>
      <p:sp>
        <p:nvSpPr>
          <p:cNvPr id="8" name="TextBox 7"/>
          <p:cNvSpPr txBox="1"/>
          <p:nvPr/>
        </p:nvSpPr>
        <p:spPr>
          <a:xfrm>
            <a:off x="2857500" y="2133600"/>
            <a:ext cx="3810000" cy="3416320"/>
          </a:xfrm>
          <a:prstGeom prst="rect">
            <a:avLst/>
          </a:prstGeom>
          <a:noFill/>
        </p:spPr>
        <p:txBody>
          <a:bodyPr wrap="square" rtlCol="0">
            <a:spAutoFit/>
          </a:bodyPr>
          <a:lstStyle/>
          <a:p>
            <a:pPr algn="ctr">
              <a:lnSpc>
                <a:spcPct val="150000"/>
              </a:lnSpc>
            </a:pPr>
            <a:r>
              <a:rPr lang="en-US" b="1" dirty="0">
                <a:latin typeface="Times New Roman" pitchFamily="18" charset="0"/>
                <a:cs typeface="Times New Roman" pitchFamily="18" charset="0"/>
              </a:rPr>
              <a:t>You may proceed with the materials and methods section in this slide as well if not entirely fit in the previous slide. You may delete this slide if the entire experimental procedure gets fitted into one slide. It should be noted that maximum two slides are allowed for the methodology section.</a:t>
            </a:r>
            <a:endParaRPr lang="en-US" sz="900" b="1" dirty="0">
              <a:latin typeface="Times New Roman" pitchFamily="18" charset="0"/>
              <a:cs typeface="Times New Roman" pitchFamily="18" charset="0"/>
            </a:endParaRPr>
          </a:p>
        </p:txBody>
      </p:sp>
      <p:pic>
        <p:nvPicPr>
          <p:cNvPr id="11" name="Picture 10">
            <a:extLst>
              <a:ext uri="{FF2B5EF4-FFF2-40B4-BE49-F238E27FC236}">
                <a16:creationId xmlns:a16="http://schemas.microsoft.com/office/drawing/2014/main" id="{A1521BF9-73BA-7BEB-A2D1-EC99886C06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16" y="28545"/>
            <a:ext cx="1115103" cy="850285"/>
          </a:xfrm>
          <a:prstGeom prst="rect">
            <a:avLst/>
          </a:prstGeom>
        </p:spPr>
      </p:pic>
      <p:pic>
        <p:nvPicPr>
          <p:cNvPr id="12" name="Picture 11">
            <a:extLst>
              <a:ext uri="{FF2B5EF4-FFF2-40B4-BE49-F238E27FC236}">
                <a16:creationId xmlns:a16="http://schemas.microsoft.com/office/drawing/2014/main" id="{9760997E-FC5F-BFF0-69AB-BEAEE3F95F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040" y="43869"/>
            <a:ext cx="930658" cy="777240"/>
          </a:xfrm>
          <a:prstGeom prst="rect">
            <a:avLst/>
          </a:prstGeom>
        </p:spPr>
      </p:pic>
      <p:pic>
        <p:nvPicPr>
          <p:cNvPr id="13" name="Picture 12">
            <a:extLst>
              <a:ext uri="{FF2B5EF4-FFF2-40B4-BE49-F238E27FC236}">
                <a16:creationId xmlns:a16="http://schemas.microsoft.com/office/drawing/2014/main" id="{D6C8C9D7-4E57-B278-BFC7-8271A1BB807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56459" y="101590"/>
            <a:ext cx="777240" cy="719519"/>
          </a:xfrm>
          <a:prstGeom prst="rect">
            <a:avLst/>
          </a:prstGeom>
        </p:spPr>
      </p:pic>
      <p:pic>
        <p:nvPicPr>
          <p:cNvPr id="14" name="Picture 13">
            <a:extLst>
              <a:ext uri="{FF2B5EF4-FFF2-40B4-BE49-F238E27FC236}">
                <a16:creationId xmlns:a16="http://schemas.microsoft.com/office/drawing/2014/main" id="{8EA4E5CF-9ED1-5742-E0E8-591AA1BF53A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68123" y="43869"/>
            <a:ext cx="928688" cy="792433"/>
          </a:xfrm>
          <a:prstGeom prst="rect">
            <a:avLst/>
          </a:prstGeom>
        </p:spPr>
      </p:pic>
      <p:pic>
        <p:nvPicPr>
          <p:cNvPr id="15" name="Picture 14">
            <a:extLst>
              <a:ext uri="{FF2B5EF4-FFF2-40B4-BE49-F238E27FC236}">
                <a16:creationId xmlns:a16="http://schemas.microsoft.com/office/drawing/2014/main" id="{39075FBD-B978-BA95-08C8-A74C4F68F18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4833681"/>
            <a:ext cx="2971800" cy="1478471"/>
          </a:xfrm>
          <a:prstGeom prst="rect">
            <a:avLst/>
          </a:prstGeom>
        </p:spPr>
      </p:pic>
      <p:sp>
        <p:nvSpPr>
          <p:cNvPr id="2" name="TextBox 1">
            <a:extLst>
              <a:ext uri="{FF2B5EF4-FFF2-40B4-BE49-F238E27FC236}">
                <a16:creationId xmlns:a16="http://schemas.microsoft.com/office/drawing/2014/main" id="{CB896826-57A0-F7A4-AF3E-ED7DD6E251CD}"/>
              </a:ext>
            </a:extLst>
          </p:cNvPr>
          <p:cNvSpPr txBox="1"/>
          <p:nvPr/>
        </p:nvSpPr>
        <p:spPr>
          <a:xfrm>
            <a:off x="1766170" y="6319521"/>
            <a:ext cx="5471160" cy="482953"/>
          </a:xfrm>
          <a:prstGeom prst="rect">
            <a:avLst/>
          </a:prstGeom>
          <a:noFill/>
        </p:spPr>
        <p:txBody>
          <a:bodyPr wrap="square" rtlCol="0">
            <a:spAutoFit/>
          </a:bodyPr>
          <a:lstStyle/>
          <a:p>
            <a:pPr algn="ctr">
              <a:lnSpc>
                <a:spcPct val="150000"/>
              </a:lnSpc>
            </a:pPr>
            <a:r>
              <a:rPr lang="en-US" sz="900" b="1" dirty="0">
                <a:latin typeface="Times New Roman" pitchFamily="18" charset="0"/>
                <a:cs typeface="Times New Roman" pitchFamily="18" charset="0"/>
              </a:rPr>
              <a:t>International Conference on Smart Computing, Communication and Automation (ICSCCA), 2K25</a:t>
            </a:r>
          </a:p>
          <a:p>
            <a:pPr algn="ctr">
              <a:lnSpc>
                <a:spcPct val="150000"/>
              </a:lnSpc>
            </a:pPr>
            <a:r>
              <a:rPr lang="en-US" sz="900" b="1" dirty="0">
                <a:latin typeface="Times New Roman" pitchFamily="18" charset="0"/>
                <a:cs typeface="Times New Roman" pitchFamily="18" charset="0"/>
              </a:rPr>
              <a:t>Organized by , Budge Budge Institute of Technology,  </a:t>
            </a:r>
            <a:r>
              <a:rPr lang="en-US" sz="900" b="1" dirty="0" err="1">
                <a:latin typeface="Times New Roman" pitchFamily="18" charset="0"/>
                <a:cs typeface="Times New Roman" pitchFamily="18" charset="0"/>
              </a:rPr>
              <a:t>Nischintapur</a:t>
            </a:r>
            <a:r>
              <a:rPr lang="en-US" sz="900" b="1" dirty="0">
                <a:latin typeface="Times New Roman" pitchFamily="18" charset="0"/>
                <a:cs typeface="Times New Roman" pitchFamily="18" charset="0"/>
              </a:rPr>
              <a:t>, Budge Budge, India.</a:t>
            </a:r>
            <a:endParaRPr lang="en-US" sz="700" b="1" dirty="0">
              <a:latin typeface="Times New Roman" pitchFamily="18" charset="0"/>
              <a:cs typeface="Times New Roman" pitchFamily="18" charset="0"/>
            </a:endParaRPr>
          </a:p>
        </p:txBody>
      </p:sp>
    </p:spTree>
    <p:extLst>
      <p:ext uri="{BB962C8B-B14F-4D97-AF65-F5344CB8AC3E}">
        <p14:creationId xmlns:p14="http://schemas.microsoft.com/office/powerpoint/2010/main" val="2730573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C:\Users\LENOVO\Downloads\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5988" y="6288875"/>
            <a:ext cx="1878012" cy="5691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844460" y="116343"/>
            <a:ext cx="5080340" cy="692497"/>
          </a:xfrm>
          <a:prstGeom prst="rect">
            <a:avLst/>
          </a:prstGeom>
          <a:noFill/>
        </p:spPr>
        <p:txBody>
          <a:bodyPr wrap="square" rtlCol="0">
            <a:spAutoFit/>
          </a:bodyPr>
          <a:lstStyle/>
          <a:p>
            <a:pPr algn="ctr"/>
            <a:r>
              <a:rPr lang="en-US" sz="2800" b="1" dirty="0">
                <a:latin typeface="Times New Roman" pitchFamily="18" charset="0"/>
                <a:cs typeface="Times New Roman" pitchFamily="18" charset="0"/>
              </a:rPr>
              <a:t>RESULTS AND DISCUSSION </a:t>
            </a:r>
            <a:r>
              <a:rPr lang="en-US" sz="1100" b="1" dirty="0">
                <a:latin typeface="Times New Roman" pitchFamily="18" charset="0"/>
                <a:cs typeface="Times New Roman" pitchFamily="18" charset="0"/>
              </a:rPr>
              <a:t>(Times New Roman, 28)</a:t>
            </a:r>
          </a:p>
        </p:txBody>
      </p:sp>
      <p:sp>
        <p:nvSpPr>
          <p:cNvPr id="8" name="TextBox 7"/>
          <p:cNvSpPr txBox="1"/>
          <p:nvPr/>
        </p:nvSpPr>
        <p:spPr>
          <a:xfrm>
            <a:off x="2743200" y="2133600"/>
            <a:ext cx="3810000" cy="1754326"/>
          </a:xfrm>
          <a:prstGeom prst="rect">
            <a:avLst/>
          </a:prstGeom>
          <a:noFill/>
        </p:spPr>
        <p:txBody>
          <a:bodyPr wrap="square" rtlCol="0">
            <a:spAutoFit/>
          </a:bodyPr>
          <a:lstStyle/>
          <a:p>
            <a:pPr algn="ctr">
              <a:lnSpc>
                <a:spcPct val="150000"/>
              </a:lnSpc>
            </a:pPr>
            <a:r>
              <a:rPr lang="en-US" b="1" dirty="0">
                <a:latin typeface="Times New Roman" pitchFamily="18" charset="0"/>
                <a:cs typeface="Times New Roman" pitchFamily="18" charset="0"/>
              </a:rPr>
              <a:t>Please specify the core outcomes derived from the ongoing research. Graphs and figures are highly desirable for this slide.</a:t>
            </a:r>
          </a:p>
        </p:txBody>
      </p:sp>
      <p:pic>
        <p:nvPicPr>
          <p:cNvPr id="11" name="Picture 10">
            <a:extLst>
              <a:ext uri="{FF2B5EF4-FFF2-40B4-BE49-F238E27FC236}">
                <a16:creationId xmlns:a16="http://schemas.microsoft.com/office/drawing/2014/main" id="{5B3DD77C-1997-A04D-30BE-8F54969575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16" y="28545"/>
            <a:ext cx="1115103" cy="850285"/>
          </a:xfrm>
          <a:prstGeom prst="rect">
            <a:avLst/>
          </a:prstGeom>
        </p:spPr>
      </p:pic>
      <p:pic>
        <p:nvPicPr>
          <p:cNvPr id="12" name="Picture 11">
            <a:extLst>
              <a:ext uri="{FF2B5EF4-FFF2-40B4-BE49-F238E27FC236}">
                <a16:creationId xmlns:a16="http://schemas.microsoft.com/office/drawing/2014/main" id="{286B30FD-B2C2-1521-F8E8-6D3E9DAB43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040" y="43869"/>
            <a:ext cx="930658" cy="777240"/>
          </a:xfrm>
          <a:prstGeom prst="rect">
            <a:avLst/>
          </a:prstGeom>
        </p:spPr>
      </p:pic>
      <p:pic>
        <p:nvPicPr>
          <p:cNvPr id="13" name="Picture 12">
            <a:extLst>
              <a:ext uri="{FF2B5EF4-FFF2-40B4-BE49-F238E27FC236}">
                <a16:creationId xmlns:a16="http://schemas.microsoft.com/office/drawing/2014/main" id="{77BD6BC4-9439-26DB-B960-E6A79425E6E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56459" y="101590"/>
            <a:ext cx="777240" cy="719519"/>
          </a:xfrm>
          <a:prstGeom prst="rect">
            <a:avLst/>
          </a:prstGeom>
        </p:spPr>
      </p:pic>
      <p:pic>
        <p:nvPicPr>
          <p:cNvPr id="14" name="Picture 13">
            <a:extLst>
              <a:ext uri="{FF2B5EF4-FFF2-40B4-BE49-F238E27FC236}">
                <a16:creationId xmlns:a16="http://schemas.microsoft.com/office/drawing/2014/main" id="{3BB67564-096B-27C2-E400-B0B5E8B1D0C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68123" y="43869"/>
            <a:ext cx="928688" cy="792433"/>
          </a:xfrm>
          <a:prstGeom prst="rect">
            <a:avLst/>
          </a:prstGeom>
        </p:spPr>
      </p:pic>
      <p:pic>
        <p:nvPicPr>
          <p:cNvPr id="15" name="Picture 14">
            <a:extLst>
              <a:ext uri="{FF2B5EF4-FFF2-40B4-BE49-F238E27FC236}">
                <a16:creationId xmlns:a16="http://schemas.microsoft.com/office/drawing/2014/main" id="{8163DBE2-E28F-F1F0-56E0-345F8CBD652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4833681"/>
            <a:ext cx="2971800" cy="1478471"/>
          </a:xfrm>
          <a:prstGeom prst="rect">
            <a:avLst/>
          </a:prstGeom>
        </p:spPr>
      </p:pic>
      <p:sp>
        <p:nvSpPr>
          <p:cNvPr id="2" name="TextBox 1">
            <a:extLst>
              <a:ext uri="{FF2B5EF4-FFF2-40B4-BE49-F238E27FC236}">
                <a16:creationId xmlns:a16="http://schemas.microsoft.com/office/drawing/2014/main" id="{8B24E0CD-AAD5-CA22-5FAB-0BB8ED0708E5}"/>
              </a:ext>
            </a:extLst>
          </p:cNvPr>
          <p:cNvSpPr txBox="1"/>
          <p:nvPr/>
        </p:nvSpPr>
        <p:spPr>
          <a:xfrm>
            <a:off x="1766170" y="6319521"/>
            <a:ext cx="5471160" cy="482953"/>
          </a:xfrm>
          <a:prstGeom prst="rect">
            <a:avLst/>
          </a:prstGeom>
          <a:noFill/>
        </p:spPr>
        <p:txBody>
          <a:bodyPr wrap="square" rtlCol="0">
            <a:spAutoFit/>
          </a:bodyPr>
          <a:lstStyle/>
          <a:p>
            <a:pPr algn="ctr">
              <a:lnSpc>
                <a:spcPct val="150000"/>
              </a:lnSpc>
            </a:pPr>
            <a:r>
              <a:rPr lang="en-US" sz="900" b="1" dirty="0">
                <a:latin typeface="Times New Roman" pitchFamily="18" charset="0"/>
                <a:cs typeface="Times New Roman" pitchFamily="18" charset="0"/>
              </a:rPr>
              <a:t>International Conference on Smart Computing, Communication and Automation (ICSCCA), 2K25</a:t>
            </a:r>
          </a:p>
          <a:p>
            <a:pPr algn="ctr">
              <a:lnSpc>
                <a:spcPct val="150000"/>
              </a:lnSpc>
            </a:pPr>
            <a:r>
              <a:rPr lang="en-US" sz="900" b="1" dirty="0">
                <a:latin typeface="Times New Roman" pitchFamily="18" charset="0"/>
                <a:cs typeface="Times New Roman" pitchFamily="18" charset="0"/>
              </a:rPr>
              <a:t>Organized by , Budge Budge Institute of Technology,  </a:t>
            </a:r>
            <a:r>
              <a:rPr lang="en-US" sz="900" b="1" dirty="0" err="1">
                <a:latin typeface="Times New Roman" pitchFamily="18" charset="0"/>
                <a:cs typeface="Times New Roman" pitchFamily="18" charset="0"/>
              </a:rPr>
              <a:t>Nischintapur</a:t>
            </a:r>
            <a:r>
              <a:rPr lang="en-US" sz="900" b="1" dirty="0">
                <a:latin typeface="Times New Roman" pitchFamily="18" charset="0"/>
                <a:cs typeface="Times New Roman" pitchFamily="18" charset="0"/>
              </a:rPr>
              <a:t>, Budge Budge, India.</a:t>
            </a:r>
            <a:endParaRPr lang="en-US" sz="700" b="1" dirty="0">
              <a:latin typeface="Times New Roman" pitchFamily="18" charset="0"/>
              <a:cs typeface="Times New Roman" pitchFamily="18" charset="0"/>
            </a:endParaRPr>
          </a:p>
        </p:txBody>
      </p:sp>
    </p:spTree>
    <p:extLst>
      <p:ext uri="{BB962C8B-B14F-4D97-AF65-F5344CB8AC3E}">
        <p14:creationId xmlns:p14="http://schemas.microsoft.com/office/powerpoint/2010/main" val="3911240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C:\Users\LENOVO\Downloads\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5988" y="6288875"/>
            <a:ext cx="1878012" cy="5691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124200" y="28545"/>
            <a:ext cx="4572000" cy="1123384"/>
          </a:xfrm>
          <a:prstGeom prst="rect">
            <a:avLst/>
          </a:prstGeom>
          <a:noFill/>
        </p:spPr>
        <p:txBody>
          <a:bodyPr wrap="square" rtlCol="0">
            <a:spAutoFit/>
          </a:bodyPr>
          <a:lstStyle/>
          <a:p>
            <a:pPr algn="ctr"/>
            <a:r>
              <a:rPr lang="en-US" sz="2800" b="1" dirty="0">
                <a:latin typeface="Times New Roman" pitchFamily="18" charset="0"/>
                <a:cs typeface="Times New Roman" pitchFamily="18" charset="0"/>
              </a:rPr>
              <a:t>RESULTS AND DISCUSSION (CONTD…) </a:t>
            </a:r>
            <a:r>
              <a:rPr lang="en-US" sz="1100" b="1" dirty="0">
                <a:latin typeface="Times New Roman" pitchFamily="18" charset="0"/>
                <a:cs typeface="Times New Roman" pitchFamily="18" charset="0"/>
              </a:rPr>
              <a:t>(Times New Roman, 28)</a:t>
            </a:r>
          </a:p>
        </p:txBody>
      </p:sp>
      <p:sp>
        <p:nvSpPr>
          <p:cNvPr id="8" name="TextBox 7"/>
          <p:cNvSpPr txBox="1"/>
          <p:nvPr/>
        </p:nvSpPr>
        <p:spPr>
          <a:xfrm>
            <a:off x="2857500" y="1905000"/>
            <a:ext cx="3810000" cy="3366563"/>
          </a:xfrm>
          <a:prstGeom prst="rect">
            <a:avLst/>
          </a:prstGeom>
          <a:noFill/>
        </p:spPr>
        <p:txBody>
          <a:bodyPr wrap="square" rtlCol="0">
            <a:spAutoFit/>
          </a:bodyPr>
          <a:lstStyle/>
          <a:p>
            <a:pPr algn="ctr">
              <a:lnSpc>
                <a:spcPct val="150000"/>
              </a:lnSpc>
            </a:pPr>
            <a:r>
              <a:rPr lang="en-US" b="1" dirty="0">
                <a:latin typeface="Times New Roman" pitchFamily="18" charset="0"/>
                <a:cs typeface="Times New Roman" pitchFamily="18" charset="0"/>
              </a:rPr>
              <a:t>You may continue with the results and discussion in this slide as well if not entirely fit in the previous slide. You may delete this slide if the entire results and discussion gets fitted into one slide. It should be noted that maximum two slides are allowed for the results and discussion  section.</a:t>
            </a:r>
            <a:endParaRPr lang="en-US" sz="900" b="1" dirty="0">
              <a:latin typeface="Times New Roman" pitchFamily="18" charset="0"/>
              <a:cs typeface="Times New Roman" pitchFamily="18" charset="0"/>
            </a:endParaRPr>
          </a:p>
        </p:txBody>
      </p:sp>
      <p:pic>
        <p:nvPicPr>
          <p:cNvPr id="11" name="Picture 10">
            <a:extLst>
              <a:ext uri="{FF2B5EF4-FFF2-40B4-BE49-F238E27FC236}">
                <a16:creationId xmlns:a16="http://schemas.microsoft.com/office/drawing/2014/main" id="{71215CD6-C7B4-0C44-5F7A-D2ECB0837B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16" y="28545"/>
            <a:ext cx="1115103" cy="850285"/>
          </a:xfrm>
          <a:prstGeom prst="rect">
            <a:avLst/>
          </a:prstGeom>
        </p:spPr>
      </p:pic>
      <p:pic>
        <p:nvPicPr>
          <p:cNvPr id="12" name="Picture 11">
            <a:extLst>
              <a:ext uri="{FF2B5EF4-FFF2-40B4-BE49-F238E27FC236}">
                <a16:creationId xmlns:a16="http://schemas.microsoft.com/office/drawing/2014/main" id="{27E6E7A1-E5C2-41BE-CFB4-FCC12137CBA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040" y="43869"/>
            <a:ext cx="930658" cy="777240"/>
          </a:xfrm>
          <a:prstGeom prst="rect">
            <a:avLst/>
          </a:prstGeom>
        </p:spPr>
      </p:pic>
      <p:pic>
        <p:nvPicPr>
          <p:cNvPr id="13" name="Picture 12">
            <a:extLst>
              <a:ext uri="{FF2B5EF4-FFF2-40B4-BE49-F238E27FC236}">
                <a16:creationId xmlns:a16="http://schemas.microsoft.com/office/drawing/2014/main" id="{091F6F34-977F-735A-ACF8-8313C1AD7DF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29001" y="93927"/>
            <a:ext cx="777240" cy="719519"/>
          </a:xfrm>
          <a:prstGeom prst="rect">
            <a:avLst/>
          </a:prstGeom>
        </p:spPr>
      </p:pic>
      <p:pic>
        <p:nvPicPr>
          <p:cNvPr id="14" name="Picture 13">
            <a:extLst>
              <a:ext uri="{FF2B5EF4-FFF2-40B4-BE49-F238E27FC236}">
                <a16:creationId xmlns:a16="http://schemas.microsoft.com/office/drawing/2014/main" id="{F6357E1A-C3A6-11BE-E7CF-B2AE24EAE02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68123" y="43869"/>
            <a:ext cx="928688" cy="792433"/>
          </a:xfrm>
          <a:prstGeom prst="rect">
            <a:avLst/>
          </a:prstGeom>
        </p:spPr>
      </p:pic>
      <p:pic>
        <p:nvPicPr>
          <p:cNvPr id="15" name="Picture 14">
            <a:extLst>
              <a:ext uri="{FF2B5EF4-FFF2-40B4-BE49-F238E27FC236}">
                <a16:creationId xmlns:a16="http://schemas.microsoft.com/office/drawing/2014/main" id="{24CF12D7-ED29-74FB-0D7F-B9350983A21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4833681"/>
            <a:ext cx="2971800" cy="1478471"/>
          </a:xfrm>
          <a:prstGeom prst="rect">
            <a:avLst/>
          </a:prstGeom>
        </p:spPr>
      </p:pic>
      <p:sp>
        <p:nvSpPr>
          <p:cNvPr id="2" name="TextBox 1">
            <a:extLst>
              <a:ext uri="{FF2B5EF4-FFF2-40B4-BE49-F238E27FC236}">
                <a16:creationId xmlns:a16="http://schemas.microsoft.com/office/drawing/2014/main" id="{2F38C0F6-DB8E-BAF3-C0C3-EFB28F18F483}"/>
              </a:ext>
            </a:extLst>
          </p:cNvPr>
          <p:cNvSpPr txBox="1"/>
          <p:nvPr/>
        </p:nvSpPr>
        <p:spPr>
          <a:xfrm>
            <a:off x="1766170" y="6319521"/>
            <a:ext cx="5471160" cy="482953"/>
          </a:xfrm>
          <a:prstGeom prst="rect">
            <a:avLst/>
          </a:prstGeom>
          <a:noFill/>
        </p:spPr>
        <p:txBody>
          <a:bodyPr wrap="square" rtlCol="0">
            <a:spAutoFit/>
          </a:bodyPr>
          <a:lstStyle/>
          <a:p>
            <a:pPr algn="ctr">
              <a:lnSpc>
                <a:spcPct val="150000"/>
              </a:lnSpc>
            </a:pPr>
            <a:r>
              <a:rPr lang="en-US" sz="900" b="1" dirty="0">
                <a:latin typeface="Times New Roman" pitchFamily="18" charset="0"/>
                <a:cs typeface="Times New Roman" pitchFamily="18" charset="0"/>
              </a:rPr>
              <a:t>International Conference on Smart Computing, Communication and Automation (ICSCCA), 2K25</a:t>
            </a:r>
          </a:p>
          <a:p>
            <a:pPr algn="ctr">
              <a:lnSpc>
                <a:spcPct val="150000"/>
              </a:lnSpc>
            </a:pPr>
            <a:r>
              <a:rPr lang="en-US" sz="900" b="1" dirty="0">
                <a:latin typeface="Times New Roman" pitchFamily="18" charset="0"/>
                <a:cs typeface="Times New Roman" pitchFamily="18" charset="0"/>
              </a:rPr>
              <a:t>Organized by , Budge Budge Institute of Technology,  </a:t>
            </a:r>
            <a:r>
              <a:rPr lang="en-US" sz="900" b="1" dirty="0" err="1">
                <a:latin typeface="Times New Roman" pitchFamily="18" charset="0"/>
                <a:cs typeface="Times New Roman" pitchFamily="18" charset="0"/>
              </a:rPr>
              <a:t>Nischintapur</a:t>
            </a:r>
            <a:r>
              <a:rPr lang="en-US" sz="900" b="1" dirty="0">
                <a:latin typeface="Times New Roman" pitchFamily="18" charset="0"/>
                <a:cs typeface="Times New Roman" pitchFamily="18" charset="0"/>
              </a:rPr>
              <a:t>, Budge Budge, India.</a:t>
            </a:r>
            <a:endParaRPr lang="en-US" sz="700" b="1" dirty="0">
              <a:latin typeface="Times New Roman" pitchFamily="18" charset="0"/>
              <a:cs typeface="Times New Roman" pitchFamily="18" charset="0"/>
            </a:endParaRPr>
          </a:p>
        </p:txBody>
      </p:sp>
    </p:spTree>
    <p:extLst>
      <p:ext uri="{BB962C8B-B14F-4D97-AF65-F5344CB8AC3E}">
        <p14:creationId xmlns:p14="http://schemas.microsoft.com/office/powerpoint/2010/main" val="4205964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991</Words>
  <Application>Microsoft Office PowerPoint</Application>
  <PresentationFormat>On-screen Show (4:3)</PresentationFormat>
  <Paragraphs>60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Saubhik Bandyopadhyay</cp:lastModifiedBy>
  <cp:revision>37</cp:revision>
  <dcterms:created xsi:type="dcterms:W3CDTF">2006-08-16T00:00:00Z</dcterms:created>
  <dcterms:modified xsi:type="dcterms:W3CDTF">2025-04-12T10:02:32Z</dcterms:modified>
</cp:coreProperties>
</file>