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p:cViewPr varScale="1">
        <p:scale>
          <a:sx n="68" d="100"/>
          <a:sy n="68" d="100"/>
        </p:scale>
        <p:origin x="14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86C0EF-D0AC-1DEA-425F-60BD5160CD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33669B-0125-D847-2750-044C26FDD1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2B695E-D1BC-455D-9D8B-4C85C2FA081B}" type="datetimeFigureOut">
              <a:rPr lang="en-IN" smtClean="0"/>
              <a:t>21-04-2025</a:t>
            </a:fld>
            <a:endParaRPr lang="en-IN"/>
          </a:p>
        </p:txBody>
      </p:sp>
      <p:sp>
        <p:nvSpPr>
          <p:cNvPr id="4" name="Footer Placeholder 3">
            <a:extLst>
              <a:ext uri="{FF2B5EF4-FFF2-40B4-BE49-F238E27FC236}">
                <a16:creationId xmlns:a16="http://schemas.microsoft.com/office/drawing/2014/main" id="{25809E79-9CED-F043-CCD4-34AD501845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A4FEB1F-167F-3CF2-13DC-8B5DD04A8A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F6B670-C5D3-4895-A57F-7C45CF07B6BA}" type="slidenum">
              <a:rPr lang="en-IN" smtClean="0"/>
              <a:t>‹#›</a:t>
            </a:fld>
            <a:endParaRPr lang="en-IN"/>
          </a:p>
        </p:txBody>
      </p:sp>
    </p:spTree>
    <p:extLst>
      <p:ext uri="{BB962C8B-B14F-4D97-AF65-F5344CB8AC3E}">
        <p14:creationId xmlns:p14="http://schemas.microsoft.com/office/powerpoint/2010/main" val="69027872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264AA-9858-448D-AD69-FDF3FCD75912}" type="datetimeFigureOut">
              <a:rPr lang="en-IN" smtClean="0"/>
              <a:t>21-04-2025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E3D94-D148-4C8B-8170-E5F3C7C4F562}" type="slidenum">
              <a:rPr lang="en-IN" smtClean="0"/>
              <a:t>‹#›</a:t>
            </a:fld>
            <a:endParaRPr lang="en-IN"/>
          </a:p>
        </p:txBody>
      </p:sp>
    </p:spTree>
    <p:extLst>
      <p:ext uri="{BB962C8B-B14F-4D97-AF65-F5344CB8AC3E}">
        <p14:creationId xmlns:p14="http://schemas.microsoft.com/office/powerpoint/2010/main" val="199975180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BD5F51-5249-4DAE-A0D4-2A241C3FECD0}" type="datetime1">
              <a:rPr lang="en-US" smtClean="0"/>
              <a:t>4/21/2025</a:t>
            </a:fld>
            <a:endParaRPr lang="en-US"/>
          </a:p>
        </p:txBody>
      </p:sp>
      <p:sp>
        <p:nvSpPr>
          <p:cNvPr id="5" name="Footer Placeholder 4"/>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BF277-7C43-40E4-B811-1C71B42305FD}" type="datetime1">
              <a:rPr lang="en-US" smtClean="0"/>
              <a:t>4/21/2025</a:t>
            </a:fld>
            <a:endParaRPr lang="en-US"/>
          </a:p>
        </p:txBody>
      </p:sp>
      <p:sp>
        <p:nvSpPr>
          <p:cNvPr id="5" name="Footer Placeholder 4"/>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C4F03-CE45-4D29-BBFB-BC50642CD098}" type="datetime1">
              <a:rPr lang="en-US" smtClean="0"/>
              <a:t>4/21/2025</a:t>
            </a:fld>
            <a:endParaRPr lang="en-US"/>
          </a:p>
        </p:txBody>
      </p:sp>
      <p:sp>
        <p:nvSpPr>
          <p:cNvPr id="5" name="Footer Placeholder 4"/>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C4728-0234-4F33-8EE8-BEF8595C2596}" type="datetime1">
              <a:rPr lang="en-US" smtClean="0"/>
              <a:t>4/21/2025</a:t>
            </a:fld>
            <a:endParaRPr lang="en-US"/>
          </a:p>
        </p:txBody>
      </p:sp>
      <p:sp>
        <p:nvSpPr>
          <p:cNvPr id="5" name="Footer Placeholder 4"/>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C2C3E-7396-424C-8771-356E78387B48}" type="datetime1">
              <a:rPr lang="en-US" smtClean="0"/>
              <a:t>4/21/2025</a:t>
            </a:fld>
            <a:endParaRPr lang="en-US"/>
          </a:p>
        </p:txBody>
      </p:sp>
      <p:sp>
        <p:nvSpPr>
          <p:cNvPr id="5" name="Footer Placeholder 4"/>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AAF6EF-C54E-4E5B-AEA5-02D457C9F998}" type="datetime1">
              <a:rPr lang="en-US" smtClean="0"/>
              <a:t>4/21/2025</a:t>
            </a:fld>
            <a:endParaRPr lang="en-US"/>
          </a:p>
        </p:txBody>
      </p:sp>
      <p:sp>
        <p:nvSpPr>
          <p:cNvPr id="6" name="Footer Placeholder 5"/>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83B52-6374-4457-BEFF-9B24F6481881}" type="datetime1">
              <a:rPr lang="en-US" smtClean="0"/>
              <a:t>4/21/2025</a:t>
            </a:fld>
            <a:endParaRPr lang="en-US"/>
          </a:p>
        </p:txBody>
      </p:sp>
      <p:sp>
        <p:nvSpPr>
          <p:cNvPr id="8" name="Footer Placeholder 7"/>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14062D-0AD2-4000-B589-96496CEF9E10}" type="datetime1">
              <a:rPr lang="en-US" smtClean="0"/>
              <a:t>4/21/2025</a:t>
            </a:fld>
            <a:endParaRPr lang="en-US"/>
          </a:p>
        </p:txBody>
      </p:sp>
      <p:sp>
        <p:nvSpPr>
          <p:cNvPr id="4" name="Footer Placeholder 3"/>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4567C-BC8F-4CB5-9DF2-F21F172B1278}" type="datetime1">
              <a:rPr lang="en-US" smtClean="0"/>
              <a:t>4/21/2025</a:t>
            </a:fld>
            <a:endParaRPr lang="en-US"/>
          </a:p>
        </p:txBody>
      </p:sp>
      <p:sp>
        <p:nvSpPr>
          <p:cNvPr id="3" name="Footer Placeholder 2"/>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5445C-2F15-4E06-A5B5-5173CA048B80}" type="datetime1">
              <a:rPr lang="en-US" smtClean="0"/>
              <a:t>4/21/2025</a:t>
            </a:fld>
            <a:endParaRPr lang="en-US"/>
          </a:p>
        </p:txBody>
      </p:sp>
      <p:sp>
        <p:nvSpPr>
          <p:cNvPr id="6" name="Footer Placeholder 5"/>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B93FC4-5240-4C37-9B43-8936D336C615}" type="datetime1">
              <a:rPr lang="en-US" smtClean="0"/>
              <a:t>4/21/2025</a:t>
            </a:fld>
            <a:endParaRPr lang="en-US"/>
          </a:p>
        </p:txBody>
      </p:sp>
      <p:sp>
        <p:nvSpPr>
          <p:cNvPr id="6" name="Footer Placeholder 5"/>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907B5-375B-4357-A7EA-A21467BB5607}" type="datetime1">
              <a:rPr lang="en-US" smtClean="0"/>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International Conference on Advances in Intelligent Computing and Communication Technology (AICCT), 2K25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28600"/>
            <a:ext cx="28194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TITLE </a:t>
            </a:r>
            <a:r>
              <a:rPr lang="en-US" sz="1100" b="1" dirty="0">
                <a:latin typeface="Times New Roman" pitchFamily="18" charset="0"/>
                <a:cs typeface="Times New Roman" pitchFamily="18" charset="0"/>
              </a:rPr>
              <a:t>(Times New Roman, 28)</a:t>
            </a:r>
          </a:p>
        </p:txBody>
      </p:sp>
      <p:pic>
        <p:nvPicPr>
          <p:cNvPr id="1029"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24200" y="1676400"/>
            <a:ext cx="3505200" cy="923330"/>
          </a:xfrm>
          <a:prstGeom prst="rect">
            <a:avLst/>
          </a:prstGeom>
          <a:noFill/>
        </p:spPr>
        <p:txBody>
          <a:bodyPr wrap="square" rtlCol="0">
            <a:spAutoFit/>
          </a:bodyPr>
          <a:lstStyle/>
          <a:p>
            <a:pPr algn="ctr">
              <a:lnSpc>
                <a:spcPct val="150000"/>
              </a:lnSpc>
            </a:pPr>
            <a:r>
              <a:rPr lang="en-US" sz="2000" b="1" dirty="0">
                <a:latin typeface="Times New Roman" pitchFamily="18" charset="0"/>
                <a:cs typeface="Times New Roman" pitchFamily="18" charset="0"/>
              </a:rPr>
              <a:t>Author(s) Name </a:t>
            </a:r>
            <a:r>
              <a:rPr lang="en-US" sz="1100" b="1" dirty="0">
                <a:latin typeface="Times New Roman" pitchFamily="18" charset="0"/>
                <a:cs typeface="Times New Roman" pitchFamily="18" charset="0"/>
              </a:rPr>
              <a:t>(Times New Roman, 20)</a:t>
            </a:r>
          </a:p>
          <a:p>
            <a:pPr algn="ctr">
              <a:lnSpc>
                <a:spcPct val="150000"/>
              </a:lnSpc>
            </a:pPr>
            <a:r>
              <a:rPr lang="en-US" sz="1600" b="1" dirty="0">
                <a:latin typeface="Times New Roman" pitchFamily="18" charset="0"/>
                <a:cs typeface="Times New Roman" pitchFamily="18" charset="0"/>
              </a:rPr>
              <a:t>Affiliations </a:t>
            </a:r>
            <a:r>
              <a:rPr lang="en-US" sz="1100" b="1" dirty="0">
                <a:latin typeface="Times New Roman" pitchFamily="18" charset="0"/>
                <a:cs typeface="Times New Roman" pitchFamily="18" charset="0"/>
              </a:rPr>
              <a:t>(Times New Roman, 16)</a:t>
            </a:r>
          </a:p>
        </p:txBody>
      </p:sp>
      <p:sp>
        <p:nvSpPr>
          <p:cNvPr id="8" name="TextBox 7"/>
          <p:cNvSpPr txBox="1"/>
          <p:nvPr/>
        </p:nvSpPr>
        <p:spPr>
          <a:xfrm>
            <a:off x="3124200" y="3068729"/>
            <a:ext cx="3505200" cy="498663"/>
          </a:xfrm>
          <a:prstGeom prst="rect">
            <a:avLst/>
          </a:prstGeom>
          <a:noFill/>
        </p:spPr>
        <p:txBody>
          <a:bodyPr wrap="square" rtlCol="0">
            <a:spAutoFit/>
          </a:bodyPr>
          <a:lstStyle/>
          <a:p>
            <a:pPr algn="ctr">
              <a:lnSpc>
                <a:spcPct val="150000"/>
              </a:lnSpc>
            </a:pPr>
            <a:r>
              <a:rPr lang="en-US" sz="2000" b="1" dirty="0">
                <a:latin typeface="Times New Roman" pitchFamily="18" charset="0"/>
                <a:cs typeface="Times New Roman" pitchFamily="18" charset="0"/>
              </a:rPr>
              <a:t>Paper ID: </a:t>
            </a:r>
            <a:r>
              <a:rPr lang="en-US" sz="1100" b="1" dirty="0">
                <a:latin typeface="Times New Roman" pitchFamily="18" charset="0"/>
                <a:cs typeface="Times New Roman" pitchFamily="18" charset="0"/>
              </a:rPr>
              <a:t>(Times New Roman, 20)</a:t>
            </a:r>
          </a:p>
        </p:txBody>
      </p:sp>
      <p:sp>
        <p:nvSpPr>
          <p:cNvPr id="9" name="TextBox 8"/>
          <p:cNvSpPr txBox="1"/>
          <p:nvPr/>
        </p:nvSpPr>
        <p:spPr>
          <a:xfrm>
            <a:off x="3124200" y="4191000"/>
            <a:ext cx="3657600" cy="923330"/>
          </a:xfrm>
          <a:prstGeom prst="rect">
            <a:avLst/>
          </a:prstGeom>
          <a:noFill/>
        </p:spPr>
        <p:txBody>
          <a:bodyPr wrap="square" rtlCol="0">
            <a:spAutoFit/>
          </a:bodyPr>
          <a:lstStyle/>
          <a:p>
            <a:pPr algn="ctr">
              <a:lnSpc>
                <a:spcPct val="150000"/>
              </a:lnSpc>
            </a:pPr>
            <a:r>
              <a:rPr lang="en-US" sz="2000" b="1" dirty="0">
                <a:latin typeface="Times New Roman" pitchFamily="18" charset="0"/>
                <a:cs typeface="Times New Roman" pitchFamily="18" charset="0"/>
              </a:rPr>
              <a:t>PRESENTED BY </a:t>
            </a:r>
            <a:r>
              <a:rPr lang="en-US" sz="1100" b="1" dirty="0">
                <a:latin typeface="Times New Roman" pitchFamily="18" charset="0"/>
                <a:cs typeface="Times New Roman" pitchFamily="18" charset="0"/>
              </a:rPr>
              <a:t>(Times New Roman, 20)</a:t>
            </a:r>
          </a:p>
          <a:p>
            <a:pPr algn="ctr">
              <a:lnSpc>
                <a:spcPct val="150000"/>
              </a:lnSpc>
            </a:pPr>
            <a:r>
              <a:rPr lang="en-US" sz="1600" b="1" dirty="0">
                <a:latin typeface="Times New Roman" pitchFamily="18" charset="0"/>
                <a:cs typeface="Times New Roman" pitchFamily="18" charset="0"/>
              </a:rPr>
              <a:t>Name </a:t>
            </a:r>
            <a:r>
              <a:rPr lang="en-US" sz="1100" b="1" dirty="0">
                <a:latin typeface="Times New Roman" pitchFamily="18" charset="0"/>
                <a:cs typeface="Times New Roman" pitchFamily="18" charset="0"/>
              </a:rPr>
              <a:t>(Times New Roman, 16)</a:t>
            </a:r>
          </a:p>
        </p:txBody>
      </p:sp>
      <p:pic>
        <p:nvPicPr>
          <p:cNvPr id="14" name="Picture 13">
            <a:extLst>
              <a:ext uri="{FF2B5EF4-FFF2-40B4-BE49-F238E27FC236}">
                <a16:creationId xmlns:a16="http://schemas.microsoft.com/office/drawing/2014/main" id="{87F78201-9E9C-4603-58FD-941D9C0FEAFC}"/>
              </a:ext>
            </a:extLst>
          </p:cNvPr>
          <p:cNvPicPr>
            <a:picLocks noChangeAspect="1"/>
          </p:cNvPicPr>
          <p:nvPr/>
        </p:nvPicPr>
        <p:blipFill rotWithShape="1">
          <a:blip r:embed="rId3">
            <a:extLst>
              <a:ext uri="{28A0092B-C50C-407E-A947-70E740481C1C}">
                <a14:useLocalDpi xmlns:a14="http://schemas.microsoft.com/office/drawing/2010/main" val="0"/>
              </a:ext>
            </a:extLst>
          </a:blip>
          <a:srcRect l="7761" t="21497"/>
          <a:stretch/>
        </p:blipFill>
        <p:spPr>
          <a:xfrm>
            <a:off x="7237330" y="533400"/>
            <a:ext cx="1791353" cy="1143000"/>
          </a:xfrm>
          <a:prstGeom prst="rect">
            <a:avLst/>
          </a:prstGeom>
        </p:spPr>
      </p:pic>
      <p:pic>
        <p:nvPicPr>
          <p:cNvPr id="16" name="Picture 15">
            <a:extLst>
              <a:ext uri="{FF2B5EF4-FFF2-40B4-BE49-F238E27FC236}">
                <a16:creationId xmlns:a16="http://schemas.microsoft.com/office/drawing/2014/main" id="{00471653-70A5-5734-97F0-A463E01377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664" y="4833681"/>
            <a:ext cx="1478471" cy="1478471"/>
          </a:xfrm>
          <a:prstGeom prst="rect">
            <a:avLst/>
          </a:prstGeom>
        </p:spPr>
      </p:pic>
      <p:sp>
        <p:nvSpPr>
          <p:cNvPr id="3" name="Footer Placeholder 2"/>
          <p:cNvSpPr>
            <a:spLocks noGrp="1"/>
          </p:cNvSpPr>
          <p:nvPr>
            <p:ph type="ftr" sz="quarter" idx="11"/>
          </p:nvPr>
        </p:nvSpPr>
        <p:spPr>
          <a:xfrm>
            <a:off x="0" y="6356350"/>
            <a:ext cx="7237330" cy="365125"/>
          </a:xfrm>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1157991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67000" y="104150"/>
            <a:ext cx="39624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VALIDATION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1905000"/>
            <a:ext cx="3810000" cy="2169825"/>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Show the validation of the analysis in this slide. Delete this slide if validation is not applicable to your research or the validation is combined with the results section.</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667C9496-0BF4-4A28-8470-4B1E1C8D1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50" y="43869"/>
            <a:ext cx="792433" cy="792433"/>
          </a:xfrm>
          <a:prstGeom prst="rect">
            <a:avLst/>
          </a:prstGeom>
        </p:spPr>
      </p:pic>
      <p:sp>
        <p:nvSpPr>
          <p:cNvPr id="2" name="Footer Placeholder 1"/>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Tree>
    <p:extLst>
      <p:ext uri="{BB962C8B-B14F-4D97-AF65-F5344CB8AC3E}">
        <p14:creationId xmlns:p14="http://schemas.microsoft.com/office/powerpoint/2010/main" val="428179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104150"/>
            <a:ext cx="44958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CONCLUSIONS </a:t>
            </a:r>
            <a:r>
              <a:rPr lang="en-US" sz="1100" b="1" dirty="0">
                <a:latin typeface="Times New Roman" pitchFamily="18" charset="0"/>
                <a:cs typeface="Times New Roman" pitchFamily="18" charset="0"/>
              </a:rPr>
              <a:t>(Times New Roman, 28)</a:t>
            </a:r>
          </a:p>
        </p:txBody>
      </p:sp>
      <p:pic>
        <p:nvPicPr>
          <p:cNvPr id="6"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57500" y="1905000"/>
            <a:ext cx="3810000" cy="2120068"/>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Briefly state the concluding remarks about the research. Include the managerial implications, future scope and limitations of the research in this slide</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54FDC766-33FB-6D9E-71C1-883AFB3114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50" y="43869"/>
            <a:ext cx="792433" cy="792433"/>
          </a:xfrm>
          <a:prstGeom prst="rect">
            <a:avLst/>
          </a:prstGeom>
        </p:spPr>
      </p:pic>
      <p:pic>
        <p:nvPicPr>
          <p:cNvPr id="15" name="Picture 14">
            <a:extLst>
              <a:ext uri="{FF2B5EF4-FFF2-40B4-BE49-F238E27FC236}">
                <a16:creationId xmlns:a16="http://schemas.microsoft.com/office/drawing/2014/main" id="{7F5FFEC0-8D11-89D5-6BC6-40496FF2CA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95" y="5324003"/>
            <a:ext cx="1478471" cy="1478471"/>
          </a:xfrm>
          <a:prstGeom prst="rect">
            <a:avLst/>
          </a:prstGeom>
        </p:spPr>
      </p:pic>
      <p:sp>
        <p:nvSpPr>
          <p:cNvPr id="4" name="Footer Placeholder 3"/>
          <p:cNvSpPr>
            <a:spLocks noGrp="1"/>
          </p:cNvSpPr>
          <p:nvPr>
            <p:ph type="ftr" sz="quarter" idx="11"/>
          </p:nvPr>
        </p:nvSpPr>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98249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0" y="116343"/>
            <a:ext cx="48387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REFERENCES </a:t>
            </a:r>
            <a:r>
              <a:rPr lang="en-US" sz="1100" b="1" dirty="0">
                <a:latin typeface="Times New Roman" pitchFamily="18" charset="0"/>
                <a:cs typeface="Times New Roman" pitchFamily="18" charset="0"/>
              </a:rPr>
              <a:t>(Times New Roman, 28)</a:t>
            </a:r>
          </a:p>
        </p:txBody>
      </p:sp>
      <p:pic>
        <p:nvPicPr>
          <p:cNvPr id="6"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57500" y="1905000"/>
            <a:ext cx="3810000" cy="1754326"/>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Include some reference articles from peer-reviewed international journals along with DOI from which some ideas  have been adopted.</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337AAE0B-411D-EBA1-3ADC-55DFFBF07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50" y="43869"/>
            <a:ext cx="792433" cy="792433"/>
          </a:xfrm>
          <a:prstGeom prst="rect">
            <a:avLst/>
          </a:prstGeom>
        </p:spPr>
      </p:pic>
      <p:pic>
        <p:nvPicPr>
          <p:cNvPr id="15" name="Picture 14">
            <a:extLst>
              <a:ext uri="{FF2B5EF4-FFF2-40B4-BE49-F238E27FC236}">
                <a16:creationId xmlns:a16="http://schemas.microsoft.com/office/drawing/2014/main" id="{CA338E09-D68F-0F04-DEDE-EA3446EC86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2" y="5379529"/>
            <a:ext cx="1478471" cy="1478471"/>
          </a:xfrm>
          <a:prstGeom prst="rect">
            <a:avLst/>
          </a:prstGeom>
        </p:spPr>
      </p:pic>
      <p:sp>
        <p:nvSpPr>
          <p:cNvPr id="4" name="Footer Placeholder 3"/>
          <p:cNvSpPr>
            <a:spLocks noGrp="1"/>
          </p:cNvSpPr>
          <p:nvPr>
            <p:ph type="ftr" sz="quarter" idx="11"/>
          </p:nvPr>
        </p:nvSpPr>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403738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990600"/>
            <a:ext cx="6858000" cy="4339650"/>
          </a:xfrm>
          <a:prstGeom prst="rect">
            <a:avLst/>
          </a:prstGeom>
          <a:noFill/>
        </p:spPr>
        <p:txBody>
          <a:bodyPr wrap="square" rtlCol="0">
            <a:spAutoFit/>
          </a:bodyPr>
          <a:lstStyle/>
          <a:p>
            <a:pPr algn="ctr"/>
            <a:r>
              <a:rPr lang="en-US" sz="13800" b="1" dirty="0">
                <a:latin typeface="Times New Roman" pitchFamily="18" charset="0"/>
                <a:cs typeface="Times New Roman" pitchFamily="18" charset="0"/>
              </a:rPr>
              <a:t>THANK YOU</a:t>
            </a:r>
          </a:p>
        </p:txBody>
      </p:sp>
      <p:pic>
        <p:nvPicPr>
          <p:cNvPr id="6"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BEA043B-94D9-0CCC-1E94-0FD8751BDC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50" y="43869"/>
            <a:ext cx="792433" cy="792433"/>
          </a:xfrm>
          <a:prstGeom prst="rect">
            <a:avLst/>
          </a:prstGeom>
        </p:spPr>
      </p:pic>
      <p:pic>
        <p:nvPicPr>
          <p:cNvPr id="14" name="Picture 13">
            <a:extLst>
              <a:ext uri="{FF2B5EF4-FFF2-40B4-BE49-F238E27FC236}">
                <a16:creationId xmlns:a16="http://schemas.microsoft.com/office/drawing/2014/main" id="{ECFDBA22-4ACA-383D-D51E-F25BE6BD4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664" y="4833681"/>
            <a:ext cx="1478471" cy="1478471"/>
          </a:xfrm>
          <a:prstGeom prst="rect">
            <a:avLst/>
          </a:prstGeom>
        </p:spPr>
      </p:pic>
      <p:sp>
        <p:nvSpPr>
          <p:cNvPr id="4" name="Footer Placeholder 3"/>
          <p:cNvSpPr>
            <a:spLocks noGrp="1"/>
          </p:cNvSpPr>
          <p:nvPr>
            <p:ph type="ftr" sz="quarter" idx="11"/>
          </p:nvPr>
        </p:nvSpPr>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368923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8001000" cy="6001643"/>
          </a:xfrm>
          <a:prstGeom prst="rect">
            <a:avLst/>
          </a:prstGeom>
          <a:noFill/>
        </p:spPr>
        <p:txBody>
          <a:bodyPr wrap="square" rtlCol="0">
            <a:spAutoFit/>
          </a:bodyPr>
          <a:lstStyle/>
          <a:p>
            <a:pPr algn="just">
              <a:lnSpc>
                <a:spcPct val="150000"/>
              </a:lnSpc>
            </a:pPr>
            <a:r>
              <a:rPr lang="en-US" sz="1600" b="1" dirty="0">
                <a:latin typeface="Times New Roman" pitchFamily="18" charset="0"/>
                <a:cs typeface="Times New Roman" pitchFamily="18" charset="0"/>
              </a:rPr>
              <a:t>DELETE THIS SLIDE BEFORE SUBMITTING THE PPT</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The total number of slide should not exceed 13.</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Don’t change the format of the template. Theme, font style, font size should not be altered.</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Attachments e.g., logos, conference name should not be deleted. However, slide headings or contents (From introduction to validation) may be modified according to your requirements.</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The first four slides (Title, contents, objectives, research gaps and novelty) and the last three slides (conclusions, references, thank you) should be kept mandatorily. You may modify the mid-slides (from introduction to validation) according to your requirements.</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You may use TIMES NEW ROMAN, FONT SIZE 16, LINE SPACING 1.5  for preparing the body of the presentation.</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The entire PPT should be well-organized. Try to include figures, flowcharts and graphical representation instead of unnecessary long text to keep the PPT concise and easily understandable.</a:t>
            </a:r>
          </a:p>
        </p:txBody>
      </p:sp>
      <p:sp>
        <p:nvSpPr>
          <p:cNvPr id="3" name="Footer Placeholder 2"/>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Tree>
    <p:extLst>
      <p:ext uri="{BB962C8B-B14F-4D97-AF65-F5344CB8AC3E}">
        <p14:creationId xmlns:p14="http://schemas.microsoft.com/office/powerpoint/2010/main" val="300276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76600" y="116343"/>
            <a:ext cx="38100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CONTENTS </a:t>
            </a:r>
            <a:r>
              <a:rPr lang="en-US" sz="1100" b="1" dirty="0">
                <a:latin typeface="Times New Roman" pitchFamily="18" charset="0"/>
                <a:cs typeface="Times New Roman" pitchFamily="18" charset="0"/>
              </a:rPr>
              <a:t>(Times New Roman, 28)</a:t>
            </a:r>
          </a:p>
        </p:txBody>
      </p:sp>
      <p:sp>
        <p:nvSpPr>
          <p:cNvPr id="8" name="TextBox 7"/>
          <p:cNvSpPr txBox="1"/>
          <p:nvPr/>
        </p:nvSpPr>
        <p:spPr>
          <a:xfrm>
            <a:off x="2459514" y="2133600"/>
            <a:ext cx="3810000" cy="923330"/>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list of contents in the upcoming slides.</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41B4C785-FC0F-BB13-C853-741693D35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3869"/>
            <a:ext cx="1180083" cy="1099131"/>
          </a:xfrm>
          <a:prstGeom prst="rect">
            <a:avLst/>
          </a:prstGeom>
        </p:spPr>
      </p:pic>
      <p:pic>
        <p:nvPicPr>
          <p:cNvPr id="15" name="Picture 14">
            <a:extLst>
              <a:ext uri="{FF2B5EF4-FFF2-40B4-BE49-F238E27FC236}">
                <a16:creationId xmlns:a16="http://schemas.microsoft.com/office/drawing/2014/main" id="{A8779DF2-C497-366F-5A80-67AF0D0BA0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010" y="4798681"/>
            <a:ext cx="1478471" cy="1478471"/>
          </a:xfrm>
          <a:prstGeom prst="rect">
            <a:avLst/>
          </a:prstGeom>
        </p:spPr>
      </p:pic>
      <p:sp>
        <p:nvSpPr>
          <p:cNvPr id="3" name="Footer Placeholder 2"/>
          <p:cNvSpPr>
            <a:spLocks noGrp="1"/>
          </p:cNvSpPr>
          <p:nvPr>
            <p:ph type="ftr" sz="quarter" idx="11"/>
          </p:nvPr>
        </p:nvSpPr>
        <p:spPr>
          <a:xfrm>
            <a:off x="152400" y="6356350"/>
            <a:ext cx="6934200" cy="365125"/>
          </a:xfrm>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1099625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29000" y="116343"/>
            <a:ext cx="40386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OBJECTIVES </a:t>
            </a:r>
            <a:r>
              <a:rPr lang="en-US" sz="1100" b="1" dirty="0">
                <a:latin typeface="Times New Roman" pitchFamily="18" charset="0"/>
                <a:cs typeface="Times New Roman" pitchFamily="18" charset="0"/>
              </a:rPr>
              <a:t>(Times New Roman, 28)</a:t>
            </a:r>
          </a:p>
        </p:txBody>
      </p:sp>
      <p:sp>
        <p:nvSpPr>
          <p:cNvPr id="8" name="TextBox 7"/>
          <p:cNvSpPr txBox="1"/>
          <p:nvPr/>
        </p:nvSpPr>
        <p:spPr>
          <a:xfrm>
            <a:off x="2781300" y="2133600"/>
            <a:ext cx="3810000" cy="1338828"/>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core objectives of the present research in few bullet points.</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BA5FC0EB-AE21-D7DC-B2C6-CF2685FCA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43869"/>
            <a:ext cx="1103883" cy="1099131"/>
          </a:xfrm>
          <a:prstGeom prst="rect">
            <a:avLst/>
          </a:prstGeom>
        </p:spPr>
      </p:pic>
      <p:pic>
        <p:nvPicPr>
          <p:cNvPr id="15" name="Picture 14">
            <a:extLst>
              <a:ext uri="{FF2B5EF4-FFF2-40B4-BE49-F238E27FC236}">
                <a16:creationId xmlns:a16="http://schemas.microsoft.com/office/drawing/2014/main" id="{91539609-D258-06EB-528D-1DA21FFDEF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664" y="4833681"/>
            <a:ext cx="1478471" cy="1478471"/>
          </a:xfrm>
          <a:prstGeom prst="rect">
            <a:avLst/>
          </a:prstGeom>
        </p:spPr>
      </p:pic>
      <p:sp>
        <p:nvSpPr>
          <p:cNvPr id="3" name="Footer Placeholder 2"/>
          <p:cNvSpPr>
            <a:spLocks noGrp="1"/>
          </p:cNvSpPr>
          <p:nvPr>
            <p:ph type="ftr" sz="quarter" idx="11"/>
          </p:nvPr>
        </p:nvSpPr>
        <p:spPr>
          <a:xfrm>
            <a:off x="609600" y="6356350"/>
            <a:ext cx="5981700" cy="365125"/>
          </a:xfrm>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364210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33698" y="122958"/>
            <a:ext cx="5242695"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RESEARCH GAPS AND NOVELTY </a:t>
            </a:r>
            <a:r>
              <a:rPr lang="en-US" sz="1100" b="1" dirty="0">
                <a:latin typeface="Times New Roman" pitchFamily="18" charset="0"/>
                <a:cs typeface="Times New Roman" pitchFamily="18" charset="0"/>
              </a:rPr>
              <a:t>(Times New Roman, 28)</a:t>
            </a:r>
          </a:p>
        </p:txBody>
      </p:sp>
      <p:sp>
        <p:nvSpPr>
          <p:cNvPr id="8" name="TextBox 7"/>
          <p:cNvSpPr txBox="1"/>
          <p:nvPr/>
        </p:nvSpPr>
        <p:spPr>
          <a:xfrm>
            <a:off x="2743200" y="2133600"/>
            <a:ext cx="3810000" cy="1338828"/>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research gaps and novel contribution to the field in few bullet points.</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ADE602B1-F44F-0A8F-87ED-CFEE4DE95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869"/>
            <a:ext cx="1180083" cy="1033196"/>
          </a:xfrm>
          <a:prstGeom prst="rect">
            <a:avLst/>
          </a:prstGeom>
        </p:spPr>
      </p:pic>
      <p:pic>
        <p:nvPicPr>
          <p:cNvPr id="15" name="Picture 14">
            <a:extLst>
              <a:ext uri="{FF2B5EF4-FFF2-40B4-BE49-F238E27FC236}">
                <a16:creationId xmlns:a16="http://schemas.microsoft.com/office/drawing/2014/main" id="{E7000E72-826F-C5D4-A782-B0EC28563C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664" y="4833681"/>
            <a:ext cx="1478471" cy="1478471"/>
          </a:xfrm>
          <a:prstGeom prst="rect">
            <a:avLst/>
          </a:prstGeom>
        </p:spPr>
      </p:pic>
      <p:sp>
        <p:nvSpPr>
          <p:cNvPr id="3" name="Footer Placeholder 2"/>
          <p:cNvSpPr>
            <a:spLocks noGrp="1"/>
          </p:cNvSpPr>
          <p:nvPr>
            <p:ph type="ftr" sz="quarter" idx="11"/>
          </p:nvPr>
        </p:nvSpPr>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205311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0400" y="116343"/>
            <a:ext cx="46482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INTRODUCTION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2133600"/>
            <a:ext cx="3810000" cy="2585323"/>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Share some basic details about the present research e.g., motivations and significance of the research. Graphical representation and flowchart are highly desirable for this slide.</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5F655845-90A8-904A-7626-D9D54343F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869"/>
            <a:ext cx="1180083" cy="1022931"/>
          </a:xfrm>
          <a:prstGeom prst="rect">
            <a:avLst/>
          </a:prstGeom>
        </p:spPr>
      </p:pic>
      <p:pic>
        <p:nvPicPr>
          <p:cNvPr id="15" name="Picture 14">
            <a:extLst>
              <a:ext uri="{FF2B5EF4-FFF2-40B4-BE49-F238E27FC236}">
                <a16:creationId xmlns:a16="http://schemas.microsoft.com/office/drawing/2014/main" id="{EC3B6E2E-2C13-F829-63A7-498AC577DA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33681"/>
            <a:ext cx="2072735" cy="1478471"/>
          </a:xfrm>
          <a:prstGeom prst="rect">
            <a:avLst/>
          </a:prstGeom>
        </p:spPr>
      </p:pic>
      <p:sp>
        <p:nvSpPr>
          <p:cNvPr id="3" name="Footer Placeholder 2"/>
          <p:cNvSpPr>
            <a:spLocks noGrp="1"/>
          </p:cNvSpPr>
          <p:nvPr>
            <p:ph type="ftr" sz="quarter" idx="11"/>
          </p:nvPr>
        </p:nvSpPr>
        <p:spPr>
          <a:xfrm>
            <a:off x="381000" y="6356350"/>
            <a:ext cx="6400800" cy="365125"/>
          </a:xfrm>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2143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0" y="116343"/>
            <a:ext cx="6035040" cy="1384995"/>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MATERIALS AND METHODS/EXPERIMENTAL PROCEDURE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2133600"/>
            <a:ext cx="3810000" cy="2585323"/>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Modify the heading according to your requirements. Describe briefly about the methodologies, experimental set up, statistical analysis and mathematical computations in this slide</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BB37FA93-0256-420D-12E3-81CEEE33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43869"/>
            <a:ext cx="1256283" cy="1022931"/>
          </a:xfrm>
          <a:prstGeom prst="rect">
            <a:avLst/>
          </a:prstGeom>
        </p:spPr>
      </p:pic>
      <p:pic>
        <p:nvPicPr>
          <p:cNvPr id="15" name="Picture 14">
            <a:extLst>
              <a:ext uri="{FF2B5EF4-FFF2-40B4-BE49-F238E27FC236}">
                <a16:creationId xmlns:a16="http://schemas.microsoft.com/office/drawing/2014/main" id="{D5C08A1B-2CEE-EBAA-32B7-852704FCCB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5243004"/>
            <a:ext cx="1478471" cy="1478471"/>
          </a:xfrm>
          <a:prstGeom prst="rect">
            <a:avLst/>
          </a:prstGeom>
        </p:spPr>
      </p:pic>
      <p:sp>
        <p:nvSpPr>
          <p:cNvPr id="3" name="Footer Placeholder 2"/>
          <p:cNvSpPr>
            <a:spLocks noGrp="1"/>
          </p:cNvSpPr>
          <p:nvPr>
            <p:ph type="ftr" sz="quarter" idx="11"/>
          </p:nvPr>
        </p:nvSpPr>
        <p:spPr/>
        <p:txBody>
          <a:bodyPr/>
          <a:lstStyle/>
          <a:p>
            <a:r>
              <a:rPr lang="en-GB" dirty="0" smtClean="0"/>
              <a:t>International Conference on Advances in Intelligent Computing and Communication Technology (AICCT), 2K25</a:t>
            </a:r>
            <a:endParaRPr lang="en-US" dirty="0"/>
          </a:p>
        </p:txBody>
      </p:sp>
    </p:spTree>
    <p:extLst>
      <p:ext uri="{BB962C8B-B14F-4D97-AF65-F5344CB8AC3E}">
        <p14:creationId xmlns:p14="http://schemas.microsoft.com/office/powerpoint/2010/main" val="4213789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0" y="116343"/>
            <a:ext cx="6035040" cy="1384995"/>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MATERIALS AND METHODS/EXPERIMENTAL PROCEDURE (CONTD…)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2133600"/>
            <a:ext cx="3810000" cy="3416320"/>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You may proceed with the materials and methods section in this slide as well if not entirely fit in the previous slide. You may delete this slide if the entire experimental procedure gets fitted into one slide. It should be noted that maximum two slides are allowed for the methodology section.</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8EA4E5CF-9ED1-5742-E0E8-591AA1BF53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50" y="43869"/>
            <a:ext cx="792433" cy="792433"/>
          </a:xfrm>
          <a:prstGeom prst="rect">
            <a:avLst/>
          </a:prstGeom>
        </p:spPr>
      </p:pic>
      <p:pic>
        <p:nvPicPr>
          <p:cNvPr id="15" name="Picture 14">
            <a:extLst>
              <a:ext uri="{FF2B5EF4-FFF2-40B4-BE49-F238E27FC236}">
                <a16:creationId xmlns:a16="http://schemas.microsoft.com/office/drawing/2014/main" id="{39075FBD-B978-BA95-08C8-A74C4F68F1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 y="5324003"/>
            <a:ext cx="1478471" cy="1478471"/>
          </a:xfrm>
          <a:prstGeom prst="rect">
            <a:avLst/>
          </a:prstGeom>
        </p:spPr>
      </p:pic>
      <p:sp>
        <p:nvSpPr>
          <p:cNvPr id="3" name="Footer Placeholder 2"/>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Tree>
    <p:extLst>
      <p:ext uri="{BB962C8B-B14F-4D97-AF65-F5344CB8AC3E}">
        <p14:creationId xmlns:p14="http://schemas.microsoft.com/office/powerpoint/2010/main" val="2730573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44460" y="116343"/>
            <a:ext cx="5080340" cy="69249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RESULTS AND DISCUSSION </a:t>
            </a:r>
            <a:r>
              <a:rPr lang="en-US" sz="1100" b="1" dirty="0">
                <a:latin typeface="Times New Roman" pitchFamily="18" charset="0"/>
                <a:cs typeface="Times New Roman" pitchFamily="18" charset="0"/>
              </a:rPr>
              <a:t>(Times New Roman, 28)</a:t>
            </a:r>
          </a:p>
        </p:txBody>
      </p:sp>
      <p:sp>
        <p:nvSpPr>
          <p:cNvPr id="8" name="TextBox 7"/>
          <p:cNvSpPr txBox="1"/>
          <p:nvPr/>
        </p:nvSpPr>
        <p:spPr>
          <a:xfrm>
            <a:off x="2743200" y="2133600"/>
            <a:ext cx="3810000" cy="1754326"/>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core outcomes derived from the ongoing research. Graphs and figures are highly desirable for this slide.</a:t>
            </a:r>
          </a:p>
        </p:txBody>
      </p:sp>
      <p:pic>
        <p:nvPicPr>
          <p:cNvPr id="14" name="Picture 13">
            <a:extLst>
              <a:ext uri="{FF2B5EF4-FFF2-40B4-BE49-F238E27FC236}">
                <a16:creationId xmlns:a16="http://schemas.microsoft.com/office/drawing/2014/main" id="{3BB67564-096B-27C2-E400-B0B5E8B1D0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50" y="43869"/>
            <a:ext cx="792433" cy="792433"/>
          </a:xfrm>
          <a:prstGeom prst="rect">
            <a:avLst/>
          </a:prstGeom>
        </p:spPr>
      </p:pic>
      <p:pic>
        <p:nvPicPr>
          <p:cNvPr id="15" name="Picture 14">
            <a:extLst>
              <a:ext uri="{FF2B5EF4-FFF2-40B4-BE49-F238E27FC236}">
                <a16:creationId xmlns:a16="http://schemas.microsoft.com/office/drawing/2014/main" id="{8163DBE2-E28F-F1F0-56E0-345F8CBD65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393597"/>
            <a:ext cx="1478471" cy="1478471"/>
          </a:xfrm>
          <a:prstGeom prst="rect">
            <a:avLst/>
          </a:prstGeom>
        </p:spPr>
      </p:pic>
      <p:sp>
        <p:nvSpPr>
          <p:cNvPr id="3" name="Footer Placeholder 2"/>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Tree>
    <p:extLst>
      <p:ext uri="{BB962C8B-B14F-4D97-AF65-F5344CB8AC3E}">
        <p14:creationId xmlns:p14="http://schemas.microsoft.com/office/powerpoint/2010/main" val="3911240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24200" y="28545"/>
            <a:ext cx="4572000" cy="1123384"/>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RESULTS AND DISCUSSION (CONTD…)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1905000"/>
            <a:ext cx="3810000" cy="3366563"/>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You may continue with the results and discussion in this slide as well if not entirely fit in the previous slide. You may delete this slide if the entire results and discussion gets fitted into one slide. It should be noted that maximum two slides are allowed for the results and discussion  section.</a:t>
            </a:r>
            <a:endParaRPr lang="en-US" sz="9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F6357E1A-C3A6-11BE-E7CF-B2AE24EAE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50" y="43869"/>
            <a:ext cx="792433" cy="792433"/>
          </a:xfrm>
          <a:prstGeom prst="rect">
            <a:avLst/>
          </a:prstGeom>
        </p:spPr>
      </p:pic>
      <p:pic>
        <p:nvPicPr>
          <p:cNvPr id="15" name="Picture 14">
            <a:extLst>
              <a:ext uri="{FF2B5EF4-FFF2-40B4-BE49-F238E27FC236}">
                <a16:creationId xmlns:a16="http://schemas.microsoft.com/office/drawing/2014/main" id="{24CF12D7-ED29-74FB-0D7F-B9350983A2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379529"/>
            <a:ext cx="1478471" cy="1478471"/>
          </a:xfrm>
          <a:prstGeom prst="rect">
            <a:avLst/>
          </a:prstGeom>
        </p:spPr>
      </p:pic>
      <p:sp>
        <p:nvSpPr>
          <p:cNvPr id="3" name="Footer Placeholder 2"/>
          <p:cNvSpPr>
            <a:spLocks noGrp="1"/>
          </p:cNvSpPr>
          <p:nvPr>
            <p:ph type="ftr" sz="quarter" idx="11"/>
          </p:nvPr>
        </p:nvSpPr>
        <p:spPr/>
        <p:txBody>
          <a:bodyPr/>
          <a:lstStyle/>
          <a:p>
            <a:r>
              <a:rPr lang="en-GB" smtClean="0"/>
              <a:t>International Conference on Advances in Intelligent Computing and Communication Technology (AICCT), 2K25</a:t>
            </a:r>
            <a:endParaRPr lang="en-US"/>
          </a:p>
        </p:txBody>
      </p:sp>
    </p:spTree>
    <p:extLst>
      <p:ext uri="{BB962C8B-B14F-4D97-AF65-F5344CB8AC3E}">
        <p14:creationId xmlns:p14="http://schemas.microsoft.com/office/powerpoint/2010/main" val="4205964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829</Words>
  <Application>Microsoft Office PowerPoint</Application>
  <PresentationFormat>On-screen Show (4:3)</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Sanjeev</cp:lastModifiedBy>
  <cp:revision>53</cp:revision>
  <dcterms:created xsi:type="dcterms:W3CDTF">2006-08-16T00:00:00Z</dcterms:created>
  <dcterms:modified xsi:type="dcterms:W3CDTF">2025-04-21T10:50:55Z</dcterms:modified>
</cp:coreProperties>
</file>