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D97E8-6C10-477D-875F-6970A5D85E10}">
          <p14:sldIdLst>
            <p14:sldId id="257"/>
            <p14:sldId id="259"/>
            <p14:sldId id="260"/>
            <p14:sldId id="261"/>
            <p14:sldId id="262"/>
            <p14:sldId id="263"/>
            <p14:sldId id="264"/>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66" d="100"/>
          <a:sy n="66" d="100"/>
        </p:scale>
        <p:origin x="-1494" y="-102"/>
      </p:cViewPr>
      <p:guideLst>
        <p:guide orient="horz" pos="2160"/>
        <p:guide pos="2880"/>
      </p:guideLst>
    </p:cSldViewPr>
  </p:slideViewPr>
  <p:outlineViewPr>
    <p:cViewPr>
      <p:scale>
        <a:sx n="33" d="100"/>
        <a:sy n="33" d="100"/>
      </p:scale>
      <p:origin x="0" y="56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87A47-F8A0-47FC-815E-76AAAEA363AF}" type="datetimeFigureOut">
              <a:rPr lang="en-US" smtClean="0"/>
              <a:t>01-Oct-16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7A0A1-E997-44CA-898E-328EEE526DD1}" type="slidenum">
              <a:rPr lang="en-US" smtClean="0"/>
              <a:t>‹#›</a:t>
            </a:fld>
            <a:endParaRPr lang="en-US"/>
          </a:p>
        </p:txBody>
      </p:sp>
    </p:spTree>
    <p:extLst>
      <p:ext uri="{BB962C8B-B14F-4D97-AF65-F5344CB8AC3E}">
        <p14:creationId xmlns:p14="http://schemas.microsoft.com/office/powerpoint/2010/main" val="296794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6C7730B-369C-4C97-ABEC-9091C8ECFC3E}" type="datetime1">
              <a:rPr lang="en-US" smtClean="0"/>
              <a:t>01-Oct-16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5852444-7F63-4C37-8C6A-520206D6FA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034160-3540-485E-A82B-9EB172F32F75}" type="datetime1">
              <a:rPr lang="en-US" smtClean="0"/>
              <a:t>01-Oct-16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52444-7F63-4C37-8C6A-520206D6FA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DB6D3-060F-4FFA-9C1E-10C47E9AD598}" type="datetime1">
              <a:rPr lang="en-US" smtClean="0"/>
              <a:t>01-Oct-16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52444-7F63-4C37-8C6A-520206D6FA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CF0F64D-4EEA-43CE-A0C5-627AB252F538}" type="datetime1">
              <a:rPr lang="en-US" smtClean="0"/>
              <a:t>01-Oct-16</a:t>
            </a:fld>
            <a:endParaRPr lang="en-US"/>
          </a:p>
        </p:txBody>
      </p:sp>
      <p:sp>
        <p:nvSpPr>
          <p:cNvPr id="9" name="Slide Number Placeholder 8"/>
          <p:cNvSpPr>
            <a:spLocks noGrp="1"/>
          </p:cNvSpPr>
          <p:nvPr>
            <p:ph type="sldNum" sz="quarter" idx="15"/>
          </p:nvPr>
        </p:nvSpPr>
        <p:spPr/>
        <p:txBody>
          <a:bodyPr rtlCol="0"/>
          <a:lstStyle/>
          <a:p>
            <a:fld id="{E5852444-7F63-4C37-8C6A-520206D6FAB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28337D5-3540-44B1-8D19-113B01C7E942}" type="datetime1">
              <a:rPr lang="en-US" smtClean="0"/>
              <a:t>01-Oct-16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5852444-7F63-4C37-8C6A-520206D6FA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794A88-87DF-402D-B52A-B9A99A6B9322}" type="datetime1">
              <a:rPr lang="en-US" smtClean="0"/>
              <a:t>01-Oct-16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52444-7F63-4C37-8C6A-520206D6FAB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50CB70A-4722-4BB2-BD1E-E980F37DE0B6}" type="datetime1">
              <a:rPr lang="en-US" smtClean="0"/>
              <a:t>01-Oct-16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52444-7F63-4C37-8C6A-520206D6FAB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62683AB-034B-4A71-9A60-30A1275F33AB}" type="datetime1">
              <a:rPr lang="en-US" smtClean="0"/>
              <a:t>01-Oct-16</a:t>
            </a:fld>
            <a:endParaRPr lang="en-US"/>
          </a:p>
        </p:txBody>
      </p:sp>
      <p:sp>
        <p:nvSpPr>
          <p:cNvPr id="7" name="Slide Number Placeholder 6"/>
          <p:cNvSpPr>
            <a:spLocks noGrp="1"/>
          </p:cNvSpPr>
          <p:nvPr>
            <p:ph type="sldNum" sz="quarter" idx="11"/>
          </p:nvPr>
        </p:nvSpPr>
        <p:spPr/>
        <p:txBody>
          <a:bodyPr rtlCol="0"/>
          <a:lstStyle/>
          <a:p>
            <a:fld id="{E5852444-7F63-4C37-8C6A-520206D6FAB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A259A-1521-4528-9E7D-DAC86117AB6A}" type="datetime1">
              <a:rPr lang="en-US" smtClean="0"/>
              <a:t>01-Oct-16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52444-7F63-4C37-8C6A-520206D6FA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1D9D49A-5907-4FEB-A19B-AB41E34F70B9}" type="datetime1">
              <a:rPr lang="en-US" smtClean="0"/>
              <a:t>01-Oct-16</a:t>
            </a:fld>
            <a:endParaRPr lang="en-US"/>
          </a:p>
        </p:txBody>
      </p:sp>
      <p:sp>
        <p:nvSpPr>
          <p:cNvPr id="22" name="Slide Number Placeholder 21"/>
          <p:cNvSpPr>
            <a:spLocks noGrp="1"/>
          </p:cNvSpPr>
          <p:nvPr>
            <p:ph type="sldNum" sz="quarter" idx="15"/>
          </p:nvPr>
        </p:nvSpPr>
        <p:spPr/>
        <p:txBody>
          <a:bodyPr rtlCol="0"/>
          <a:lstStyle/>
          <a:p>
            <a:fld id="{E5852444-7F63-4C37-8C6A-520206D6FAB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374712D-772C-4FA6-8438-88D6DB566FAE}" type="datetime1">
              <a:rPr lang="en-US" smtClean="0"/>
              <a:t>01-Oct-16</a:t>
            </a:fld>
            <a:endParaRPr lang="en-US"/>
          </a:p>
        </p:txBody>
      </p:sp>
      <p:sp>
        <p:nvSpPr>
          <p:cNvPr id="18" name="Slide Number Placeholder 17"/>
          <p:cNvSpPr>
            <a:spLocks noGrp="1"/>
          </p:cNvSpPr>
          <p:nvPr>
            <p:ph type="sldNum" sz="quarter" idx="11"/>
          </p:nvPr>
        </p:nvSpPr>
        <p:spPr/>
        <p:txBody>
          <a:bodyPr rtlCol="0"/>
          <a:lstStyle/>
          <a:p>
            <a:fld id="{E5852444-7F63-4C37-8C6A-520206D6FAB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E50309B-FC1D-4F66-A590-3FD141323B41}" type="datetime1">
              <a:rPr lang="en-US" smtClean="0"/>
              <a:t>01-Oct-16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5852444-7F63-4C37-8C6A-520206D6FA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b="1" dirty="0" smtClean="0"/>
              <a:t>BANKING SOLUTIONS</a:t>
            </a:r>
            <a:endParaRPr lang="en-US" b="1" dirty="0"/>
          </a:p>
        </p:txBody>
      </p:sp>
      <p:sp>
        <p:nvSpPr>
          <p:cNvPr id="3" name="Content Placeholder 2"/>
          <p:cNvSpPr>
            <a:spLocks noGrp="1"/>
          </p:cNvSpPr>
          <p:nvPr>
            <p:ph sz="quarter" idx="1"/>
          </p:nvPr>
        </p:nvSpPr>
        <p:spPr>
          <a:xfrm>
            <a:off x="228600" y="762000"/>
            <a:ext cx="8229600" cy="5897563"/>
          </a:xfrm>
        </p:spPr>
        <p:txBody>
          <a:bodyPr>
            <a:normAutofit/>
          </a:bodyPr>
          <a:lstStyle/>
          <a:p>
            <a:pPr marL="0" indent="0">
              <a:buNone/>
            </a:pPr>
            <a:r>
              <a:rPr lang="en-US" b="1" dirty="0" smtClean="0">
                <a:effectLst>
                  <a:outerShdw blurRad="38100" dist="38100" dir="2700000" algn="tl">
                    <a:srgbClr val="000000">
                      <a:alpha val="43137"/>
                    </a:srgbClr>
                  </a:outerShdw>
                </a:effectLst>
              </a:rPr>
              <a:t>1. INTRODUCTION</a:t>
            </a:r>
          </a:p>
          <a:p>
            <a:pPr marL="0" indent="0">
              <a:buNone/>
            </a:pPr>
            <a:endParaRPr lang="en-US" sz="2000" dirty="0" smtClean="0"/>
          </a:p>
          <a:p>
            <a:r>
              <a:rPr lang="en-US" sz="2000" dirty="0" smtClean="0"/>
              <a:t>This </a:t>
            </a:r>
            <a:r>
              <a:rPr lang="en-US" sz="2000" dirty="0"/>
              <a:t>software will be provided as a tool to </a:t>
            </a:r>
            <a:r>
              <a:rPr lang="en-US" sz="2000" dirty="0" smtClean="0"/>
              <a:t>the </a:t>
            </a:r>
            <a:r>
              <a:rPr lang="en-US" sz="2000" dirty="0"/>
              <a:t>BANK. </a:t>
            </a:r>
            <a:r>
              <a:rPr lang="en-US" sz="2000" dirty="0" smtClean="0"/>
              <a:t>The BANK </a:t>
            </a:r>
            <a:r>
              <a:rPr lang="en-US" sz="2000" dirty="0"/>
              <a:t>has been working for Accounts information, </a:t>
            </a:r>
            <a:r>
              <a:rPr lang="en-US" sz="2000" dirty="0" smtClean="0"/>
              <a:t>Withdrawal (through </a:t>
            </a:r>
            <a:r>
              <a:rPr lang="en-US" sz="2000" dirty="0"/>
              <a:t>Cash/</a:t>
            </a:r>
            <a:r>
              <a:rPr lang="en-US" sz="2000" dirty="0" err="1"/>
              <a:t>Cheque</a:t>
            </a:r>
            <a:r>
              <a:rPr lang="en-US" sz="2000" dirty="0"/>
              <a:t>). Deposit amount. In this Software you </a:t>
            </a:r>
            <a:r>
              <a:rPr lang="en-US" sz="2000" dirty="0" smtClean="0"/>
              <a:t>can keep </a:t>
            </a:r>
            <a:r>
              <a:rPr lang="en-US" sz="2000" dirty="0"/>
              <a:t>record for daily Banking transactions</a:t>
            </a:r>
            <a:r>
              <a:rPr lang="en-US" sz="2000" dirty="0" smtClean="0"/>
              <a:t>.</a:t>
            </a:r>
            <a:r>
              <a:rPr lang="en-US" sz="2000" dirty="0"/>
              <a:t> THE OBJECTIVE is to prepare a software or application, </a:t>
            </a:r>
            <a:r>
              <a:rPr lang="en-US" sz="2000" dirty="0" smtClean="0"/>
              <a:t>which could </a:t>
            </a:r>
            <a:r>
              <a:rPr lang="en-US" sz="2000" dirty="0"/>
              <a:t>maintain data &amp; provide a user friendly interface </a:t>
            </a:r>
            <a:r>
              <a:rPr lang="en-US" sz="2000" dirty="0" smtClean="0"/>
              <a:t>for retrieving </a:t>
            </a:r>
            <a:r>
              <a:rPr lang="en-US" sz="2000" dirty="0"/>
              <a:t>customer related details just in few seconds, with </a:t>
            </a:r>
            <a:r>
              <a:rPr lang="en-US" sz="2000" dirty="0" smtClean="0"/>
              <a:t>100% accuracy.</a:t>
            </a:r>
          </a:p>
          <a:p>
            <a:r>
              <a:rPr lang="en-US" sz="2000" dirty="0" smtClean="0"/>
              <a:t> </a:t>
            </a:r>
            <a:r>
              <a:rPr lang="en-US" sz="2000" dirty="0"/>
              <a:t>Software is completely computerized, so it is not time</a:t>
            </a:r>
          </a:p>
          <a:p>
            <a:pPr marL="0" indent="0">
              <a:buNone/>
            </a:pPr>
            <a:r>
              <a:rPr lang="en-US" sz="2000" dirty="0"/>
              <a:t>consuming process</a:t>
            </a:r>
            <a:r>
              <a:rPr lang="en-US" sz="2000" b="1" dirty="0"/>
              <a:t>. No paper work required </a:t>
            </a:r>
            <a:r>
              <a:rPr lang="en-US" sz="2000" dirty="0"/>
              <a:t>&amp; can be</a:t>
            </a:r>
          </a:p>
          <a:p>
            <a:pPr marL="0" indent="0">
              <a:buNone/>
            </a:pPr>
            <a:r>
              <a:rPr lang="en-US" sz="2000" dirty="0"/>
              <a:t>implemented further</a:t>
            </a:r>
            <a:r>
              <a:rPr lang="en-US" sz="2000" dirty="0" smtClean="0"/>
              <a:t>.</a:t>
            </a:r>
            <a:r>
              <a:rPr lang="en-US" sz="2000" dirty="0"/>
              <a:t> </a:t>
            </a:r>
            <a:endParaRPr lang="en-US" sz="2000" dirty="0" smtClean="0"/>
          </a:p>
          <a:p>
            <a:r>
              <a:rPr lang="en-US" sz="2000" dirty="0" smtClean="0"/>
              <a:t>The </a:t>
            </a:r>
            <a:r>
              <a:rPr lang="en-US" sz="2000" dirty="0"/>
              <a:t>application should also facilitate the addition of new </a:t>
            </a:r>
            <a:r>
              <a:rPr lang="en-US" sz="2000" dirty="0" smtClean="0"/>
              <a:t>Customer  A/c</a:t>
            </a:r>
            <a:r>
              <a:rPr lang="en-US" sz="2000" dirty="0"/>
              <a:t>, deletion of A/c&amp; modification of existing customer A/C. </a:t>
            </a:r>
            <a:r>
              <a:rPr lang="en-US" sz="2000" dirty="0" smtClean="0"/>
              <a:t>To Search </a:t>
            </a:r>
            <a:r>
              <a:rPr lang="en-US" sz="2000" dirty="0"/>
              <a:t>for every individual accounts for a particular </a:t>
            </a:r>
            <a:r>
              <a:rPr lang="en-US" sz="2000" dirty="0" smtClean="0"/>
              <a:t>customer, show </a:t>
            </a:r>
            <a:r>
              <a:rPr lang="en-US" sz="2000" dirty="0"/>
              <a:t>all transaction &amp; any account should be opened </a:t>
            </a:r>
            <a:r>
              <a:rPr lang="en-US" sz="2000" dirty="0" smtClean="0"/>
              <a:t>with minimum </a:t>
            </a:r>
            <a:r>
              <a:rPr lang="en-US" sz="2000" dirty="0"/>
              <a:t>Rest. 500 etc.</a:t>
            </a:r>
            <a:endParaRPr lang="en-US" sz="2000" dirty="0" smtClean="0"/>
          </a:p>
          <a:p>
            <a:pPr marL="0" indent="0">
              <a:buNone/>
            </a:pPr>
            <a:endParaRPr lang="en-US" sz="2000" b="1" dirty="0"/>
          </a:p>
        </p:txBody>
      </p:sp>
      <p:sp>
        <p:nvSpPr>
          <p:cNvPr id="4" name="Slide Number Placeholder 3"/>
          <p:cNvSpPr>
            <a:spLocks noGrp="1"/>
          </p:cNvSpPr>
          <p:nvPr>
            <p:ph type="sldNum" sz="quarter" idx="15"/>
          </p:nvPr>
        </p:nvSpPr>
        <p:spPr/>
        <p:txBody>
          <a:bodyPr/>
          <a:lstStyle/>
          <a:p>
            <a:fld id="{E5852444-7F63-4C37-8C6A-520206D6FAB7}" type="slidenum">
              <a:rPr lang="en-US" smtClean="0"/>
              <a:t>1</a:t>
            </a:fld>
            <a:endParaRPr lang="en-US"/>
          </a:p>
        </p:txBody>
      </p:sp>
    </p:spTree>
    <p:extLst>
      <p:ext uri="{BB962C8B-B14F-4D97-AF65-F5344CB8AC3E}">
        <p14:creationId xmlns:p14="http://schemas.microsoft.com/office/powerpoint/2010/main" val="189317900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E5852444-7F63-4C37-8C6A-520206D6FAB7}" type="slidenum">
              <a:rPr lang="en-US" smtClean="0"/>
              <a:t>10</a:t>
            </a:fld>
            <a:endParaRPr lang="en-US"/>
          </a:p>
        </p:txBody>
      </p:sp>
      <p:sp>
        <p:nvSpPr>
          <p:cNvPr id="6" name="TextBox 5"/>
          <p:cNvSpPr txBox="1"/>
          <p:nvPr/>
        </p:nvSpPr>
        <p:spPr>
          <a:xfrm>
            <a:off x="228600" y="228600"/>
            <a:ext cx="8077200" cy="3200876"/>
          </a:xfrm>
          <a:prstGeom prst="rect">
            <a:avLst/>
          </a:prstGeom>
          <a:noFill/>
        </p:spPr>
        <p:txBody>
          <a:bodyPr wrap="square" rtlCol="0">
            <a:spAutoFit/>
          </a:bodyPr>
          <a:lstStyle/>
          <a:p>
            <a:pPr marL="342900" indent="-342900">
              <a:buFont typeface="Wingdings" pitchFamily="2" charset="2"/>
              <a:buChar char="q"/>
            </a:pPr>
            <a:r>
              <a:rPr lang="en-US" sz="2000" b="1" dirty="0" smtClean="0">
                <a:solidFill>
                  <a:srgbClr val="FF0000"/>
                </a:solidFill>
              </a:rPr>
              <a:t>Report </a:t>
            </a:r>
            <a:r>
              <a:rPr lang="en-US" sz="2000" b="1" dirty="0">
                <a:solidFill>
                  <a:srgbClr val="FF0000"/>
                </a:solidFill>
              </a:rPr>
              <a:t>and Statistics </a:t>
            </a:r>
          </a:p>
          <a:p>
            <a:r>
              <a:rPr lang="en-US" b="1" dirty="0"/>
              <a:t>DESC</a:t>
            </a:r>
            <a:r>
              <a:rPr lang="en-US" b="1" dirty="0" smtClean="0"/>
              <a:t>: </a:t>
            </a:r>
            <a:r>
              <a:rPr lang="en-US" dirty="0" smtClean="0"/>
              <a:t>Report </a:t>
            </a:r>
            <a:r>
              <a:rPr lang="en-US" dirty="0"/>
              <a:t>and Statistics related to Total number of deposit accounts such as Fixed ,Recurring, Short-Term Deposits, etc. ,Total number of Loan accounts such as Over Draft, Home, Education, Car ,Gold ,Other accounts such as Total number of Public Provident Fund ,</a:t>
            </a:r>
            <a:r>
              <a:rPr lang="en-US" dirty="0" err="1"/>
              <a:t>Demat</a:t>
            </a:r>
            <a:r>
              <a:rPr lang="en-US" dirty="0"/>
              <a:t>, etc. Accounts can be viewed through report and statistics function. </a:t>
            </a:r>
            <a:endParaRPr lang="en-US" dirty="0" smtClean="0"/>
          </a:p>
          <a:p>
            <a:endParaRPr lang="en-US" dirty="0" smtClean="0"/>
          </a:p>
          <a:p>
            <a:pPr marL="342900" indent="-342900">
              <a:buFont typeface="Wingdings" pitchFamily="2" charset="2"/>
              <a:buChar char="q"/>
            </a:pPr>
            <a:r>
              <a:rPr lang="en-US" sz="2000" b="1" dirty="0" smtClean="0">
                <a:solidFill>
                  <a:srgbClr val="FF0000"/>
                </a:solidFill>
              </a:rPr>
              <a:t>Searching </a:t>
            </a:r>
            <a:r>
              <a:rPr lang="en-US" sz="2000" b="1" dirty="0">
                <a:solidFill>
                  <a:srgbClr val="FF0000"/>
                </a:solidFill>
              </a:rPr>
              <a:t>an existing record </a:t>
            </a:r>
            <a:endParaRPr lang="en-US" sz="2000" b="1" dirty="0" smtClean="0">
              <a:solidFill>
                <a:srgbClr val="FF0000"/>
              </a:solidFill>
            </a:endParaRPr>
          </a:p>
          <a:p>
            <a:r>
              <a:rPr lang="en-US" b="1" dirty="0"/>
              <a:t>DESC</a:t>
            </a:r>
            <a:r>
              <a:rPr lang="en-US" b="1" dirty="0" smtClean="0"/>
              <a:t>: </a:t>
            </a:r>
            <a:r>
              <a:rPr lang="en-US" dirty="0" smtClean="0"/>
              <a:t>Searching </a:t>
            </a:r>
            <a:r>
              <a:rPr lang="en-US" dirty="0"/>
              <a:t>comes up with two types of </a:t>
            </a:r>
            <a:r>
              <a:rPr lang="en-US" dirty="0" err="1"/>
              <a:t>searches.One</a:t>
            </a:r>
            <a:r>
              <a:rPr lang="en-US" dirty="0"/>
              <a:t> is for searching existing customer and another is for searching existing employee </a:t>
            </a:r>
            <a:r>
              <a:rPr lang="en-US" dirty="0" smtClean="0"/>
              <a:t>record. </a:t>
            </a:r>
            <a:endParaRPr lang="en-US" dirty="0"/>
          </a:p>
        </p:txBody>
      </p:sp>
    </p:spTree>
    <p:extLst>
      <p:ext uri="{BB962C8B-B14F-4D97-AF65-F5344CB8AC3E}">
        <p14:creationId xmlns:p14="http://schemas.microsoft.com/office/powerpoint/2010/main" val="23018052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467600" cy="563562"/>
          </a:xfrm>
        </p:spPr>
        <p:txBody>
          <a:bodyPr/>
          <a:lstStyle/>
          <a:p>
            <a:r>
              <a:rPr lang="en-US" b="1" dirty="0">
                <a:effectLst>
                  <a:outerShdw blurRad="38100" dist="38100" dir="2700000" algn="tl">
                    <a:srgbClr val="000000">
                      <a:alpha val="43137"/>
                    </a:srgbClr>
                  </a:outerShdw>
                </a:effectLst>
              </a:rPr>
              <a:t>User Class 2 - The Officials </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5"/>
          </p:nvPr>
        </p:nvSpPr>
        <p:spPr/>
        <p:txBody>
          <a:bodyPr/>
          <a:lstStyle/>
          <a:p>
            <a:fld id="{E5852444-7F63-4C37-8C6A-520206D6FAB7}" type="slidenum">
              <a:rPr lang="en-US" smtClean="0"/>
              <a:t>11</a:t>
            </a:fld>
            <a:endParaRPr lang="en-US"/>
          </a:p>
        </p:txBody>
      </p:sp>
      <p:sp>
        <p:nvSpPr>
          <p:cNvPr id="5" name="TextBox 4"/>
          <p:cNvSpPr txBox="1"/>
          <p:nvPr/>
        </p:nvSpPr>
        <p:spPr>
          <a:xfrm>
            <a:off x="304800" y="509331"/>
            <a:ext cx="7924800" cy="6309420"/>
          </a:xfrm>
          <a:prstGeom prst="rect">
            <a:avLst/>
          </a:prstGeom>
          <a:noFill/>
        </p:spPr>
        <p:txBody>
          <a:bodyPr wrap="square" rtlCol="0">
            <a:spAutoFit/>
          </a:bodyPr>
          <a:lstStyle/>
          <a:p>
            <a:pPr marL="342900" indent="-342900">
              <a:buFont typeface="Wingdings" pitchFamily="2" charset="2"/>
              <a:buChar char="v"/>
            </a:pPr>
            <a:r>
              <a:rPr lang="en-US" sz="2000" b="1" dirty="0" smtClean="0">
                <a:solidFill>
                  <a:srgbClr val="FF0000"/>
                </a:solidFill>
              </a:rPr>
              <a:t>Official </a:t>
            </a:r>
            <a:r>
              <a:rPr lang="en-US" sz="2000" b="1" dirty="0">
                <a:solidFill>
                  <a:srgbClr val="FF0000"/>
                </a:solidFill>
              </a:rPr>
              <a:t>Login </a:t>
            </a:r>
          </a:p>
          <a:p>
            <a:r>
              <a:rPr lang="en-US" b="1" dirty="0"/>
              <a:t>DESC</a:t>
            </a:r>
            <a:r>
              <a:rPr lang="en-US" dirty="0"/>
              <a:t>: </a:t>
            </a:r>
            <a:r>
              <a:rPr lang="en-US" dirty="0" smtClean="0"/>
              <a:t>In </a:t>
            </a:r>
            <a:r>
              <a:rPr lang="en-US" dirty="0"/>
              <a:t>order to use the system Bank Officials Should be logged in to the portal</a:t>
            </a:r>
            <a:r>
              <a:rPr lang="en-US" dirty="0" smtClean="0"/>
              <a:t>. When </a:t>
            </a:r>
            <a:r>
              <a:rPr lang="en-US" dirty="0"/>
              <a:t>the Staff logs in with his/her account</a:t>
            </a:r>
            <a:r>
              <a:rPr lang="en-US" dirty="0" smtClean="0"/>
              <a:t>. Then </a:t>
            </a:r>
            <a:r>
              <a:rPr lang="en-US" dirty="0"/>
              <a:t>the Staff should be logged in with their respective name. </a:t>
            </a:r>
            <a:endParaRPr lang="en-US" dirty="0" smtClean="0"/>
          </a:p>
          <a:p>
            <a:pPr marL="342900" indent="-342900">
              <a:buFont typeface="Wingdings" pitchFamily="2" charset="2"/>
              <a:buChar char="v"/>
            </a:pPr>
            <a:r>
              <a:rPr lang="en-US" sz="2000" b="1" dirty="0" smtClean="0">
                <a:solidFill>
                  <a:srgbClr val="FF0000"/>
                </a:solidFill>
              </a:rPr>
              <a:t>Opening </a:t>
            </a:r>
            <a:r>
              <a:rPr lang="en-US" sz="2000" b="1" dirty="0">
                <a:solidFill>
                  <a:srgbClr val="FF0000"/>
                </a:solidFill>
              </a:rPr>
              <a:t>an new customer account(SB/CA) </a:t>
            </a:r>
          </a:p>
          <a:p>
            <a:r>
              <a:rPr lang="en-US" b="1" dirty="0"/>
              <a:t>DESC</a:t>
            </a:r>
            <a:r>
              <a:rPr lang="en-US" b="1" dirty="0" smtClean="0"/>
              <a:t>: </a:t>
            </a:r>
            <a:r>
              <a:rPr lang="en-US" dirty="0" smtClean="0"/>
              <a:t>To </a:t>
            </a:r>
            <a:r>
              <a:rPr lang="en-US" dirty="0"/>
              <a:t>open an new customer account</a:t>
            </a:r>
            <a:r>
              <a:rPr lang="en-US" dirty="0" smtClean="0"/>
              <a:t>, then </a:t>
            </a:r>
            <a:r>
              <a:rPr lang="en-US" dirty="0"/>
              <a:t>customer details can be added through this </a:t>
            </a:r>
            <a:r>
              <a:rPr lang="en-US" dirty="0" smtClean="0"/>
              <a:t>function</a:t>
            </a:r>
            <a:r>
              <a:rPr lang="en-US" dirty="0" smtClean="0"/>
              <a:t>, thereby </a:t>
            </a:r>
            <a:r>
              <a:rPr lang="en-US" dirty="0"/>
              <a:t>allows the bank to maintain the data consistently in the database. </a:t>
            </a:r>
            <a:endParaRPr lang="en-US" dirty="0" smtClean="0"/>
          </a:p>
          <a:p>
            <a:pPr marL="342900" indent="-342900">
              <a:buFont typeface="Wingdings" pitchFamily="2" charset="2"/>
              <a:buChar char="v"/>
            </a:pPr>
            <a:r>
              <a:rPr lang="en-US" sz="2000" b="1" dirty="0" smtClean="0">
                <a:solidFill>
                  <a:srgbClr val="FF0000"/>
                </a:solidFill>
              </a:rPr>
              <a:t>Closing </a:t>
            </a:r>
            <a:r>
              <a:rPr lang="en-US" sz="2000" b="1" dirty="0">
                <a:solidFill>
                  <a:srgbClr val="FF0000"/>
                </a:solidFill>
              </a:rPr>
              <a:t>an existing customer account(SB/CA) </a:t>
            </a:r>
          </a:p>
          <a:p>
            <a:r>
              <a:rPr lang="en-US" b="1" dirty="0" smtClean="0"/>
              <a:t>DESC: </a:t>
            </a:r>
            <a:r>
              <a:rPr lang="en-US" dirty="0" smtClean="0"/>
              <a:t>If </a:t>
            </a:r>
            <a:r>
              <a:rPr lang="en-US" dirty="0"/>
              <a:t>customer wants to close his/her account then the account can be closed by </a:t>
            </a:r>
            <a:r>
              <a:rPr lang="en-US" dirty="0" smtClean="0"/>
              <a:t>the </a:t>
            </a:r>
            <a:r>
              <a:rPr lang="en-US" dirty="0"/>
              <a:t>account removal function. </a:t>
            </a:r>
            <a:endParaRPr lang="en-US" dirty="0" smtClean="0"/>
          </a:p>
          <a:p>
            <a:pPr marL="342900" indent="-342900">
              <a:buFont typeface="Wingdings" pitchFamily="2" charset="2"/>
              <a:buChar char="v"/>
            </a:pPr>
            <a:r>
              <a:rPr lang="en-US" sz="2000" b="1" dirty="0" smtClean="0">
                <a:solidFill>
                  <a:srgbClr val="FF0000"/>
                </a:solidFill>
              </a:rPr>
              <a:t>Updating </a:t>
            </a:r>
            <a:r>
              <a:rPr lang="en-US" sz="2000" b="1" dirty="0">
                <a:solidFill>
                  <a:srgbClr val="FF0000"/>
                </a:solidFill>
              </a:rPr>
              <a:t>an customer record </a:t>
            </a:r>
          </a:p>
          <a:p>
            <a:r>
              <a:rPr lang="en-US" b="1" dirty="0" err="1"/>
              <a:t>DESC:</a:t>
            </a:r>
            <a:r>
              <a:rPr lang="en-US" dirty="0" err="1"/>
              <a:t>If</a:t>
            </a:r>
            <a:r>
              <a:rPr lang="en-US" dirty="0"/>
              <a:t> the bank officials wishes to make any kind of changes to an existing record then </a:t>
            </a:r>
            <a:r>
              <a:rPr lang="en-US" dirty="0" smtClean="0"/>
              <a:t>it </a:t>
            </a:r>
            <a:r>
              <a:rPr lang="en-US" dirty="0"/>
              <a:t>can be altered and updated through this function</a:t>
            </a:r>
            <a:r>
              <a:rPr lang="en-US" dirty="0" smtClean="0"/>
              <a:t>.</a:t>
            </a:r>
          </a:p>
          <a:p>
            <a:pPr marL="342900" indent="-342900">
              <a:buFont typeface="Wingdings" pitchFamily="2" charset="2"/>
              <a:buChar char="v"/>
            </a:pPr>
            <a:r>
              <a:rPr lang="en-US" sz="2000" b="1" dirty="0" smtClean="0">
                <a:solidFill>
                  <a:srgbClr val="FF0000"/>
                </a:solidFill>
              </a:rPr>
              <a:t>Searching </a:t>
            </a:r>
            <a:r>
              <a:rPr lang="en-US" sz="2000" b="1" dirty="0">
                <a:solidFill>
                  <a:srgbClr val="FF0000"/>
                </a:solidFill>
              </a:rPr>
              <a:t>an customer record </a:t>
            </a:r>
          </a:p>
          <a:p>
            <a:r>
              <a:rPr lang="en-US" b="1" dirty="0"/>
              <a:t>DESC</a:t>
            </a:r>
            <a:r>
              <a:rPr lang="en-US" b="1" dirty="0" smtClean="0"/>
              <a:t>: </a:t>
            </a:r>
            <a:r>
              <a:rPr lang="en-US" dirty="0" smtClean="0"/>
              <a:t>If </a:t>
            </a:r>
            <a:r>
              <a:rPr lang="en-US" dirty="0"/>
              <a:t>the bank official wants to find an particular record from the </a:t>
            </a:r>
            <a:r>
              <a:rPr lang="en-US" dirty="0" smtClean="0"/>
              <a:t>database ,then </a:t>
            </a:r>
            <a:r>
              <a:rPr lang="en-US" dirty="0"/>
              <a:t>using the </a:t>
            </a:r>
            <a:r>
              <a:rPr lang="en-US" dirty="0" smtClean="0"/>
              <a:t>Search </a:t>
            </a:r>
            <a:r>
              <a:rPr lang="en-US" dirty="0"/>
              <a:t>function it can be </a:t>
            </a:r>
            <a:r>
              <a:rPr lang="en-US" dirty="0" smtClean="0"/>
              <a:t>done</a:t>
            </a:r>
          </a:p>
          <a:p>
            <a:pPr marL="342900" indent="-342900">
              <a:buFont typeface="Wingdings" pitchFamily="2" charset="2"/>
              <a:buChar char="v"/>
            </a:pPr>
            <a:r>
              <a:rPr lang="en-US" sz="2000" b="1" dirty="0" smtClean="0">
                <a:solidFill>
                  <a:srgbClr val="FF0000"/>
                </a:solidFill>
              </a:rPr>
              <a:t>Opening </a:t>
            </a:r>
            <a:r>
              <a:rPr lang="en-US" sz="2000" b="1" dirty="0">
                <a:solidFill>
                  <a:srgbClr val="FF0000"/>
                </a:solidFill>
              </a:rPr>
              <a:t>an deposit account </a:t>
            </a:r>
          </a:p>
          <a:p>
            <a:r>
              <a:rPr lang="en-US" b="1" dirty="0"/>
              <a:t>DESC</a:t>
            </a:r>
            <a:r>
              <a:rPr lang="en-US" b="1" dirty="0" smtClean="0"/>
              <a:t>: </a:t>
            </a:r>
            <a:r>
              <a:rPr lang="en-US" dirty="0" smtClean="0"/>
              <a:t>If </a:t>
            </a:r>
            <a:r>
              <a:rPr lang="en-US" dirty="0"/>
              <a:t>customer wants to open an deposit account ,then it can be done through this </a:t>
            </a:r>
            <a:r>
              <a:rPr lang="en-US" dirty="0" err="1" smtClean="0"/>
              <a:t>function,this</a:t>
            </a:r>
            <a:r>
              <a:rPr lang="en-US" dirty="0" smtClean="0"/>
              <a:t> </a:t>
            </a:r>
            <a:r>
              <a:rPr lang="en-US" dirty="0"/>
              <a:t>function also calculates the maturity amount by entering valid </a:t>
            </a:r>
            <a:r>
              <a:rPr lang="en-US" dirty="0" err="1"/>
              <a:t>data.Thereby,reducing</a:t>
            </a:r>
            <a:r>
              <a:rPr lang="en-US" dirty="0"/>
              <a:t> the tedious calculation procedure </a:t>
            </a:r>
            <a:r>
              <a:rPr lang="en-US" dirty="0" smtClean="0"/>
              <a:t>  </a:t>
            </a:r>
            <a:endParaRPr lang="en-US" dirty="0"/>
          </a:p>
        </p:txBody>
      </p:sp>
    </p:spTree>
    <p:extLst>
      <p:ext uri="{BB962C8B-B14F-4D97-AF65-F5344CB8AC3E}">
        <p14:creationId xmlns:p14="http://schemas.microsoft.com/office/powerpoint/2010/main" val="11714923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E5852444-7F63-4C37-8C6A-520206D6FAB7}" type="slidenum">
              <a:rPr lang="en-US" smtClean="0"/>
              <a:t>12</a:t>
            </a:fld>
            <a:endParaRPr lang="en-US"/>
          </a:p>
        </p:txBody>
      </p:sp>
      <p:sp>
        <p:nvSpPr>
          <p:cNvPr id="5" name="TextBox 4"/>
          <p:cNvSpPr txBox="1"/>
          <p:nvPr/>
        </p:nvSpPr>
        <p:spPr>
          <a:xfrm>
            <a:off x="304800" y="0"/>
            <a:ext cx="8001000" cy="6832640"/>
          </a:xfrm>
          <a:prstGeom prst="rect">
            <a:avLst/>
          </a:prstGeom>
          <a:noFill/>
        </p:spPr>
        <p:txBody>
          <a:bodyPr wrap="square" rtlCol="0">
            <a:spAutoFit/>
          </a:bodyPr>
          <a:lstStyle/>
          <a:p>
            <a:pPr marL="342900" indent="-342900">
              <a:buFont typeface="Wingdings" pitchFamily="2" charset="2"/>
              <a:buChar char="v"/>
            </a:pPr>
            <a:r>
              <a:rPr lang="en-US" sz="2000" b="1" dirty="0">
                <a:solidFill>
                  <a:srgbClr val="FF0000"/>
                </a:solidFill>
              </a:rPr>
              <a:t>TITLE: Opening an Fixed deposit account </a:t>
            </a:r>
          </a:p>
          <a:p>
            <a:r>
              <a:rPr lang="en-US" b="1" dirty="0"/>
              <a:t>DESC</a:t>
            </a:r>
            <a:r>
              <a:rPr lang="en-US" b="1" dirty="0" smtClean="0"/>
              <a:t>: </a:t>
            </a:r>
            <a:r>
              <a:rPr lang="en-US" dirty="0" smtClean="0"/>
              <a:t>If </a:t>
            </a:r>
            <a:r>
              <a:rPr lang="en-US" dirty="0"/>
              <a:t>customer wants to open an Fixed deposit account ,then it can be done through this </a:t>
            </a:r>
            <a:r>
              <a:rPr lang="en-US" dirty="0" err="1"/>
              <a:t>function,this</a:t>
            </a:r>
            <a:r>
              <a:rPr lang="en-US" dirty="0"/>
              <a:t> function calculates the maturity amount for which valid amount, period and rate of interest should be </a:t>
            </a:r>
            <a:r>
              <a:rPr lang="en-US" dirty="0" err="1"/>
              <a:t>entered.The</a:t>
            </a:r>
            <a:r>
              <a:rPr lang="en-US" dirty="0"/>
              <a:t> amount should be greater than 1000 and period should be </a:t>
            </a:r>
            <a:r>
              <a:rPr lang="en-US" dirty="0" err="1"/>
              <a:t>atleast</a:t>
            </a:r>
            <a:r>
              <a:rPr lang="en-US" dirty="0"/>
              <a:t> for 1</a:t>
            </a:r>
            <a:r>
              <a:rPr lang="en-US" dirty="0" smtClean="0"/>
              <a:t>year </a:t>
            </a:r>
          </a:p>
          <a:p>
            <a:pPr marL="342900" indent="-342900">
              <a:buFont typeface="Wingdings" pitchFamily="2" charset="2"/>
              <a:buChar char="v"/>
            </a:pPr>
            <a:r>
              <a:rPr lang="en-US" sz="2000" b="1" dirty="0" smtClean="0">
                <a:solidFill>
                  <a:srgbClr val="FF0000"/>
                </a:solidFill>
              </a:rPr>
              <a:t>Opening </a:t>
            </a:r>
            <a:r>
              <a:rPr lang="en-US" sz="2000" b="1" dirty="0">
                <a:solidFill>
                  <a:srgbClr val="FF0000"/>
                </a:solidFill>
              </a:rPr>
              <a:t>an Recurring deposit account </a:t>
            </a:r>
            <a:endParaRPr lang="en-US" b="1" dirty="0">
              <a:solidFill>
                <a:srgbClr val="FF0000"/>
              </a:solidFill>
            </a:endParaRPr>
          </a:p>
          <a:p>
            <a:r>
              <a:rPr lang="en-US" b="1" dirty="0"/>
              <a:t>DESC</a:t>
            </a:r>
            <a:r>
              <a:rPr lang="en-US" b="1" dirty="0" smtClean="0"/>
              <a:t>: </a:t>
            </a:r>
            <a:r>
              <a:rPr lang="en-US" dirty="0" smtClean="0"/>
              <a:t>To </a:t>
            </a:r>
            <a:r>
              <a:rPr lang="en-US" dirty="0"/>
              <a:t>open an Recurring deposit account then there should be valid amount</a:t>
            </a:r>
            <a:r>
              <a:rPr lang="en-US" dirty="0" smtClean="0"/>
              <a:t>, period(more </a:t>
            </a:r>
            <a:r>
              <a:rPr lang="en-US" dirty="0"/>
              <a:t>than 1 year) and rate of interest. </a:t>
            </a:r>
            <a:endParaRPr lang="en-US" dirty="0" smtClean="0"/>
          </a:p>
          <a:p>
            <a:pPr marL="342900" indent="-342900">
              <a:buFont typeface="Wingdings" pitchFamily="2" charset="2"/>
              <a:buChar char="v"/>
            </a:pPr>
            <a:r>
              <a:rPr lang="en-US" sz="2000" b="1" dirty="0" smtClean="0">
                <a:solidFill>
                  <a:srgbClr val="FF0000"/>
                </a:solidFill>
              </a:rPr>
              <a:t>Opening </a:t>
            </a:r>
            <a:r>
              <a:rPr lang="en-US" sz="2000" b="1" dirty="0">
                <a:solidFill>
                  <a:srgbClr val="FF0000"/>
                </a:solidFill>
              </a:rPr>
              <a:t>an Short-term deposit account </a:t>
            </a:r>
          </a:p>
          <a:p>
            <a:r>
              <a:rPr lang="en-US" b="1" dirty="0"/>
              <a:t>DESC</a:t>
            </a:r>
            <a:r>
              <a:rPr lang="en-US" b="1" dirty="0" smtClean="0"/>
              <a:t>: </a:t>
            </a:r>
            <a:r>
              <a:rPr lang="en-US" dirty="0" smtClean="0"/>
              <a:t>To </a:t>
            </a:r>
            <a:r>
              <a:rPr lang="en-US" dirty="0"/>
              <a:t>open an Short-term deposit account then there should be valid </a:t>
            </a:r>
            <a:r>
              <a:rPr lang="en-US" dirty="0" err="1"/>
              <a:t>amount,period</a:t>
            </a:r>
            <a:r>
              <a:rPr lang="en-US" dirty="0"/>
              <a:t>(less than or equal to 1 year) and rate of interest. </a:t>
            </a:r>
            <a:endParaRPr lang="en-US" dirty="0" smtClean="0"/>
          </a:p>
          <a:p>
            <a:pPr marL="342900" indent="-342900">
              <a:buFont typeface="Wingdings" pitchFamily="2" charset="2"/>
              <a:buChar char="v"/>
            </a:pPr>
            <a:r>
              <a:rPr lang="en-US" sz="2000" b="1" dirty="0" smtClean="0">
                <a:solidFill>
                  <a:srgbClr val="FF0000"/>
                </a:solidFill>
              </a:rPr>
              <a:t>Opening </a:t>
            </a:r>
            <a:r>
              <a:rPr lang="en-US" sz="2000" b="1" dirty="0">
                <a:solidFill>
                  <a:srgbClr val="FF0000"/>
                </a:solidFill>
              </a:rPr>
              <a:t>an Loan account </a:t>
            </a:r>
          </a:p>
          <a:p>
            <a:r>
              <a:rPr lang="en-US" b="1" dirty="0"/>
              <a:t>DESC</a:t>
            </a:r>
            <a:r>
              <a:rPr lang="en-US" b="1" dirty="0" smtClean="0"/>
              <a:t>: </a:t>
            </a:r>
            <a:r>
              <a:rPr lang="en-US" dirty="0" smtClean="0"/>
              <a:t>To </a:t>
            </a:r>
            <a:r>
              <a:rPr lang="en-US" dirty="0"/>
              <a:t>open an loan account then there should be valid amount</a:t>
            </a:r>
            <a:r>
              <a:rPr lang="en-US" dirty="0" smtClean="0"/>
              <a:t>, recovery </a:t>
            </a:r>
            <a:r>
              <a:rPr lang="en-US" dirty="0"/>
              <a:t>period and rate of </a:t>
            </a:r>
            <a:r>
              <a:rPr lang="en-US" dirty="0" err="1"/>
              <a:t>interest.It</a:t>
            </a:r>
            <a:r>
              <a:rPr lang="en-US" dirty="0"/>
              <a:t> supports various types of loan </a:t>
            </a:r>
            <a:r>
              <a:rPr lang="en-US" dirty="0" smtClean="0"/>
              <a:t>account </a:t>
            </a:r>
            <a:r>
              <a:rPr lang="en-US" dirty="0"/>
              <a:t>such as </a:t>
            </a:r>
            <a:r>
              <a:rPr lang="en-US" dirty="0" err="1"/>
              <a:t>Overdraft,Home</a:t>
            </a:r>
            <a:r>
              <a:rPr lang="en-US" dirty="0"/>
              <a:t> ,Education , Car ,Gold </a:t>
            </a:r>
            <a:r>
              <a:rPr lang="en-US" dirty="0" err="1"/>
              <a:t>loan.Calculation</a:t>
            </a:r>
            <a:r>
              <a:rPr lang="en-US" dirty="0"/>
              <a:t> of the amount is done </a:t>
            </a:r>
            <a:r>
              <a:rPr lang="en-US" dirty="0" err="1"/>
              <a:t>automatically.User</a:t>
            </a:r>
            <a:r>
              <a:rPr lang="en-US" dirty="0"/>
              <a:t> must ensure that valid data is provided. </a:t>
            </a:r>
            <a:endParaRPr lang="en-US" dirty="0" smtClean="0"/>
          </a:p>
          <a:p>
            <a:pPr marL="342900" indent="-342900">
              <a:buFont typeface="Wingdings" pitchFamily="2" charset="2"/>
              <a:buChar char="v"/>
            </a:pPr>
            <a:r>
              <a:rPr lang="en-US" sz="2000" b="1" dirty="0" smtClean="0">
                <a:solidFill>
                  <a:srgbClr val="FF0000"/>
                </a:solidFill>
              </a:rPr>
              <a:t>Cash </a:t>
            </a:r>
            <a:r>
              <a:rPr lang="en-US" sz="2000" b="1" dirty="0">
                <a:solidFill>
                  <a:srgbClr val="FF0000"/>
                </a:solidFill>
              </a:rPr>
              <a:t>withdrawal </a:t>
            </a:r>
          </a:p>
          <a:p>
            <a:r>
              <a:rPr lang="en-US" b="1" dirty="0"/>
              <a:t>DESC</a:t>
            </a:r>
            <a:r>
              <a:rPr lang="en-US" b="1" dirty="0" smtClean="0"/>
              <a:t>: </a:t>
            </a:r>
            <a:r>
              <a:rPr lang="en-US" dirty="0" smtClean="0"/>
              <a:t>If </a:t>
            </a:r>
            <a:r>
              <a:rPr lang="en-US" dirty="0"/>
              <a:t>customer wishes to withdraw amount from their account(SB/CA),then it can be facilitated through this </a:t>
            </a:r>
            <a:r>
              <a:rPr lang="en-US" dirty="0" err="1"/>
              <a:t>function.Bank</a:t>
            </a:r>
            <a:r>
              <a:rPr lang="en-US" dirty="0"/>
              <a:t> officials should ensure that withdrawal slip should contain necessary information such as account </a:t>
            </a:r>
            <a:r>
              <a:rPr lang="en-US" dirty="0" err="1"/>
              <a:t>number,account</a:t>
            </a:r>
            <a:r>
              <a:rPr lang="en-US" dirty="0"/>
              <a:t> </a:t>
            </a:r>
            <a:r>
              <a:rPr lang="en-US" dirty="0" err="1"/>
              <a:t>name,type</a:t>
            </a:r>
            <a:r>
              <a:rPr lang="en-US" dirty="0"/>
              <a:t> of account, amount to be withdrawn and account holder signature. </a:t>
            </a:r>
          </a:p>
        </p:txBody>
      </p:sp>
    </p:spTree>
    <p:extLst>
      <p:ext uri="{BB962C8B-B14F-4D97-AF65-F5344CB8AC3E}">
        <p14:creationId xmlns:p14="http://schemas.microsoft.com/office/powerpoint/2010/main" val="290867685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E5852444-7F63-4C37-8C6A-520206D6FAB7}" type="slidenum">
              <a:rPr lang="en-US" smtClean="0"/>
              <a:t>13</a:t>
            </a:fld>
            <a:endParaRPr lang="en-US"/>
          </a:p>
        </p:txBody>
      </p:sp>
      <p:sp>
        <p:nvSpPr>
          <p:cNvPr id="5" name="TextBox 4"/>
          <p:cNvSpPr txBox="1"/>
          <p:nvPr/>
        </p:nvSpPr>
        <p:spPr>
          <a:xfrm>
            <a:off x="228600" y="228600"/>
            <a:ext cx="7848600" cy="2246769"/>
          </a:xfrm>
          <a:prstGeom prst="rect">
            <a:avLst/>
          </a:prstGeom>
          <a:noFill/>
        </p:spPr>
        <p:txBody>
          <a:bodyPr wrap="square" rtlCol="0">
            <a:spAutoFit/>
          </a:bodyPr>
          <a:lstStyle/>
          <a:p>
            <a:pPr marL="342900" indent="-342900">
              <a:buFont typeface="Wingdings" pitchFamily="2" charset="2"/>
              <a:buChar char="v"/>
            </a:pPr>
            <a:r>
              <a:rPr lang="en-US" sz="2000" b="1" dirty="0" smtClean="0">
                <a:solidFill>
                  <a:srgbClr val="FF0000"/>
                </a:solidFill>
              </a:rPr>
              <a:t>Cash Deposit</a:t>
            </a:r>
            <a:r>
              <a:rPr lang="en-US" sz="2000" dirty="0" smtClean="0"/>
              <a:t> </a:t>
            </a:r>
          </a:p>
          <a:p>
            <a:r>
              <a:rPr lang="en-US" sz="2000" b="1" dirty="0" smtClean="0"/>
              <a:t>DESC: </a:t>
            </a:r>
            <a:r>
              <a:rPr lang="en-US" sz="2000" dirty="0" smtClean="0"/>
              <a:t>If </a:t>
            </a:r>
            <a:r>
              <a:rPr lang="en-US" sz="2000" dirty="0"/>
              <a:t>customer wishes to deposit amount to their account(SB/CA/PPF) or deposit account(RD),then it can be facilitated through this function</a:t>
            </a:r>
            <a:r>
              <a:rPr lang="en-US" sz="2000" dirty="0" smtClean="0"/>
              <a:t>. Bank </a:t>
            </a:r>
            <a:r>
              <a:rPr lang="en-US" sz="2000" dirty="0"/>
              <a:t>officials should ensure that deposit slip should contain necessary information such as account number</a:t>
            </a:r>
            <a:r>
              <a:rPr lang="en-US" sz="2000" dirty="0" smtClean="0"/>
              <a:t>, account name, type </a:t>
            </a:r>
            <a:r>
              <a:rPr lang="en-US" sz="2000" dirty="0"/>
              <a:t>of account, amount to be deposited and depositor's signature. </a:t>
            </a:r>
          </a:p>
        </p:txBody>
      </p:sp>
    </p:spTree>
    <p:extLst>
      <p:ext uri="{BB962C8B-B14F-4D97-AF65-F5344CB8AC3E}">
        <p14:creationId xmlns:p14="http://schemas.microsoft.com/office/powerpoint/2010/main" val="3137226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effectLst>
                  <a:outerShdw blurRad="38100" dist="38100" dir="2700000" algn="tl">
                    <a:srgbClr val="000000">
                      <a:alpha val="43137"/>
                    </a:srgbClr>
                  </a:outerShdw>
                </a:effectLst>
              </a:rPr>
              <a:t>Working Documentation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685800"/>
            <a:ext cx="7467600" cy="5788152"/>
          </a:xfrm>
        </p:spPr>
        <p:txBody>
          <a:bodyPr>
            <a:normAutofit fontScale="92500" lnSpcReduction="20000"/>
          </a:bodyPr>
          <a:lstStyle/>
          <a:p>
            <a:pPr marL="0" indent="0">
              <a:buNone/>
            </a:pPr>
            <a:r>
              <a:rPr lang="en-US" dirty="0" smtClean="0"/>
              <a:t>Every system requires periodic evaluation after implementation. Unlike system testing which determines where the system fails, the operation documentation review determines how well the system continues to meet performance specification. It also provides information as to determine whether major redesign is necessary. The operation documentation review provides the evaluation of a system in terms of the extent to which the system accomplishes stated objectives and actual project costs exceed initial estimates. The initiating study begins with the review team, which gathers and reviews request for evaluation. It also files discrepancies notices after the system has been accepted. Unexpected changes in the system that affects the user or system performance is a primary factor that prompts system review. Once a request is filed, the user is asked how well the system is functioning to specification. Suggestion is sought and this marks the beginning of the operation documentation review.</a:t>
            </a:r>
            <a:endParaRPr lang="en-US" dirty="0"/>
          </a:p>
        </p:txBody>
      </p:sp>
      <p:sp>
        <p:nvSpPr>
          <p:cNvPr id="4" name="Slide Number Placeholder 3"/>
          <p:cNvSpPr>
            <a:spLocks noGrp="1"/>
          </p:cNvSpPr>
          <p:nvPr>
            <p:ph type="sldNum" sz="quarter" idx="15"/>
          </p:nvPr>
        </p:nvSpPr>
        <p:spPr/>
        <p:txBody>
          <a:bodyPr/>
          <a:lstStyle/>
          <a:p>
            <a:fld id="{E5852444-7F63-4C37-8C6A-520206D6FAB7}" type="slidenum">
              <a:rPr lang="en-US" smtClean="0"/>
              <a:t>14</a:t>
            </a:fld>
            <a:endParaRPr lang="en-US"/>
          </a:p>
        </p:txBody>
      </p:sp>
    </p:spTree>
    <p:extLst>
      <p:ext uri="{BB962C8B-B14F-4D97-AF65-F5344CB8AC3E}">
        <p14:creationId xmlns:p14="http://schemas.microsoft.com/office/powerpoint/2010/main" val="3348601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57200"/>
          </a:xfrm>
        </p:spPr>
        <p:txBody>
          <a:bodyPr>
            <a:normAutofit fontScale="90000"/>
          </a:bodyPr>
          <a:lstStyle/>
          <a:p>
            <a:r>
              <a:rPr lang="en-US" dirty="0" smtClean="0"/>
              <a:t>Requirement Plans</a:t>
            </a:r>
            <a:endParaRPr lang="en-US" dirty="0"/>
          </a:p>
        </p:txBody>
      </p:sp>
      <p:sp>
        <p:nvSpPr>
          <p:cNvPr id="3" name="Content Placeholder 2"/>
          <p:cNvSpPr>
            <a:spLocks noGrp="1"/>
          </p:cNvSpPr>
          <p:nvPr>
            <p:ph sz="quarter" idx="1"/>
          </p:nvPr>
        </p:nvSpPr>
        <p:spPr>
          <a:xfrm>
            <a:off x="457200" y="609600"/>
            <a:ext cx="7467600" cy="5864352"/>
          </a:xfrm>
        </p:spPr>
        <p:txBody>
          <a:bodyPr>
            <a:normAutofit fontScale="92500" lnSpcReduction="20000"/>
          </a:bodyPr>
          <a:lstStyle/>
          <a:p>
            <a:pPr marL="0" indent="0">
              <a:buNone/>
            </a:pPr>
            <a:r>
              <a:rPr lang="en-US" b="1" dirty="0"/>
              <a:t>Administrative plan</a:t>
            </a:r>
            <a:r>
              <a:rPr lang="en-US" b="1" dirty="0" smtClean="0"/>
              <a:t>:</a:t>
            </a:r>
            <a:endParaRPr lang="en-US" b="1" dirty="0"/>
          </a:p>
          <a:p>
            <a:pPr marL="0" indent="0">
              <a:buNone/>
            </a:pPr>
            <a:r>
              <a:rPr lang="en-US" dirty="0"/>
              <a:t>The review group probes the effect of the operational system on </a:t>
            </a:r>
            <a:r>
              <a:rPr lang="en-US" dirty="0" smtClean="0"/>
              <a:t>the administration </a:t>
            </a:r>
            <a:r>
              <a:rPr lang="en-US" dirty="0"/>
              <a:t>procedures of the user. The following activities are carried out</a:t>
            </a:r>
            <a:r>
              <a:rPr lang="en-US" dirty="0" smtClean="0"/>
              <a:t>:</a:t>
            </a:r>
            <a:endParaRPr lang="en-US" dirty="0"/>
          </a:p>
          <a:p>
            <a:r>
              <a:rPr lang="en-US" dirty="0"/>
              <a:t>1. User </a:t>
            </a:r>
            <a:r>
              <a:rPr lang="en-US" dirty="0" smtClean="0"/>
              <a:t>objectives</a:t>
            </a:r>
            <a:endParaRPr lang="en-US" dirty="0"/>
          </a:p>
          <a:p>
            <a:r>
              <a:rPr lang="en-US" dirty="0"/>
              <a:t>2. Operating cost and </a:t>
            </a:r>
            <a:r>
              <a:rPr lang="en-US" dirty="0" smtClean="0"/>
              <a:t>benefits.</a:t>
            </a:r>
          </a:p>
          <a:p>
            <a:pPr marL="0" indent="0">
              <a:buNone/>
            </a:pPr>
            <a:r>
              <a:rPr lang="en-US" b="1" dirty="0"/>
              <a:t>Personal requirement plan</a:t>
            </a:r>
            <a:r>
              <a:rPr lang="en-US" b="1" dirty="0" smtClean="0"/>
              <a:t>:</a:t>
            </a:r>
            <a:endParaRPr lang="en-US" b="1" dirty="0"/>
          </a:p>
          <a:p>
            <a:pPr marL="0" indent="0">
              <a:buNone/>
            </a:pPr>
            <a:r>
              <a:rPr lang="en-US" dirty="0"/>
              <a:t>This plan evaluates all the activities involving system personnel and staff </a:t>
            </a:r>
            <a:r>
              <a:rPr lang="en-US" dirty="0" smtClean="0"/>
              <a:t>as they </a:t>
            </a:r>
            <a:r>
              <a:rPr lang="en-US" dirty="0"/>
              <a:t>directly deal with the system. The emphasis is on productivity, </a:t>
            </a:r>
            <a:r>
              <a:rPr lang="en-US" dirty="0" smtClean="0"/>
              <a:t>morale and </a:t>
            </a:r>
            <a:r>
              <a:rPr lang="en-US" dirty="0"/>
              <a:t>job </a:t>
            </a:r>
            <a:r>
              <a:rPr lang="en-US" dirty="0" smtClean="0"/>
              <a:t>satisfaction</a:t>
            </a:r>
          </a:p>
          <a:p>
            <a:pPr marL="0" indent="0">
              <a:buNone/>
            </a:pPr>
            <a:r>
              <a:rPr lang="en-US" sz="2600" b="1" dirty="0"/>
              <a:t>Hardware </a:t>
            </a:r>
            <a:r>
              <a:rPr lang="en-US" sz="2600" b="1" dirty="0" smtClean="0"/>
              <a:t>plan</a:t>
            </a:r>
            <a:endParaRPr lang="en-US" sz="2600" b="1" dirty="0"/>
          </a:p>
          <a:p>
            <a:pPr marL="0" indent="0">
              <a:buNone/>
            </a:pPr>
            <a:r>
              <a:rPr lang="en-US" dirty="0"/>
              <a:t>The hardware of the new system is also reviewed, including terminals, </a:t>
            </a:r>
            <a:r>
              <a:rPr lang="en-US" dirty="0" smtClean="0"/>
              <a:t>CRT screens</a:t>
            </a:r>
            <a:r>
              <a:rPr lang="en-US" dirty="0"/>
              <a:t>, software programs and the communication network. The </a:t>
            </a:r>
            <a:r>
              <a:rPr lang="en-US" dirty="0" smtClean="0"/>
              <a:t>primary target </a:t>
            </a:r>
            <a:r>
              <a:rPr lang="en-US" dirty="0"/>
              <a:t>is a comparison of current performance specification with </a:t>
            </a:r>
            <a:r>
              <a:rPr lang="en-US" dirty="0" smtClean="0"/>
              <a:t>design specification</a:t>
            </a:r>
            <a:r>
              <a:rPr lang="en-US" dirty="0"/>
              <a:t>. The outcome of the evaluation indicates any </a:t>
            </a:r>
            <a:r>
              <a:rPr lang="en-US" dirty="0" smtClean="0"/>
              <a:t>differences between </a:t>
            </a:r>
            <a:r>
              <a:rPr lang="en-US" dirty="0"/>
              <a:t>expectation and realized results</a:t>
            </a:r>
            <a:r>
              <a:rPr lang="en-US" dirty="0" smtClean="0"/>
              <a:t>.</a:t>
            </a:r>
            <a:endParaRPr lang="en-US" dirty="0"/>
          </a:p>
        </p:txBody>
      </p:sp>
      <p:sp>
        <p:nvSpPr>
          <p:cNvPr id="4" name="Slide Number Placeholder 3"/>
          <p:cNvSpPr>
            <a:spLocks noGrp="1"/>
          </p:cNvSpPr>
          <p:nvPr>
            <p:ph type="sldNum" sz="quarter" idx="15"/>
          </p:nvPr>
        </p:nvSpPr>
        <p:spPr/>
        <p:txBody>
          <a:bodyPr/>
          <a:lstStyle/>
          <a:p>
            <a:fld id="{E5852444-7F63-4C37-8C6A-520206D6FAB7}" type="slidenum">
              <a:rPr lang="en-US" smtClean="0"/>
              <a:t>15</a:t>
            </a:fld>
            <a:endParaRPr lang="en-US"/>
          </a:p>
        </p:txBody>
      </p:sp>
    </p:spTree>
    <p:extLst>
      <p:ext uri="{BB962C8B-B14F-4D97-AF65-F5344CB8AC3E}">
        <p14:creationId xmlns:p14="http://schemas.microsoft.com/office/powerpoint/2010/main" val="13431651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marL="0" indent="0">
              <a:buNone/>
            </a:pPr>
            <a:r>
              <a:rPr lang="en-US" dirty="0"/>
              <a:t>This banking system project will serve as a useful approach to data </a:t>
            </a:r>
            <a:r>
              <a:rPr lang="en-US" dirty="0" smtClean="0"/>
              <a:t>base dialog </a:t>
            </a:r>
            <a:r>
              <a:rPr lang="en-US" dirty="0"/>
              <a:t>box to deposit and withdraw the money for the person. It serves as </a:t>
            </a:r>
            <a:r>
              <a:rPr lang="en-US" dirty="0" smtClean="0"/>
              <a:t>a helpful </a:t>
            </a:r>
            <a:r>
              <a:rPr lang="en-US" dirty="0"/>
              <a:t>approach for the users. It provides easy way of the deposit </a:t>
            </a:r>
            <a:r>
              <a:rPr lang="en-US" dirty="0" smtClean="0"/>
              <a:t>and withdraws </a:t>
            </a:r>
            <a:r>
              <a:rPr lang="en-US" dirty="0"/>
              <a:t>the money. It reduces the time taken by the user to save the money</a:t>
            </a:r>
            <a:r>
              <a:rPr lang="en-US" dirty="0" smtClean="0"/>
              <a:t>.</a:t>
            </a:r>
            <a:endParaRPr lang="en-US" dirty="0"/>
          </a:p>
          <a:p>
            <a:pPr marL="0" indent="0">
              <a:buNone/>
            </a:pPr>
            <a:r>
              <a:rPr lang="en-US" dirty="0"/>
              <a:t>Thus the project is the user friendly approach.</a:t>
            </a:r>
          </a:p>
        </p:txBody>
      </p:sp>
      <p:sp>
        <p:nvSpPr>
          <p:cNvPr id="4" name="Slide Number Placeholder 3"/>
          <p:cNvSpPr>
            <a:spLocks noGrp="1"/>
          </p:cNvSpPr>
          <p:nvPr>
            <p:ph type="sldNum" sz="quarter" idx="15"/>
          </p:nvPr>
        </p:nvSpPr>
        <p:spPr/>
        <p:txBody>
          <a:bodyPr/>
          <a:lstStyle/>
          <a:p>
            <a:fld id="{E5852444-7F63-4C37-8C6A-520206D6FAB7}" type="slidenum">
              <a:rPr lang="en-US" smtClean="0"/>
              <a:t>16</a:t>
            </a:fld>
            <a:endParaRPr lang="en-US"/>
          </a:p>
        </p:txBody>
      </p:sp>
    </p:spTree>
    <p:extLst>
      <p:ext uri="{BB962C8B-B14F-4D97-AF65-F5344CB8AC3E}">
        <p14:creationId xmlns:p14="http://schemas.microsoft.com/office/powerpoint/2010/main" val="25289960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r>
              <a:rPr lang="en-US" sz="2400" b="1" dirty="0" smtClean="0">
                <a:solidFill>
                  <a:schemeClr val="tx1"/>
                </a:solidFill>
                <a:effectLst>
                  <a:outerShdw blurRad="38100" dist="38100" dir="2700000" algn="tl">
                    <a:srgbClr val="000000">
                      <a:alpha val="43137"/>
                    </a:srgbClr>
                  </a:outerShdw>
                </a:effectLst>
              </a:rPr>
              <a:t>1.1 OBJECTIVES AND GOALS</a:t>
            </a:r>
            <a:endParaRPr lang="en-US" sz="2400"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914400"/>
            <a:ext cx="7467600" cy="5559552"/>
          </a:xfrm>
        </p:spPr>
        <p:txBody>
          <a:bodyPr>
            <a:normAutofit fontScale="92500" lnSpcReduction="20000"/>
          </a:bodyPr>
          <a:lstStyle/>
          <a:p>
            <a:pPr marL="0" indent="0">
              <a:buNone/>
            </a:pPr>
            <a:r>
              <a:rPr lang="en-US" dirty="0">
                <a:solidFill>
                  <a:srgbClr val="0070C0"/>
                </a:solidFill>
              </a:rPr>
              <a:t>The objective &amp; goals of the proposed system are:-</a:t>
            </a:r>
          </a:p>
          <a:p>
            <a:r>
              <a:rPr lang="en-US" dirty="0">
                <a:solidFill>
                  <a:srgbClr val="0070C0"/>
                </a:solidFill>
              </a:rPr>
              <a:t>To allow only authorized user to access various functions </a:t>
            </a:r>
            <a:r>
              <a:rPr lang="en-US" dirty="0" smtClean="0">
                <a:solidFill>
                  <a:srgbClr val="0070C0"/>
                </a:solidFill>
              </a:rPr>
              <a:t>and processed </a:t>
            </a:r>
            <a:r>
              <a:rPr lang="en-US" dirty="0">
                <a:solidFill>
                  <a:srgbClr val="0070C0"/>
                </a:solidFill>
              </a:rPr>
              <a:t>available in the system.</a:t>
            </a:r>
          </a:p>
          <a:p>
            <a:r>
              <a:rPr lang="en-US" dirty="0">
                <a:solidFill>
                  <a:srgbClr val="0070C0"/>
                </a:solidFill>
              </a:rPr>
              <a:t>Locate any A/C wanted by the user.</a:t>
            </a:r>
          </a:p>
          <a:p>
            <a:r>
              <a:rPr lang="en-US" dirty="0">
                <a:solidFill>
                  <a:srgbClr val="0070C0"/>
                </a:solidFill>
              </a:rPr>
              <a:t>Reduced clerical work as most of the work done by computer</a:t>
            </a:r>
            <a:r>
              <a:rPr lang="en-US" dirty="0" smtClean="0">
                <a:solidFill>
                  <a:srgbClr val="0070C0"/>
                </a:solidFill>
              </a:rPr>
              <a:t>.</a:t>
            </a:r>
          </a:p>
          <a:p>
            <a:r>
              <a:rPr lang="en-US" dirty="0">
                <a:solidFill>
                  <a:srgbClr val="0070C0"/>
                </a:solidFill>
              </a:rPr>
              <a:t>Provide greater speed &amp; reduced time consumption.</a:t>
            </a:r>
          </a:p>
          <a:p>
            <a:r>
              <a:rPr lang="en-US" dirty="0">
                <a:solidFill>
                  <a:srgbClr val="0070C0"/>
                </a:solidFill>
              </a:rPr>
              <a:t>To increase the number of A/C and customer.</a:t>
            </a:r>
          </a:p>
          <a:p>
            <a:r>
              <a:rPr lang="en-US" dirty="0">
                <a:solidFill>
                  <a:srgbClr val="0070C0"/>
                </a:solidFill>
              </a:rPr>
              <a:t>This will reduced the manual workload and give </a:t>
            </a:r>
            <a:r>
              <a:rPr lang="en-US" dirty="0" smtClean="0">
                <a:solidFill>
                  <a:srgbClr val="0070C0"/>
                </a:solidFill>
              </a:rPr>
              <a:t>information instantly</a:t>
            </a:r>
            <a:r>
              <a:rPr lang="en-US" dirty="0">
                <a:solidFill>
                  <a:srgbClr val="0070C0"/>
                </a:solidFill>
              </a:rPr>
              <a:t>. The software will maintain the list of A/C and </a:t>
            </a:r>
            <a:r>
              <a:rPr lang="en-US" dirty="0" smtClean="0">
                <a:solidFill>
                  <a:srgbClr val="0070C0"/>
                </a:solidFill>
              </a:rPr>
              <a:t>customer record </a:t>
            </a:r>
            <a:r>
              <a:rPr lang="en-US" dirty="0">
                <a:solidFill>
                  <a:srgbClr val="0070C0"/>
                </a:solidFill>
              </a:rPr>
              <a:t>and balance status.</a:t>
            </a:r>
          </a:p>
          <a:p>
            <a:r>
              <a:rPr lang="en-US" dirty="0">
                <a:solidFill>
                  <a:srgbClr val="0070C0"/>
                </a:solidFill>
              </a:rPr>
              <a:t>The software will be user friendly so that even a beginner </a:t>
            </a:r>
            <a:r>
              <a:rPr lang="en-US" dirty="0" smtClean="0">
                <a:solidFill>
                  <a:srgbClr val="0070C0"/>
                </a:solidFill>
              </a:rPr>
              <a:t>can operate </a:t>
            </a:r>
            <a:r>
              <a:rPr lang="en-US" dirty="0">
                <a:solidFill>
                  <a:srgbClr val="0070C0"/>
                </a:solidFill>
              </a:rPr>
              <a:t>the package and thus maintain the status of A/C </a:t>
            </a:r>
            <a:r>
              <a:rPr lang="en-US" dirty="0" smtClean="0">
                <a:solidFill>
                  <a:srgbClr val="0070C0"/>
                </a:solidFill>
              </a:rPr>
              <a:t>and balance </a:t>
            </a:r>
            <a:r>
              <a:rPr lang="en-US" dirty="0">
                <a:solidFill>
                  <a:srgbClr val="0070C0"/>
                </a:solidFill>
              </a:rPr>
              <a:t>status </a:t>
            </a:r>
            <a:r>
              <a:rPr lang="en-US" dirty="0" smtClean="0">
                <a:solidFill>
                  <a:srgbClr val="0070C0"/>
                </a:solidFill>
              </a:rPr>
              <a:t>easily.</a:t>
            </a:r>
            <a:r>
              <a:rPr lang="en-US" dirty="0">
                <a:solidFill>
                  <a:srgbClr val="0070C0"/>
                </a:solidFill>
              </a:rPr>
              <a:t> </a:t>
            </a:r>
            <a:endParaRPr lang="en-US" dirty="0" smtClean="0">
              <a:solidFill>
                <a:srgbClr val="0070C0"/>
              </a:solidFill>
            </a:endParaRPr>
          </a:p>
          <a:p>
            <a:r>
              <a:rPr lang="en-US" dirty="0" smtClean="0">
                <a:solidFill>
                  <a:srgbClr val="0070C0"/>
                </a:solidFill>
              </a:rPr>
              <a:t>The </a:t>
            </a:r>
            <a:r>
              <a:rPr lang="en-US" dirty="0">
                <a:solidFill>
                  <a:srgbClr val="0070C0"/>
                </a:solidFill>
              </a:rPr>
              <a:t>Project Banking system has been made to automate </a:t>
            </a:r>
            <a:r>
              <a:rPr lang="en-US" dirty="0" smtClean="0">
                <a:solidFill>
                  <a:srgbClr val="0070C0"/>
                </a:solidFill>
              </a:rPr>
              <a:t>the Banking </a:t>
            </a:r>
            <a:r>
              <a:rPr lang="en-US" dirty="0">
                <a:solidFill>
                  <a:srgbClr val="0070C0"/>
                </a:solidFill>
              </a:rPr>
              <a:t>system being followed by a banking company that </a:t>
            </a:r>
            <a:r>
              <a:rPr lang="en-US" dirty="0" smtClean="0">
                <a:solidFill>
                  <a:srgbClr val="0070C0"/>
                </a:solidFill>
              </a:rPr>
              <a:t>deals in </a:t>
            </a:r>
            <a:r>
              <a:rPr lang="en-US" dirty="0">
                <a:solidFill>
                  <a:srgbClr val="0070C0"/>
                </a:solidFill>
              </a:rPr>
              <a:t>current account with or without check facility.</a:t>
            </a:r>
          </a:p>
        </p:txBody>
      </p:sp>
      <p:sp>
        <p:nvSpPr>
          <p:cNvPr id="4" name="Slide Number Placeholder 3"/>
          <p:cNvSpPr>
            <a:spLocks noGrp="1"/>
          </p:cNvSpPr>
          <p:nvPr>
            <p:ph type="sldNum" sz="quarter" idx="15"/>
          </p:nvPr>
        </p:nvSpPr>
        <p:spPr/>
        <p:txBody>
          <a:bodyPr/>
          <a:lstStyle/>
          <a:p>
            <a:fld id="{E5852444-7F63-4C37-8C6A-520206D6FAB7}" type="slidenum">
              <a:rPr lang="en-US" smtClean="0"/>
              <a:t>2</a:t>
            </a:fld>
            <a:endParaRPr lang="en-US"/>
          </a:p>
        </p:txBody>
      </p:sp>
    </p:spTree>
    <p:extLst>
      <p:ext uri="{BB962C8B-B14F-4D97-AF65-F5344CB8AC3E}">
        <p14:creationId xmlns:p14="http://schemas.microsoft.com/office/powerpoint/2010/main" val="34101547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457200" y="76200"/>
            <a:ext cx="8458200" cy="6397752"/>
          </a:xfrm>
        </p:spPr>
        <p:txBody>
          <a:bodyPr>
            <a:normAutofit/>
          </a:bodyPr>
          <a:lstStyle/>
          <a:p>
            <a:pPr marL="0" indent="0">
              <a:buNone/>
            </a:pPr>
            <a:r>
              <a:rPr lang="en-US" sz="2000" dirty="0" smtClean="0"/>
              <a:t>The User/ Manager </a:t>
            </a:r>
            <a:r>
              <a:rPr lang="en-US" sz="2000" dirty="0"/>
              <a:t>can check A/C’s with a login &amp; password &amp; can</a:t>
            </a:r>
          </a:p>
          <a:p>
            <a:pPr marL="0" indent="0">
              <a:buNone/>
            </a:pPr>
            <a:r>
              <a:rPr lang="en-US" sz="2000" dirty="0"/>
              <a:t>work out with A/C holders of the bank can withdraw/deposit</a:t>
            </a:r>
          </a:p>
          <a:p>
            <a:pPr marL="0" indent="0">
              <a:buNone/>
            </a:pPr>
            <a:r>
              <a:rPr lang="en-US" sz="2000" dirty="0" smtClean="0"/>
              <a:t>cash/ </a:t>
            </a:r>
            <a:r>
              <a:rPr lang="en-US" sz="2000" dirty="0" err="1" smtClean="0"/>
              <a:t>cheque</a:t>
            </a:r>
            <a:r>
              <a:rPr lang="en-US" sz="2000" dirty="0" smtClean="0"/>
              <a:t> /</a:t>
            </a:r>
            <a:r>
              <a:rPr lang="en-US" sz="2000" dirty="0"/>
              <a:t>DD to/from their accounts. To enable faster</a:t>
            </a:r>
          </a:p>
          <a:p>
            <a:pPr marL="0" indent="0">
              <a:buNone/>
            </a:pPr>
            <a:r>
              <a:rPr lang="en-US" sz="2000" dirty="0"/>
              <a:t>transactions </a:t>
            </a:r>
            <a:r>
              <a:rPr lang="en-US" sz="2000" dirty="0" smtClean="0"/>
              <a:t>like:-</a:t>
            </a:r>
          </a:p>
          <a:p>
            <a:r>
              <a:rPr lang="en-US" sz="2000" b="1" dirty="0">
                <a:solidFill>
                  <a:srgbClr val="005696"/>
                </a:solidFill>
              </a:rPr>
              <a:t>New account creation.</a:t>
            </a:r>
          </a:p>
          <a:p>
            <a:r>
              <a:rPr lang="en-US" sz="2000" b="1" dirty="0">
                <a:solidFill>
                  <a:srgbClr val="005696"/>
                </a:solidFill>
              </a:rPr>
              <a:t>Withdrawal of cash</a:t>
            </a:r>
          </a:p>
          <a:p>
            <a:r>
              <a:rPr lang="en-US" sz="2000" b="1" dirty="0">
                <a:solidFill>
                  <a:srgbClr val="005696"/>
                </a:solidFill>
              </a:rPr>
              <a:t>Deposits of cash or </a:t>
            </a:r>
            <a:r>
              <a:rPr lang="en-US" sz="2000" b="1" dirty="0" err="1">
                <a:solidFill>
                  <a:srgbClr val="005696"/>
                </a:solidFill>
              </a:rPr>
              <a:t>cheque</a:t>
            </a:r>
            <a:endParaRPr lang="en-US" sz="2000" b="1" dirty="0">
              <a:solidFill>
                <a:srgbClr val="005696"/>
              </a:solidFill>
            </a:endParaRPr>
          </a:p>
          <a:p>
            <a:r>
              <a:rPr lang="en-US" sz="2000" b="1" dirty="0">
                <a:solidFill>
                  <a:srgbClr val="005696"/>
                </a:solidFill>
              </a:rPr>
              <a:t>Checking of Account balances by account holders by </a:t>
            </a:r>
            <a:r>
              <a:rPr lang="en-US" sz="2000" b="1" dirty="0" smtClean="0">
                <a:solidFill>
                  <a:srgbClr val="005696"/>
                </a:solidFill>
              </a:rPr>
              <a:t>manager</a:t>
            </a:r>
            <a:endParaRPr lang="en-US" sz="2000" b="1" dirty="0">
              <a:solidFill>
                <a:srgbClr val="005696"/>
              </a:solidFill>
            </a:endParaRPr>
          </a:p>
          <a:p>
            <a:r>
              <a:rPr lang="en-US" sz="2000" b="1" dirty="0">
                <a:solidFill>
                  <a:srgbClr val="005696"/>
                </a:solidFill>
              </a:rPr>
              <a:t>Transaction </a:t>
            </a:r>
            <a:r>
              <a:rPr lang="en-US" sz="2000" b="1" dirty="0" smtClean="0">
                <a:solidFill>
                  <a:srgbClr val="005696"/>
                </a:solidFill>
              </a:rPr>
              <a:t>records </a:t>
            </a:r>
            <a:r>
              <a:rPr lang="en-US" sz="2000" b="1" dirty="0">
                <a:solidFill>
                  <a:srgbClr val="005696"/>
                </a:solidFill>
              </a:rPr>
              <a:t>in the form of reports</a:t>
            </a:r>
            <a:r>
              <a:rPr lang="en-US" sz="2000" b="1" dirty="0" smtClean="0">
                <a:solidFill>
                  <a:srgbClr val="005696"/>
                </a:solidFill>
              </a:rPr>
              <a:t>.</a:t>
            </a:r>
          </a:p>
          <a:p>
            <a:pPr marL="0" indent="0">
              <a:buNone/>
            </a:pPr>
            <a:r>
              <a:rPr lang="en-US" sz="2000" b="1" dirty="0"/>
              <a:t>The project makes a sincere effort to provide all the </a:t>
            </a:r>
            <a:r>
              <a:rPr lang="en-US" sz="2000" b="1" dirty="0" smtClean="0"/>
              <a:t>above mentioned features </a:t>
            </a:r>
            <a:r>
              <a:rPr lang="en-US" sz="2000" b="1" dirty="0"/>
              <a:t>to meet the requirements of the bank.</a:t>
            </a:r>
            <a:endParaRPr lang="en-US" sz="2000" b="1" dirty="0" smtClean="0"/>
          </a:p>
        </p:txBody>
      </p:sp>
      <p:sp>
        <p:nvSpPr>
          <p:cNvPr id="8" name="Slide Number Placeholder 7"/>
          <p:cNvSpPr>
            <a:spLocks noGrp="1"/>
          </p:cNvSpPr>
          <p:nvPr>
            <p:ph type="sldNum" sz="quarter" idx="15"/>
          </p:nvPr>
        </p:nvSpPr>
        <p:spPr/>
        <p:txBody>
          <a:bodyPr/>
          <a:lstStyle/>
          <a:p>
            <a:fld id="{E5852444-7F63-4C37-8C6A-520206D6FAB7}" type="slidenum">
              <a:rPr lang="en-US" smtClean="0"/>
              <a:t>3</a:t>
            </a:fld>
            <a:endParaRPr lang="en-US"/>
          </a:p>
        </p:txBody>
      </p:sp>
    </p:spTree>
    <p:extLst>
      <p:ext uri="{BB962C8B-B14F-4D97-AF65-F5344CB8AC3E}">
        <p14:creationId xmlns:p14="http://schemas.microsoft.com/office/powerpoint/2010/main" val="13213831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7467600" cy="487362"/>
          </a:xfrm>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2. Overall Description</a:t>
            </a:r>
            <a:endParaRPr lang="en-US" b="1" dirty="0">
              <a:solidFill>
                <a:schemeClr val="tx1"/>
              </a:solidFill>
              <a:effectLst>
                <a:outerShdw blurRad="38100" dist="38100" dir="2700000" algn="tl">
                  <a:srgbClr val="000000">
                    <a:alpha val="43137"/>
                  </a:srgbClr>
                </a:outerShdw>
              </a:effectLst>
            </a:endParaRPr>
          </a:p>
        </p:txBody>
      </p:sp>
      <p:sp>
        <p:nvSpPr>
          <p:cNvPr id="6" name="Content Placeholder 5"/>
          <p:cNvSpPr>
            <a:spLocks noGrp="1"/>
          </p:cNvSpPr>
          <p:nvPr>
            <p:ph sz="quarter" idx="1"/>
          </p:nvPr>
        </p:nvSpPr>
        <p:spPr>
          <a:xfrm>
            <a:off x="533400" y="838200"/>
            <a:ext cx="7467600" cy="5715000"/>
          </a:xfrm>
        </p:spPr>
        <p:txBody>
          <a:bodyPr>
            <a:normAutofit lnSpcReduction="10000"/>
          </a:bodyPr>
          <a:lstStyle/>
          <a:p>
            <a:pPr marL="0" indent="0" algn="just">
              <a:buNone/>
            </a:pPr>
            <a:r>
              <a:rPr lang="en-US" sz="2000" dirty="0"/>
              <a:t>This section will give an overview of the whole system. The system will be explained in its context to show how the system interacts with other systems and introduce the basic functionality of it. It will also describe what type of stakeholders that will use the system and what functionality is available for each type. At last, the constraints and assumptions for the system will be presented. </a:t>
            </a:r>
            <a:endParaRPr lang="en-US" sz="2000" dirty="0" smtClean="0"/>
          </a:p>
          <a:p>
            <a:pPr marL="0" indent="0" algn="just">
              <a:buNone/>
            </a:pPr>
            <a:endParaRPr lang="en-US" sz="2000" b="1" dirty="0" smtClean="0">
              <a:effectLst>
                <a:outerShdw blurRad="38100" dist="38100" dir="2700000" algn="tl">
                  <a:srgbClr val="000000">
                    <a:alpha val="43137"/>
                  </a:srgbClr>
                </a:outerShdw>
              </a:effectLst>
            </a:endParaRPr>
          </a:p>
          <a:p>
            <a:pPr marL="0" indent="0" algn="just">
              <a:buNone/>
            </a:pPr>
            <a:r>
              <a:rPr lang="en-US" sz="2000" b="1" dirty="0" smtClean="0">
                <a:solidFill>
                  <a:srgbClr val="FF0000"/>
                </a:solidFill>
                <a:effectLst>
                  <a:outerShdw blurRad="38100" dist="38100" dir="2700000" algn="tl">
                    <a:srgbClr val="000000">
                      <a:alpha val="43137"/>
                    </a:srgbClr>
                  </a:outerShdw>
                </a:effectLst>
              </a:rPr>
              <a:t>Project Perspective</a:t>
            </a:r>
            <a:endParaRPr lang="en-US" sz="2000" b="1" dirty="0">
              <a:solidFill>
                <a:srgbClr val="FF0000"/>
              </a:solidFill>
              <a:effectLst>
                <a:outerShdw blurRad="38100" dist="38100" dir="2700000" algn="tl">
                  <a:srgbClr val="000000">
                    <a:alpha val="43137"/>
                  </a:srgbClr>
                </a:outerShdw>
              </a:effectLst>
            </a:endParaRPr>
          </a:p>
          <a:p>
            <a:pPr marL="0" indent="0" algn="just">
              <a:buNone/>
            </a:pPr>
            <a:endParaRPr lang="en-US" sz="2000" dirty="0" smtClean="0"/>
          </a:p>
          <a:p>
            <a:pPr marL="0" indent="0" algn="just">
              <a:buNone/>
            </a:pPr>
            <a:r>
              <a:rPr lang="en-US" sz="2000" dirty="0"/>
              <a:t>The System is an web portal. The web portal consists of two types of logins, one is called as Manager Login and other is called as official login. </a:t>
            </a:r>
          </a:p>
          <a:p>
            <a:pPr marL="0" indent="0" algn="just">
              <a:buNone/>
            </a:pPr>
            <a:r>
              <a:rPr lang="en-US" sz="2000" dirty="0"/>
              <a:t>The Chief of the bank accessing the portal through manager login will have all the rights and access privilege . Whereas the person who is accessing the web portal through official login has only limited access privilege as compared to manager. </a:t>
            </a:r>
          </a:p>
        </p:txBody>
      </p:sp>
      <p:sp>
        <p:nvSpPr>
          <p:cNvPr id="4" name="Slide Number Placeholder 3"/>
          <p:cNvSpPr>
            <a:spLocks noGrp="1"/>
          </p:cNvSpPr>
          <p:nvPr>
            <p:ph type="sldNum" sz="quarter" idx="15"/>
          </p:nvPr>
        </p:nvSpPr>
        <p:spPr/>
        <p:txBody>
          <a:bodyPr/>
          <a:lstStyle/>
          <a:p>
            <a:fld id="{E5852444-7F63-4C37-8C6A-520206D6FAB7}" type="slidenum">
              <a:rPr lang="en-US" b="0" smtClean="0"/>
              <a:t>4</a:t>
            </a:fld>
            <a:endParaRPr lang="en-US" b="0"/>
          </a:p>
        </p:txBody>
      </p:sp>
    </p:spTree>
    <p:extLst>
      <p:ext uri="{BB962C8B-B14F-4D97-AF65-F5344CB8AC3E}">
        <p14:creationId xmlns:p14="http://schemas.microsoft.com/office/powerpoint/2010/main" val="3214693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arn(inVertical)">
                                      <p:cBhvr>
                                        <p:cTn id="23" dur="500"/>
                                        <p:tgtEl>
                                          <p:spTgt spid="6">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arn(inVertical)">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Abstract Model Of The System</a:t>
            </a:r>
            <a:endParaRPr lang="en-US" b="1"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5"/>
          </p:nvPr>
        </p:nvSpPr>
        <p:spPr/>
        <p:txBody>
          <a:bodyPr/>
          <a:lstStyle/>
          <a:p>
            <a:fld id="{E5852444-7F63-4C37-8C6A-520206D6FAB7}"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39148"/>
            <a:ext cx="8610600" cy="3179703"/>
          </a:xfrm>
          <a:prstGeom prst="rect">
            <a:avLst/>
          </a:prstGeom>
        </p:spPr>
      </p:pic>
    </p:spTree>
    <p:extLst>
      <p:ext uri="{BB962C8B-B14F-4D97-AF65-F5344CB8AC3E}">
        <p14:creationId xmlns:p14="http://schemas.microsoft.com/office/powerpoint/2010/main" val="36070446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334962"/>
          </a:xfrm>
        </p:spPr>
        <p:txBody>
          <a:bodyPr anchor="t">
            <a:normAutofit fontScale="90000"/>
          </a:bodyPr>
          <a:lstStyle/>
          <a:p>
            <a:r>
              <a:rPr lang="en-US" b="1" dirty="0" smtClean="0"/>
              <a:t>Scope Of The Project</a:t>
            </a:r>
            <a:endParaRPr lang="en-US" b="1" dirty="0"/>
          </a:p>
        </p:txBody>
      </p:sp>
      <p:sp>
        <p:nvSpPr>
          <p:cNvPr id="3" name="Content Placeholder 2"/>
          <p:cNvSpPr>
            <a:spLocks noGrp="1"/>
          </p:cNvSpPr>
          <p:nvPr>
            <p:ph sz="quarter" idx="1"/>
          </p:nvPr>
        </p:nvSpPr>
        <p:spPr>
          <a:xfrm>
            <a:off x="457200" y="685800"/>
            <a:ext cx="8229600" cy="5788152"/>
          </a:xfrm>
        </p:spPr>
        <p:txBody>
          <a:bodyPr>
            <a:normAutofit/>
          </a:bodyPr>
          <a:lstStyle/>
          <a:p>
            <a:r>
              <a:rPr lang="en-US" dirty="0" smtClean="0"/>
              <a:t>The </a:t>
            </a:r>
            <a:r>
              <a:rPr lang="en-US" dirty="0"/>
              <a:t>first software project management activity is the </a:t>
            </a:r>
            <a:r>
              <a:rPr lang="en-US" dirty="0" smtClean="0"/>
              <a:t>determination of </a:t>
            </a:r>
            <a:r>
              <a:rPr lang="en-US" dirty="0"/>
              <a:t>software scope. Scope is defined by answering the </a:t>
            </a:r>
            <a:r>
              <a:rPr lang="en-US" dirty="0" smtClean="0"/>
              <a:t>following question:</a:t>
            </a:r>
          </a:p>
          <a:p>
            <a:r>
              <a:rPr lang="en-US" dirty="0"/>
              <a:t>What customer visible data objects are produced as output from </a:t>
            </a:r>
            <a:r>
              <a:rPr lang="en-US" dirty="0" smtClean="0"/>
              <a:t>the software</a:t>
            </a:r>
            <a:r>
              <a:rPr lang="en-US" dirty="0"/>
              <a:t>? What data objects are required for input</a:t>
            </a:r>
            <a:r>
              <a:rPr lang="en-US" dirty="0" smtClean="0"/>
              <a:t>?</a:t>
            </a:r>
          </a:p>
          <a:p>
            <a:r>
              <a:rPr lang="en-US" dirty="0"/>
              <a:t>What functions does the software perform to transform input </a:t>
            </a:r>
            <a:r>
              <a:rPr lang="en-US" dirty="0" smtClean="0"/>
              <a:t>data to </a:t>
            </a:r>
            <a:r>
              <a:rPr lang="en-US" dirty="0"/>
              <a:t>output?</a:t>
            </a:r>
          </a:p>
          <a:p>
            <a:r>
              <a:rPr lang="en-US" dirty="0" smtClean="0"/>
              <a:t>In this Project, HTML, </a:t>
            </a:r>
            <a:r>
              <a:rPr lang="en-US" dirty="0" err="1" smtClean="0"/>
              <a:t>Css</a:t>
            </a:r>
            <a:r>
              <a:rPr lang="en-US" dirty="0" smtClean="0"/>
              <a:t>, Bootstrap, </a:t>
            </a:r>
            <a:r>
              <a:rPr lang="en-US" dirty="0" err="1" smtClean="0"/>
              <a:t>Jquery</a:t>
            </a:r>
            <a:r>
              <a:rPr lang="en-US" dirty="0" smtClean="0"/>
              <a:t> and JavaScript are used for designing the front end and PHP and MYSQL are used for designing Back end.</a:t>
            </a:r>
          </a:p>
          <a:p>
            <a:r>
              <a:rPr lang="en-US" dirty="0"/>
              <a:t>Software </a:t>
            </a:r>
            <a:r>
              <a:rPr lang="en-US" dirty="0" smtClean="0"/>
              <a:t>scope is ambiguous </a:t>
            </a:r>
            <a:r>
              <a:rPr lang="en-US" dirty="0"/>
              <a:t>and understandable at both </a:t>
            </a:r>
            <a:r>
              <a:rPr lang="en-US" dirty="0" smtClean="0"/>
              <a:t>the management </a:t>
            </a:r>
            <a:r>
              <a:rPr lang="en-US" dirty="0"/>
              <a:t>and technical level.</a:t>
            </a:r>
            <a:endParaRPr lang="en-US" dirty="0" smtClean="0"/>
          </a:p>
        </p:txBody>
      </p:sp>
      <p:sp>
        <p:nvSpPr>
          <p:cNvPr id="4" name="Slide Number Placeholder 3"/>
          <p:cNvSpPr>
            <a:spLocks noGrp="1"/>
          </p:cNvSpPr>
          <p:nvPr>
            <p:ph type="sldNum" sz="quarter" idx="15"/>
          </p:nvPr>
        </p:nvSpPr>
        <p:spPr/>
        <p:txBody>
          <a:bodyPr/>
          <a:lstStyle/>
          <a:p>
            <a:fld id="{E5852444-7F63-4C37-8C6A-520206D6FAB7}" type="slidenum">
              <a:rPr lang="en-US" smtClean="0"/>
              <a:t>6</a:t>
            </a:fld>
            <a:endParaRPr lang="en-US"/>
          </a:p>
        </p:txBody>
      </p:sp>
    </p:spTree>
    <p:extLst>
      <p:ext uri="{BB962C8B-B14F-4D97-AF65-F5344CB8AC3E}">
        <p14:creationId xmlns:p14="http://schemas.microsoft.com/office/powerpoint/2010/main" val="4245827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b="1" dirty="0" smtClean="0">
                <a:effectLst>
                  <a:outerShdw blurRad="38100" dist="38100" dir="2700000" algn="tl">
                    <a:srgbClr val="000000">
                      <a:alpha val="43137"/>
                    </a:srgbClr>
                  </a:outerShdw>
                </a:effectLst>
              </a:rPr>
              <a:t>Features</a:t>
            </a:r>
            <a:r>
              <a:rPr lang="en-US" b="1" dirty="0" smtClean="0"/>
              <a:t> </a:t>
            </a:r>
            <a:endParaRPr lang="en-US" b="1" dirty="0"/>
          </a:p>
        </p:txBody>
      </p:sp>
      <p:sp>
        <p:nvSpPr>
          <p:cNvPr id="3" name="Content Placeholder 2"/>
          <p:cNvSpPr>
            <a:spLocks noGrp="1"/>
          </p:cNvSpPr>
          <p:nvPr>
            <p:ph sz="quarter" idx="1"/>
          </p:nvPr>
        </p:nvSpPr>
        <p:spPr>
          <a:xfrm>
            <a:off x="457200" y="685800"/>
            <a:ext cx="7467600" cy="5788152"/>
          </a:xfrm>
        </p:spPr>
        <p:txBody>
          <a:bodyPr>
            <a:normAutofit lnSpcReduction="10000"/>
          </a:bodyPr>
          <a:lstStyle/>
          <a:p>
            <a:r>
              <a:rPr lang="en-US" dirty="0"/>
              <a:t>Powerful workflow module, which operates in conjunction with the accounting engine and is used as control </a:t>
            </a:r>
            <a:r>
              <a:rPr lang="en-US" dirty="0" err="1" smtClean="0"/>
              <a:t>centre</a:t>
            </a:r>
            <a:endParaRPr lang="en-US" dirty="0" smtClean="0"/>
          </a:p>
          <a:p>
            <a:r>
              <a:rPr lang="en-US" dirty="0" smtClean="0"/>
              <a:t>Searching accounts based on their types</a:t>
            </a:r>
          </a:p>
          <a:p>
            <a:r>
              <a:rPr lang="en-US" dirty="0" smtClean="0"/>
              <a:t>Report generator</a:t>
            </a:r>
          </a:p>
          <a:p>
            <a:r>
              <a:rPr lang="en-US" dirty="0"/>
              <a:t>Open </a:t>
            </a:r>
            <a:r>
              <a:rPr lang="en-US" dirty="0" smtClean="0"/>
              <a:t>architecture</a:t>
            </a:r>
          </a:p>
          <a:p>
            <a:r>
              <a:rPr lang="en-US" dirty="0"/>
              <a:t>Interfacing with money transfer </a:t>
            </a:r>
            <a:r>
              <a:rPr lang="en-US" dirty="0" smtClean="0"/>
              <a:t>systems</a:t>
            </a:r>
          </a:p>
          <a:p>
            <a:r>
              <a:rPr lang="en-US" dirty="0"/>
              <a:t>Making up a complete hardware / software solution (a hosting solution</a:t>
            </a:r>
            <a:r>
              <a:rPr lang="en-US" dirty="0" smtClean="0"/>
              <a:t>)</a:t>
            </a:r>
          </a:p>
          <a:p>
            <a:r>
              <a:rPr lang="en-US" dirty="0"/>
              <a:t>Website construction including modern creative </a:t>
            </a:r>
            <a:r>
              <a:rPr lang="en-US" dirty="0" smtClean="0"/>
              <a:t>design</a:t>
            </a:r>
          </a:p>
          <a:p>
            <a:r>
              <a:rPr lang="en-US" dirty="0"/>
              <a:t>Risk Management</a:t>
            </a:r>
          </a:p>
          <a:p>
            <a:r>
              <a:rPr lang="en-US" dirty="0"/>
              <a:t>Securities Management</a:t>
            </a:r>
          </a:p>
          <a:p>
            <a:r>
              <a:rPr lang="en-US" dirty="0" smtClean="0"/>
              <a:t>Accounts Handling</a:t>
            </a:r>
            <a:endParaRPr lang="en-US" dirty="0"/>
          </a:p>
        </p:txBody>
      </p:sp>
      <p:sp>
        <p:nvSpPr>
          <p:cNvPr id="4" name="Slide Number Placeholder 3"/>
          <p:cNvSpPr>
            <a:spLocks noGrp="1"/>
          </p:cNvSpPr>
          <p:nvPr>
            <p:ph type="sldNum" sz="quarter" idx="15"/>
          </p:nvPr>
        </p:nvSpPr>
        <p:spPr/>
        <p:txBody>
          <a:bodyPr/>
          <a:lstStyle/>
          <a:p>
            <a:fld id="{E5852444-7F63-4C37-8C6A-520206D6FAB7}" type="slidenum">
              <a:rPr lang="en-US" smtClean="0"/>
              <a:t>7</a:t>
            </a:fld>
            <a:endParaRPr lang="en-US"/>
          </a:p>
        </p:txBody>
      </p:sp>
    </p:spTree>
    <p:extLst>
      <p:ext uri="{BB962C8B-B14F-4D97-AF65-F5344CB8AC3E}">
        <p14:creationId xmlns:p14="http://schemas.microsoft.com/office/powerpoint/2010/main" val="2082164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74" y="88320"/>
            <a:ext cx="7467600" cy="457200"/>
          </a:xfrm>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0000"/>
          </a:bodyPr>
          <a:lstStyle/>
          <a:p>
            <a:r>
              <a:rPr lang="en-US" b="1" dirty="0" smtClean="0">
                <a:effectLst>
                  <a:outerShdw blurRad="38100" dist="38100" dir="2700000" algn="tl">
                    <a:srgbClr val="000000">
                      <a:alpha val="43137"/>
                    </a:srgbClr>
                  </a:outerShdw>
                </a:effectLst>
              </a:rPr>
              <a:t>working</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5"/>
          </p:nvPr>
        </p:nvSpPr>
        <p:spPr>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fld id="{E5852444-7F63-4C37-8C6A-520206D6FAB7}" type="slidenum">
              <a:rPr lang="en-US" smtClean="0"/>
              <a:t>8</a:t>
            </a:fld>
            <a:endParaRPr lang="en-US"/>
          </a:p>
        </p:txBody>
      </p:sp>
      <p:sp>
        <p:nvSpPr>
          <p:cNvPr id="7" name="Rectangle 6"/>
          <p:cNvSpPr/>
          <p:nvPr/>
        </p:nvSpPr>
        <p:spPr>
          <a:xfrm>
            <a:off x="457200" y="609600"/>
            <a:ext cx="1600200"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Bank</a:t>
            </a:r>
            <a:endParaRPr lang="en-US" dirty="0"/>
          </a:p>
        </p:txBody>
      </p:sp>
      <p:sp>
        <p:nvSpPr>
          <p:cNvPr id="8" name="Flowchart: Decision 7"/>
          <p:cNvSpPr/>
          <p:nvPr/>
        </p:nvSpPr>
        <p:spPr>
          <a:xfrm>
            <a:off x="3733800" y="537935"/>
            <a:ext cx="1219200" cy="6858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has</a:t>
            </a:r>
            <a:endParaRPr lang="en-US" dirty="0"/>
          </a:p>
        </p:txBody>
      </p:sp>
      <p:sp>
        <p:nvSpPr>
          <p:cNvPr id="9" name="Rectangle 8"/>
          <p:cNvSpPr/>
          <p:nvPr/>
        </p:nvSpPr>
        <p:spPr>
          <a:xfrm>
            <a:off x="6705600" y="609600"/>
            <a:ext cx="1600200"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Flowchart: Process 9"/>
          <p:cNvSpPr/>
          <p:nvPr/>
        </p:nvSpPr>
        <p:spPr>
          <a:xfrm>
            <a:off x="6858000" y="690335"/>
            <a:ext cx="1295400" cy="381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Branch</a:t>
            </a:r>
            <a:endParaRPr lang="en-US" dirty="0"/>
          </a:p>
        </p:txBody>
      </p:sp>
      <p:sp>
        <p:nvSpPr>
          <p:cNvPr id="11" name="Flowchart: Decision 10"/>
          <p:cNvSpPr/>
          <p:nvPr/>
        </p:nvSpPr>
        <p:spPr>
          <a:xfrm>
            <a:off x="6858000" y="1634671"/>
            <a:ext cx="1371600" cy="6858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gives</a:t>
            </a:r>
            <a:endParaRPr lang="en-US" dirty="0"/>
          </a:p>
        </p:txBody>
      </p:sp>
      <p:sp>
        <p:nvSpPr>
          <p:cNvPr id="12" name="Flowchart: Decision 11"/>
          <p:cNvSpPr/>
          <p:nvPr/>
        </p:nvSpPr>
        <p:spPr>
          <a:xfrm>
            <a:off x="6705600" y="3653517"/>
            <a:ext cx="1524000" cy="6858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issues</a:t>
            </a:r>
            <a:endParaRPr lang="en-US" dirty="0"/>
          </a:p>
        </p:txBody>
      </p:sp>
      <p:sp>
        <p:nvSpPr>
          <p:cNvPr id="13" name="Rectangle 12"/>
          <p:cNvSpPr/>
          <p:nvPr/>
        </p:nvSpPr>
        <p:spPr>
          <a:xfrm>
            <a:off x="6705600" y="2665186"/>
            <a:ext cx="16002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Loan</a:t>
            </a:r>
            <a:endParaRPr lang="en-US" dirty="0"/>
          </a:p>
        </p:txBody>
      </p:sp>
      <p:sp>
        <p:nvSpPr>
          <p:cNvPr id="14" name="Rectangle 13"/>
          <p:cNvSpPr/>
          <p:nvPr/>
        </p:nvSpPr>
        <p:spPr>
          <a:xfrm>
            <a:off x="6743700" y="4645086"/>
            <a:ext cx="1600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Customer</a:t>
            </a:r>
            <a:endParaRPr lang="en-US" dirty="0"/>
          </a:p>
        </p:txBody>
      </p:sp>
      <p:sp>
        <p:nvSpPr>
          <p:cNvPr id="15" name="Flowchart: Decision 14"/>
          <p:cNvSpPr/>
          <p:nvPr/>
        </p:nvSpPr>
        <p:spPr>
          <a:xfrm>
            <a:off x="457200" y="1333500"/>
            <a:ext cx="1600200" cy="6858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Work</a:t>
            </a:r>
            <a:endParaRPr lang="en-US" dirty="0"/>
          </a:p>
        </p:txBody>
      </p:sp>
      <p:sp>
        <p:nvSpPr>
          <p:cNvPr id="16" name="Flowchart: Decision 15"/>
          <p:cNvSpPr/>
          <p:nvPr/>
        </p:nvSpPr>
        <p:spPr>
          <a:xfrm>
            <a:off x="3419475" y="1515835"/>
            <a:ext cx="1847850" cy="8382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having</a:t>
            </a:r>
            <a:endParaRPr lang="en-US" dirty="0"/>
          </a:p>
        </p:txBody>
      </p:sp>
      <p:sp>
        <p:nvSpPr>
          <p:cNvPr id="17" name="Rectangle 16"/>
          <p:cNvSpPr/>
          <p:nvPr/>
        </p:nvSpPr>
        <p:spPr>
          <a:xfrm>
            <a:off x="3543300" y="2665186"/>
            <a:ext cx="1600200"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Account</a:t>
            </a:r>
            <a:endParaRPr lang="en-US" dirty="0"/>
          </a:p>
        </p:txBody>
      </p:sp>
      <p:sp>
        <p:nvSpPr>
          <p:cNvPr id="18" name="Rectangle 17"/>
          <p:cNvSpPr/>
          <p:nvPr/>
        </p:nvSpPr>
        <p:spPr>
          <a:xfrm>
            <a:off x="435429" y="2315935"/>
            <a:ext cx="1600200"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Staff</a:t>
            </a:r>
            <a:endParaRPr lang="en-US" dirty="0"/>
          </a:p>
        </p:txBody>
      </p:sp>
      <p:sp>
        <p:nvSpPr>
          <p:cNvPr id="19" name="Rectangle 18"/>
          <p:cNvSpPr/>
          <p:nvPr/>
        </p:nvSpPr>
        <p:spPr>
          <a:xfrm>
            <a:off x="2656113" y="5410199"/>
            <a:ext cx="1240971"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Saving</a:t>
            </a:r>
            <a:endParaRPr lang="en-US" dirty="0"/>
          </a:p>
        </p:txBody>
      </p:sp>
      <p:cxnSp>
        <p:nvCxnSpPr>
          <p:cNvPr id="21" name="Straight Connector 20"/>
          <p:cNvCxnSpPr>
            <a:stCxn id="7" idx="3"/>
            <a:endCxn id="8" idx="1"/>
          </p:cNvCxnSpPr>
          <p:nvPr/>
        </p:nvCxnSpPr>
        <p:spPr>
          <a:xfrm flipV="1">
            <a:off x="2057400" y="880835"/>
            <a:ext cx="16764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3"/>
            <a:endCxn id="9" idx="1"/>
          </p:cNvCxnSpPr>
          <p:nvPr/>
        </p:nvCxnSpPr>
        <p:spPr>
          <a:xfrm>
            <a:off x="4953000" y="880835"/>
            <a:ext cx="17526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0"/>
          </p:cNvCxnSpPr>
          <p:nvPr/>
        </p:nvCxnSpPr>
        <p:spPr>
          <a:xfrm flipV="1">
            <a:off x="4343400" y="1152071"/>
            <a:ext cx="2324100" cy="363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2"/>
            <a:endCxn id="17" idx="0"/>
          </p:cNvCxnSpPr>
          <p:nvPr/>
        </p:nvCxnSpPr>
        <p:spPr>
          <a:xfrm>
            <a:off x="4343400" y="2354035"/>
            <a:ext cx="0" cy="311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92171" y="2233838"/>
            <a:ext cx="0" cy="4313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4924879" y="3577317"/>
            <a:ext cx="1295400" cy="8382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Is_of</a:t>
            </a:r>
            <a:endParaRPr lang="en-US" dirty="0"/>
          </a:p>
        </p:txBody>
      </p:sp>
      <p:cxnSp>
        <p:nvCxnSpPr>
          <p:cNvPr id="39" name="Straight Connector 38"/>
          <p:cNvCxnSpPr/>
          <p:nvPr/>
        </p:nvCxnSpPr>
        <p:spPr>
          <a:xfrm>
            <a:off x="4495800" y="3350986"/>
            <a:ext cx="10767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7" idx="0"/>
          </p:cNvCxnSpPr>
          <p:nvPr/>
        </p:nvCxnSpPr>
        <p:spPr>
          <a:xfrm>
            <a:off x="4343400" y="3577317"/>
            <a:ext cx="12291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7" idx="0"/>
          </p:cNvCxnSpPr>
          <p:nvPr/>
        </p:nvCxnSpPr>
        <p:spPr>
          <a:xfrm>
            <a:off x="5572579" y="3350986"/>
            <a:ext cx="0" cy="22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7" idx="2"/>
          </p:cNvCxnSpPr>
          <p:nvPr/>
        </p:nvCxnSpPr>
        <p:spPr>
          <a:xfrm>
            <a:off x="4343400" y="3207657"/>
            <a:ext cx="0" cy="369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95800" y="3207657"/>
            <a:ext cx="0" cy="143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038600" y="3207657"/>
            <a:ext cx="0" cy="120786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3771900" y="44196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
            </a:r>
            <a:endParaRPr lang="en-US" dirty="0"/>
          </a:p>
        </p:txBody>
      </p:sp>
      <p:sp>
        <p:nvSpPr>
          <p:cNvPr id="57" name="Rectangle 56"/>
          <p:cNvSpPr/>
          <p:nvPr/>
        </p:nvSpPr>
        <p:spPr>
          <a:xfrm>
            <a:off x="4264479" y="5410199"/>
            <a:ext cx="1240971"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Current</a:t>
            </a:r>
            <a:endParaRPr lang="en-US" dirty="0"/>
          </a:p>
        </p:txBody>
      </p:sp>
      <p:cxnSp>
        <p:nvCxnSpPr>
          <p:cNvPr id="59" name="Straight Connector 58"/>
          <p:cNvCxnSpPr>
            <a:stCxn id="37" idx="2"/>
          </p:cNvCxnSpPr>
          <p:nvPr/>
        </p:nvCxnSpPr>
        <p:spPr>
          <a:xfrm>
            <a:off x="5572579" y="4415517"/>
            <a:ext cx="38100" cy="459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a:off x="5610679" y="4873686"/>
            <a:ext cx="1133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6" idx="3"/>
            <a:endCxn id="19" idx="0"/>
          </p:cNvCxnSpPr>
          <p:nvPr/>
        </p:nvCxnSpPr>
        <p:spPr>
          <a:xfrm flipH="1">
            <a:off x="3276599" y="4874885"/>
            <a:ext cx="573416" cy="53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6" idx="5"/>
            <a:endCxn id="57" idx="0"/>
          </p:cNvCxnSpPr>
          <p:nvPr/>
        </p:nvCxnSpPr>
        <p:spPr>
          <a:xfrm>
            <a:off x="4227185" y="4874885"/>
            <a:ext cx="657780" cy="53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lowchart: Decision 72"/>
          <p:cNvSpPr/>
          <p:nvPr/>
        </p:nvSpPr>
        <p:spPr>
          <a:xfrm>
            <a:off x="1037770" y="3464151"/>
            <a:ext cx="1600200" cy="685800"/>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Logs</a:t>
            </a:r>
            <a:endParaRPr lang="en-US" dirty="0"/>
          </a:p>
        </p:txBody>
      </p:sp>
      <p:cxnSp>
        <p:nvCxnSpPr>
          <p:cNvPr id="75" name="Straight Connector 74"/>
          <p:cNvCxnSpPr>
            <a:endCxn id="73" idx="0"/>
          </p:cNvCxnSpPr>
          <p:nvPr/>
        </p:nvCxnSpPr>
        <p:spPr>
          <a:xfrm flipH="1">
            <a:off x="1837870" y="3207657"/>
            <a:ext cx="1705430" cy="256494"/>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14400" y="4689929"/>
            <a:ext cx="1600200" cy="542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Report &amp; Stats</a:t>
            </a:r>
            <a:endParaRPr lang="en-US" dirty="0"/>
          </a:p>
        </p:txBody>
      </p:sp>
      <p:cxnSp>
        <p:nvCxnSpPr>
          <p:cNvPr id="78" name="Straight Connector 77"/>
          <p:cNvCxnSpPr>
            <a:stCxn id="73" idx="2"/>
          </p:cNvCxnSpPr>
          <p:nvPr/>
        </p:nvCxnSpPr>
        <p:spPr>
          <a:xfrm>
            <a:off x="1837870" y="4149951"/>
            <a:ext cx="0" cy="53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8" idx="0"/>
            <a:endCxn id="15" idx="2"/>
          </p:cNvCxnSpPr>
          <p:nvPr/>
        </p:nvCxnSpPr>
        <p:spPr>
          <a:xfrm flipV="1">
            <a:off x="1235529" y="2019300"/>
            <a:ext cx="21771" cy="296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0"/>
            <a:endCxn id="7" idx="2"/>
          </p:cNvCxnSpPr>
          <p:nvPr/>
        </p:nvCxnSpPr>
        <p:spPr>
          <a:xfrm flipV="1">
            <a:off x="1257300" y="1152071"/>
            <a:ext cx="0" cy="181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1" idx="0"/>
          </p:cNvCxnSpPr>
          <p:nvPr/>
        </p:nvCxnSpPr>
        <p:spPr>
          <a:xfrm flipV="1">
            <a:off x="7543800" y="1071335"/>
            <a:ext cx="0" cy="56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2" idx="0"/>
          </p:cNvCxnSpPr>
          <p:nvPr/>
        </p:nvCxnSpPr>
        <p:spPr>
          <a:xfrm flipV="1">
            <a:off x="7467600" y="3335904"/>
            <a:ext cx="0" cy="3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90971" y="3335904"/>
            <a:ext cx="0" cy="31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467600" y="2233838"/>
            <a:ext cx="0" cy="431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696200" y="2233838"/>
            <a:ext cx="0" cy="431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4" idx="0"/>
            <a:endCxn id="12" idx="2"/>
          </p:cNvCxnSpPr>
          <p:nvPr/>
        </p:nvCxnSpPr>
        <p:spPr>
          <a:xfrm flipH="1" flipV="1">
            <a:off x="7467600" y="4339317"/>
            <a:ext cx="76200" cy="305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035629" y="1152071"/>
            <a:ext cx="429985" cy="363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035628" y="1051604"/>
            <a:ext cx="859972" cy="19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133" idx="0"/>
          </p:cNvCxnSpPr>
          <p:nvPr/>
        </p:nvCxnSpPr>
        <p:spPr>
          <a:xfrm flipH="1">
            <a:off x="446314" y="2858406"/>
            <a:ext cx="10888" cy="795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035628" y="2320472"/>
            <a:ext cx="478972" cy="266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914400" y="2858406"/>
            <a:ext cx="123370" cy="34925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2159000" y="1515835"/>
            <a:ext cx="1028700" cy="5034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a:t>
            </a:r>
            <a:endParaRPr lang="en-US" dirty="0"/>
          </a:p>
        </p:txBody>
      </p:sp>
      <p:sp>
        <p:nvSpPr>
          <p:cNvPr id="131" name="Oval 130"/>
          <p:cNvSpPr/>
          <p:nvPr/>
        </p:nvSpPr>
        <p:spPr>
          <a:xfrm>
            <a:off x="2846713" y="900338"/>
            <a:ext cx="1028700" cy="5034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place</a:t>
            </a:r>
            <a:endParaRPr lang="en-US" dirty="0"/>
          </a:p>
        </p:txBody>
      </p:sp>
      <p:sp>
        <p:nvSpPr>
          <p:cNvPr id="132" name="Oval 131"/>
          <p:cNvSpPr/>
          <p:nvPr/>
        </p:nvSpPr>
        <p:spPr>
          <a:xfrm>
            <a:off x="818242" y="3214460"/>
            <a:ext cx="914400" cy="3025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sid</a:t>
            </a:r>
            <a:endParaRPr lang="en-US" dirty="0"/>
          </a:p>
        </p:txBody>
      </p:sp>
      <p:sp>
        <p:nvSpPr>
          <p:cNvPr id="133" name="Oval 132"/>
          <p:cNvSpPr/>
          <p:nvPr/>
        </p:nvSpPr>
        <p:spPr>
          <a:xfrm>
            <a:off x="-32657" y="3653517"/>
            <a:ext cx="957941" cy="4964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a:t>
            </a:r>
            <a:endParaRPr lang="en-US" dirty="0"/>
          </a:p>
        </p:txBody>
      </p:sp>
      <p:sp>
        <p:nvSpPr>
          <p:cNvPr id="137" name="Oval 136"/>
          <p:cNvSpPr/>
          <p:nvPr/>
        </p:nvSpPr>
        <p:spPr>
          <a:xfrm>
            <a:off x="2070102" y="2562677"/>
            <a:ext cx="1117598" cy="4209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post</a:t>
            </a:r>
            <a:endParaRPr lang="en-US" dirty="0"/>
          </a:p>
        </p:txBody>
      </p:sp>
      <p:sp>
        <p:nvSpPr>
          <p:cNvPr id="138" name="Oval 137"/>
          <p:cNvSpPr/>
          <p:nvPr/>
        </p:nvSpPr>
        <p:spPr>
          <a:xfrm>
            <a:off x="5143500" y="2179409"/>
            <a:ext cx="1409700" cy="3492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type</a:t>
            </a:r>
            <a:endParaRPr lang="en-US" dirty="0"/>
          </a:p>
        </p:txBody>
      </p:sp>
      <p:sp>
        <p:nvSpPr>
          <p:cNvPr id="139" name="Oval 138"/>
          <p:cNvSpPr/>
          <p:nvPr/>
        </p:nvSpPr>
        <p:spPr>
          <a:xfrm>
            <a:off x="5410200" y="2773135"/>
            <a:ext cx="1143000" cy="4413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a/c no</a:t>
            </a:r>
            <a:endParaRPr lang="en-US" dirty="0"/>
          </a:p>
        </p:txBody>
      </p:sp>
      <p:cxnSp>
        <p:nvCxnSpPr>
          <p:cNvPr id="141" name="Straight Connector 140"/>
          <p:cNvCxnSpPr>
            <a:endCxn id="138" idx="3"/>
          </p:cNvCxnSpPr>
          <p:nvPr/>
        </p:nvCxnSpPr>
        <p:spPr>
          <a:xfrm flipV="1">
            <a:off x="5143500" y="2477513"/>
            <a:ext cx="206446" cy="187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7" idx="3"/>
            <a:endCxn id="139" idx="2"/>
          </p:cNvCxnSpPr>
          <p:nvPr/>
        </p:nvCxnSpPr>
        <p:spPr>
          <a:xfrm>
            <a:off x="5143500" y="2936422"/>
            <a:ext cx="266700" cy="57376"/>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981700" y="5410199"/>
            <a:ext cx="1104900" cy="3810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a:t>
            </a:r>
            <a:endParaRPr lang="en-US" dirty="0"/>
          </a:p>
        </p:txBody>
      </p:sp>
      <p:sp>
        <p:nvSpPr>
          <p:cNvPr id="145" name="Oval 144"/>
          <p:cNvSpPr/>
          <p:nvPr/>
        </p:nvSpPr>
        <p:spPr>
          <a:xfrm>
            <a:off x="7565571" y="5288640"/>
            <a:ext cx="1104900" cy="3810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phone</a:t>
            </a:r>
            <a:endParaRPr lang="en-US" dirty="0"/>
          </a:p>
        </p:txBody>
      </p:sp>
      <p:sp>
        <p:nvSpPr>
          <p:cNvPr id="146" name="Oval 145"/>
          <p:cNvSpPr/>
          <p:nvPr/>
        </p:nvSpPr>
        <p:spPr>
          <a:xfrm>
            <a:off x="6785429" y="5952670"/>
            <a:ext cx="1104900" cy="3810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Addr</a:t>
            </a:r>
            <a:endParaRPr lang="en-US" dirty="0"/>
          </a:p>
        </p:txBody>
      </p:sp>
      <p:sp>
        <p:nvSpPr>
          <p:cNvPr id="147" name="Oval 146"/>
          <p:cNvSpPr/>
          <p:nvPr/>
        </p:nvSpPr>
        <p:spPr>
          <a:xfrm>
            <a:off x="1451428" y="6143170"/>
            <a:ext cx="1647372" cy="486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interest</a:t>
            </a:r>
            <a:endParaRPr lang="en-US" dirty="0"/>
          </a:p>
        </p:txBody>
      </p:sp>
      <p:sp>
        <p:nvSpPr>
          <p:cNvPr id="148" name="Oval 147"/>
          <p:cNvSpPr/>
          <p:nvPr/>
        </p:nvSpPr>
        <p:spPr>
          <a:xfrm>
            <a:off x="4414862" y="6143170"/>
            <a:ext cx="1457275" cy="5243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Initial </a:t>
            </a:r>
            <a:r>
              <a:rPr lang="en-US" dirty="0" err="1" smtClean="0"/>
              <a:t>amt</a:t>
            </a:r>
            <a:endParaRPr lang="en-US" dirty="0"/>
          </a:p>
        </p:txBody>
      </p:sp>
      <p:cxnSp>
        <p:nvCxnSpPr>
          <p:cNvPr id="150" name="Straight Connector 149"/>
          <p:cNvCxnSpPr>
            <a:stCxn id="147" idx="7"/>
            <a:endCxn id="19" idx="2"/>
          </p:cNvCxnSpPr>
          <p:nvPr/>
        </p:nvCxnSpPr>
        <p:spPr>
          <a:xfrm flipV="1">
            <a:off x="2857548" y="5952670"/>
            <a:ext cx="419051" cy="2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7" idx="2"/>
            <a:endCxn id="148" idx="0"/>
          </p:cNvCxnSpPr>
          <p:nvPr/>
        </p:nvCxnSpPr>
        <p:spPr>
          <a:xfrm>
            <a:off x="4884965" y="5952670"/>
            <a:ext cx="258535"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endCxn id="144" idx="0"/>
          </p:cNvCxnSpPr>
          <p:nvPr/>
        </p:nvCxnSpPr>
        <p:spPr>
          <a:xfrm flipH="1">
            <a:off x="6534150" y="5029200"/>
            <a:ext cx="552450" cy="38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endCxn id="145" idx="0"/>
          </p:cNvCxnSpPr>
          <p:nvPr/>
        </p:nvCxnSpPr>
        <p:spPr>
          <a:xfrm>
            <a:off x="7890329" y="5029200"/>
            <a:ext cx="227692" cy="259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4" idx="2"/>
            <a:endCxn id="146" idx="0"/>
          </p:cNvCxnSpPr>
          <p:nvPr/>
        </p:nvCxnSpPr>
        <p:spPr>
          <a:xfrm flipH="1">
            <a:off x="7337879" y="5102286"/>
            <a:ext cx="205921" cy="8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2159000" y="4339317"/>
            <a:ext cx="355600" cy="26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endCxn id="166" idx="0"/>
          </p:cNvCxnSpPr>
          <p:nvPr/>
        </p:nvCxnSpPr>
        <p:spPr>
          <a:xfrm flipH="1">
            <a:off x="635024" y="5219699"/>
            <a:ext cx="600506" cy="318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76" idx="2"/>
          </p:cNvCxnSpPr>
          <p:nvPr/>
        </p:nvCxnSpPr>
        <p:spPr>
          <a:xfrm>
            <a:off x="1714500" y="5232400"/>
            <a:ext cx="123370" cy="258535"/>
          </a:xfrm>
          <a:prstGeom prst="line">
            <a:avLst/>
          </a:prstGeom>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336800" y="3996417"/>
            <a:ext cx="1226507" cy="4772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No.of</a:t>
            </a:r>
            <a:r>
              <a:rPr lang="en-US" dirty="0" smtClean="0"/>
              <a:t> SB</a:t>
            </a:r>
            <a:endParaRPr lang="en-US" dirty="0"/>
          </a:p>
        </p:txBody>
      </p:sp>
      <p:sp>
        <p:nvSpPr>
          <p:cNvPr id="166" name="Oval 165"/>
          <p:cNvSpPr/>
          <p:nvPr/>
        </p:nvSpPr>
        <p:spPr>
          <a:xfrm>
            <a:off x="21770" y="5538048"/>
            <a:ext cx="1226507" cy="4772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No.of</a:t>
            </a:r>
            <a:r>
              <a:rPr lang="en-US" dirty="0" smtClean="0"/>
              <a:t> CA</a:t>
            </a:r>
            <a:endParaRPr lang="en-US" dirty="0"/>
          </a:p>
        </p:txBody>
      </p:sp>
      <p:sp>
        <p:nvSpPr>
          <p:cNvPr id="168" name="Oval 167"/>
          <p:cNvSpPr/>
          <p:nvPr/>
        </p:nvSpPr>
        <p:spPr>
          <a:xfrm>
            <a:off x="1275442" y="5457823"/>
            <a:ext cx="1239158" cy="4472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Balance</a:t>
            </a:r>
            <a:endParaRPr lang="en-US" dirty="0"/>
          </a:p>
        </p:txBody>
      </p:sp>
      <p:sp>
        <p:nvSpPr>
          <p:cNvPr id="172" name="TextBox 171"/>
          <p:cNvSpPr txBox="1"/>
          <p:nvPr/>
        </p:nvSpPr>
        <p:spPr>
          <a:xfrm>
            <a:off x="2628901" y="609600"/>
            <a:ext cx="61684" cy="369332"/>
          </a:xfrm>
          <a:prstGeom prst="rect">
            <a:avLst/>
          </a:prstGeom>
          <a:noFill/>
        </p:spPr>
        <p:txBody>
          <a:bodyPr wrap="square" rtlCol="0">
            <a:spAutoFit/>
          </a:bodyPr>
          <a:lstStyle/>
          <a:p>
            <a:r>
              <a:rPr lang="en-US" dirty="0" smtClean="0"/>
              <a:t>1</a:t>
            </a:r>
            <a:endParaRPr lang="en-US" dirty="0"/>
          </a:p>
        </p:txBody>
      </p:sp>
      <p:sp>
        <p:nvSpPr>
          <p:cNvPr id="174" name="TextBox 173"/>
          <p:cNvSpPr txBox="1"/>
          <p:nvPr/>
        </p:nvSpPr>
        <p:spPr>
          <a:xfrm>
            <a:off x="5408385" y="531006"/>
            <a:ext cx="61684" cy="369332"/>
          </a:xfrm>
          <a:prstGeom prst="rect">
            <a:avLst/>
          </a:prstGeom>
          <a:noFill/>
        </p:spPr>
        <p:txBody>
          <a:bodyPr wrap="square" rtlCol="0">
            <a:spAutoFit/>
          </a:bodyPr>
          <a:lstStyle/>
          <a:p>
            <a:r>
              <a:rPr lang="en-US" dirty="0"/>
              <a:t>N</a:t>
            </a:r>
          </a:p>
        </p:txBody>
      </p:sp>
      <p:sp>
        <p:nvSpPr>
          <p:cNvPr id="175" name="TextBox 174"/>
          <p:cNvSpPr txBox="1"/>
          <p:nvPr/>
        </p:nvSpPr>
        <p:spPr>
          <a:xfrm>
            <a:off x="5143499" y="978932"/>
            <a:ext cx="295728" cy="369332"/>
          </a:xfrm>
          <a:prstGeom prst="rect">
            <a:avLst/>
          </a:prstGeom>
          <a:noFill/>
        </p:spPr>
        <p:txBody>
          <a:bodyPr wrap="square" rtlCol="0">
            <a:spAutoFit/>
          </a:bodyPr>
          <a:lstStyle/>
          <a:p>
            <a:r>
              <a:rPr lang="en-US" dirty="0" smtClean="0"/>
              <a:t>1</a:t>
            </a:r>
            <a:endParaRPr lang="en-US" dirty="0"/>
          </a:p>
        </p:txBody>
      </p:sp>
      <p:sp>
        <p:nvSpPr>
          <p:cNvPr id="176" name="TextBox 175"/>
          <p:cNvSpPr txBox="1"/>
          <p:nvPr/>
        </p:nvSpPr>
        <p:spPr>
          <a:xfrm>
            <a:off x="7696200" y="1333500"/>
            <a:ext cx="194129" cy="369332"/>
          </a:xfrm>
          <a:prstGeom prst="rect">
            <a:avLst/>
          </a:prstGeom>
          <a:noFill/>
        </p:spPr>
        <p:txBody>
          <a:bodyPr wrap="square" rtlCol="0">
            <a:spAutoFit/>
          </a:bodyPr>
          <a:lstStyle/>
          <a:p>
            <a:r>
              <a:rPr lang="en-US" dirty="0" smtClean="0"/>
              <a:t>1</a:t>
            </a:r>
            <a:endParaRPr lang="en-US" dirty="0"/>
          </a:p>
        </p:txBody>
      </p:sp>
      <p:sp>
        <p:nvSpPr>
          <p:cNvPr id="177" name="TextBox 176"/>
          <p:cNvSpPr txBox="1"/>
          <p:nvPr/>
        </p:nvSpPr>
        <p:spPr>
          <a:xfrm>
            <a:off x="7793264" y="2354035"/>
            <a:ext cx="436336" cy="369332"/>
          </a:xfrm>
          <a:prstGeom prst="rect">
            <a:avLst/>
          </a:prstGeom>
          <a:noFill/>
        </p:spPr>
        <p:txBody>
          <a:bodyPr wrap="square" rtlCol="0">
            <a:spAutoFit/>
          </a:bodyPr>
          <a:lstStyle/>
          <a:p>
            <a:r>
              <a:rPr lang="en-US" dirty="0" smtClean="0"/>
              <a:t>N</a:t>
            </a:r>
            <a:endParaRPr lang="en-US" dirty="0"/>
          </a:p>
        </p:txBody>
      </p:sp>
      <p:sp>
        <p:nvSpPr>
          <p:cNvPr id="180" name="TextBox 179"/>
          <p:cNvSpPr txBox="1"/>
          <p:nvPr/>
        </p:nvSpPr>
        <p:spPr>
          <a:xfrm>
            <a:off x="7696200" y="3464151"/>
            <a:ext cx="315232" cy="369332"/>
          </a:xfrm>
          <a:prstGeom prst="rect">
            <a:avLst/>
          </a:prstGeom>
          <a:noFill/>
        </p:spPr>
        <p:txBody>
          <a:bodyPr wrap="square" rtlCol="0">
            <a:spAutoFit/>
          </a:bodyPr>
          <a:lstStyle/>
          <a:p>
            <a:r>
              <a:rPr lang="en-US" dirty="0" smtClean="0"/>
              <a:t>M</a:t>
            </a:r>
            <a:endParaRPr lang="en-US" dirty="0"/>
          </a:p>
        </p:txBody>
      </p:sp>
      <p:sp>
        <p:nvSpPr>
          <p:cNvPr id="181" name="TextBox 180"/>
          <p:cNvSpPr txBox="1"/>
          <p:nvPr/>
        </p:nvSpPr>
        <p:spPr>
          <a:xfrm>
            <a:off x="7576684" y="4293442"/>
            <a:ext cx="315232" cy="369332"/>
          </a:xfrm>
          <a:prstGeom prst="rect">
            <a:avLst/>
          </a:prstGeom>
          <a:noFill/>
        </p:spPr>
        <p:txBody>
          <a:bodyPr wrap="square" rtlCol="0">
            <a:spAutoFit/>
          </a:bodyPr>
          <a:lstStyle/>
          <a:p>
            <a:r>
              <a:rPr lang="en-US" dirty="0" smtClean="0"/>
              <a:t>N</a:t>
            </a:r>
            <a:endParaRPr lang="en-US" dirty="0"/>
          </a:p>
        </p:txBody>
      </p:sp>
      <p:sp>
        <p:nvSpPr>
          <p:cNvPr id="186" name="TextBox 185"/>
          <p:cNvSpPr txBox="1"/>
          <p:nvPr/>
        </p:nvSpPr>
        <p:spPr>
          <a:xfrm>
            <a:off x="5610679" y="4473687"/>
            <a:ext cx="261458" cy="369332"/>
          </a:xfrm>
          <a:prstGeom prst="rect">
            <a:avLst/>
          </a:prstGeom>
          <a:noFill/>
        </p:spPr>
        <p:txBody>
          <a:bodyPr wrap="square" rtlCol="0">
            <a:spAutoFit/>
          </a:bodyPr>
          <a:lstStyle/>
          <a:p>
            <a:r>
              <a:rPr lang="en-US" dirty="0"/>
              <a:t>N</a:t>
            </a:r>
          </a:p>
        </p:txBody>
      </p:sp>
      <p:sp>
        <p:nvSpPr>
          <p:cNvPr id="187" name="TextBox 186"/>
          <p:cNvSpPr txBox="1"/>
          <p:nvPr/>
        </p:nvSpPr>
        <p:spPr>
          <a:xfrm>
            <a:off x="4492171" y="3577317"/>
            <a:ext cx="308429" cy="369332"/>
          </a:xfrm>
          <a:prstGeom prst="rect">
            <a:avLst/>
          </a:prstGeom>
          <a:noFill/>
        </p:spPr>
        <p:txBody>
          <a:bodyPr wrap="square" rtlCol="0">
            <a:spAutoFit/>
          </a:bodyPr>
          <a:lstStyle/>
          <a:p>
            <a:r>
              <a:rPr lang="en-US" dirty="0" smtClean="0"/>
              <a:t>M</a:t>
            </a:r>
            <a:endParaRPr lang="en-US" dirty="0"/>
          </a:p>
        </p:txBody>
      </p:sp>
      <p:sp>
        <p:nvSpPr>
          <p:cNvPr id="188" name="TextBox 187"/>
          <p:cNvSpPr txBox="1"/>
          <p:nvPr/>
        </p:nvSpPr>
        <p:spPr>
          <a:xfrm>
            <a:off x="2035628" y="3207657"/>
            <a:ext cx="239486" cy="369332"/>
          </a:xfrm>
          <a:prstGeom prst="rect">
            <a:avLst/>
          </a:prstGeom>
          <a:noFill/>
        </p:spPr>
        <p:txBody>
          <a:bodyPr wrap="square" rtlCol="0">
            <a:spAutoFit/>
          </a:bodyPr>
          <a:lstStyle/>
          <a:p>
            <a:r>
              <a:rPr lang="en-US" dirty="0" smtClean="0"/>
              <a:t>1</a:t>
            </a:r>
            <a:endParaRPr lang="en-US" dirty="0"/>
          </a:p>
        </p:txBody>
      </p:sp>
      <p:sp>
        <p:nvSpPr>
          <p:cNvPr id="189" name="TextBox 188"/>
          <p:cNvSpPr txBox="1"/>
          <p:nvPr/>
        </p:nvSpPr>
        <p:spPr>
          <a:xfrm>
            <a:off x="1451428" y="4293442"/>
            <a:ext cx="324757" cy="369332"/>
          </a:xfrm>
          <a:prstGeom prst="rect">
            <a:avLst/>
          </a:prstGeom>
          <a:noFill/>
        </p:spPr>
        <p:txBody>
          <a:bodyPr wrap="square" rtlCol="0">
            <a:spAutoFit/>
          </a:bodyPr>
          <a:lstStyle/>
          <a:p>
            <a:r>
              <a:rPr lang="en-US" dirty="0" smtClean="0"/>
              <a:t>M</a:t>
            </a:r>
            <a:endParaRPr lang="en-US" dirty="0"/>
          </a:p>
        </p:txBody>
      </p:sp>
      <p:sp>
        <p:nvSpPr>
          <p:cNvPr id="190" name="TextBox 189"/>
          <p:cNvSpPr txBox="1"/>
          <p:nvPr/>
        </p:nvSpPr>
        <p:spPr>
          <a:xfrm>
            <a:off x="4556075" y="2320472"/>
            <a:ext cx="244525" cy="369332"/>
          </a:xfrm>
          <a:prstGeom prst="rect">
            <a:avLst/>
          </a:prstGeom>
          <a:noFill/>
        </p:spPr>
        <p:txBody>
          <a:bodyPr wrap="square" rtlCol="0">
            <a:spAutoFit/>
          </a:bodyPr>
          <a:lstStyle/>
          <a:p>
            <a:r>
              <a:rPr lang="en-US" dirty="0" smtClean="0"/>
              <a:t>N</a:t>
            </a:r>
            <a:endParaRPr lang="en-US" dirty="0"/>
          </a:p>
        </p:txBody>
      </p:sp>
      <p:sp>
        <p:nvSpPr>
          <p:cNvPr id="191" name="TextBox 190"/>
          <p:cNvSpPr txBox="1"/>
          <p:nvPr/>
        </p:nvSpPr>
        <p:spPr>
          <a:xfrm>
            <a:off x="1275442" y="2019300"/>
            <a:ext cx="338364" cy="369332"/>
          </a:xfrm>
          <a:prstGeom prst="rect">
            <a:avLst/>
          </a:prstGeom>
          <a:noFill/>
        </p:spPr>
        <p:txBody>
          <a:bodyPr wrap="square" rtlCol="0">
            <a:spAutoFit/>
          </a:bodyPr>
          <a:lstStyle/>
          <a:p>
            <a:r>
              <a:rPr lang="en-US" dirty="0" smtClean="0"/>
              <a:t>N</a:t>
            </a:r>
            <a:endParaRPr lang="en-US" dirty="0"/>
          </a:p>
        </p:txBody>
      </p:sp>
      <p:sp>
        <p:nvSpPr>
          <p:cNvPr id="192" name="TextBox 191"/>
          <p:cNvSpPr txBox="1"/>
          <p:nvPr/>
        </p:nvSpPr>
        <p:spPr>
          <a:xfrm>
            <a:off x="1444624" y="1071335"/>
            <a:ext cx="169182"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37108173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par>
                                <p:cTn id="34" presetID="16" presetClass="entr" presetSubtype="21"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arn(inVertical)">
                                      <p:cBhvr>
                                        <p:cTn id="36" dur="500"/>
                                        <p:tgtEl>
                                          <p:spTgt spid="21"/>
                                        </p:tgtEl>
                                      </p:cBhvr>
                                    </p:animEffect>
                                  </p:childTnLst>
                                </p:cTn>
                              </p:par>
                              <p:par>
                                <p:cTn id="37" presetID="16" presetClass="entr" presetSubtype="21"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inVertical)">
                                      <p:cBhvr>
                                        <p:cTn id="39" dur="500"/>
                                        <p:tgtEl>
                                          <p:spTgt spid="24"/>
                                        </p:tgtEl>
                                      </p:cBhvr>
                                    </p:animEffect>
                                  </p:childTnLst>
                                </p:cTn>
                              </p:par>
                              <p:par>
                                <p:cTn id="40" presetID="16" presetClass="entr" presetSubtype="21"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par>
                                <p:cTn id="43" presetID="16" presetClass="entr" presetSubtype="2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arn(inVertical)">
                                      <p:cBhvr>
                                        <p:cTn id="45" dur="500"/>
                                        <p:tgtEl>
                                          <p:spTgt spid="29"/>
                                        </p:tgtEl>
                                      </p:cBhvr>
                                    </p:animEffect>
                                  </p:childTnLst>
                                </p:cTn>
                              </p:par>
                              <p:par>
                                <p:cTn id="46" presetID="16" presetClass="entr" presetSubtype="21"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inVertical)">
                                      <p:cBhvr>
                                        <p:cTn id="48" dur="500"/>
                                        <p:tgtEl>
                                          <p:spTgt spid="3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arn(inVertical)">
                                      <p:cBhvr>
                                        <p:cTn id="51" dur="500"/>
                                        <p:tgtEl>
                                          <p:spTgt spid="37"/>
                                        </p:tgtEl>
                                      </p:cBhvr>
                                    </p:animEffect>
                                  </p:childTnLst>
                                </p:cTn>
                              </p:par>
                              <p:par>
                                <p:cTn id="52" presetID="16" presetClass="entr" presetSubtype="21"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par>
                                <p:cTn id="55" presetID="16" presetClass="entr" presetSubtype="21"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par>
                                <p:cTn id="58" presetID="16" presetClass="entr" presetSubtype="21"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barn(inVertical)">
                                      <p:cBhvr>
                                        <p:cTn id="60" dur="500"/>
                                        <p:tgtEl>
                                          <p:spTgt spid="45"/>
                                        </p:tgtEl>
                                      </p:cBhvr>
                                    </p:animEffect>
                                  </p:childTnLst>
                                </p:cTn>
                              </p:par>
                              <p:par>
                                <p:cTn id="61" presetID="16" presetClass="entr" presetSubtype="21"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arn(inVertical)">
                                      <p:cBhvr>
                                        <p:cTn id="63" dur="500"/>
                                        <p:tgtEl>
                                          <p:spTgt spid="51"/>
                                        </p:tgtEl>
                                      </p:cBhvr>
                                    </p:animEffect>
                                  </p:childTnLst>
                                </p:cTn>
                              </p:par>
                              <p:par>
                                <p:cTn id="64" presetID="16" presetClass="entr" presetSubtype="21"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arn(inVertical)">
                                      <p:cBhvr>
                                        <p:cTn id="66" dur="500"/>
                                        <p:tgtEl>
                                          <p:spTgt spid="53"/>
                                        </p:tgtEl>
                                      </p:cBhvr>
                                    </p:animEffect>
                                  </p:childTnLst>
                                </p:cTn>
                              </p:par>
                              <p:par>
                                <p:cTn id="67" presetID="16" presetClass="entr" presetSubtype="21"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arn(inVertical)">
                                      <p:cBhvr>
                                        <p:cTn id="69" dur="500"/>
                                        <p:tgtEl>
                                          <p:spTgt spid="5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par>
                                <p:cTn id="76" presetID="16" presetClass="entr" presetSubtype="21" fill="hold" nodeType="with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arn(inVertical)">
                                      <p:cBhvr>
                                        <p:cTn id="78" dur="500"/>
                                        <p:tgtEl>
                                          <p:spTgt spid="59"/>
                                        </p:tgtEl>
                                      </p:cBhvr>
                                    </p:animEffect>
                                  </p:childTnLst>
                                </p:cTn>
                              </p:par>
                              <p:par>
                                <p:cTn id="79" presetID="16" presetClass="entr" presetSubtype="21"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barn(inVertical)">
                                      <p:cBhvr>
                                        <p:cTn id="81" dur="500"/>
                                        <p:tgtEl>
                                          <p:spTgt spid="61"/>
                                        </p:tgtEl>
                                      </p:cBhvr>
                                    </p:animEffect>
                                  </p:childTnLst>
                                </p:cTn>
                              </p:par>
                              <p:par>
                                <p:cTn id="82" presetID="16" presetClass="entr" presetSubtype="21" fill="hold" nodeType="with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barn(inVertical)">
                                      <p:cBhvr>
                                        <p:cTn id="84" dur="500"/>
                                        <p:tgtEl>
                                          <p:spTgt spid="70"/>
                                        </p:tgtEl>
                                      </p:cBhvr>
                                    </p:animEffect>
                                  </p:childTnLst>
                                </p:cTn>
                              </p:par>
                              <p:par>
                                <p:cTn id="85" presetID="16" presetClass="entr" presetSubtype="21"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barn(inVertical)">
                                      <p:cBhvr>
                                        <p:cTn id="87" dur="500"/>
                                        <p:tgtEl>
                                          <p:spTgt spid="7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barn(inVertical)">
                                      <p:cBhvr>
                                        <p:cTn id="90" dur="500"/>
                                        <p:tgtEl>
                                          <p:spTgt spid="73"/>
                                        </p:tgtEl>
                                      </p:cBhvr>
                                    </p:animEffect>
                                  </p:childTnLst>
                                </p:cTn>
                              </p:par>
                              <p:par>
                                <p:cTn id="91" presetID="16" presetClass="entr" presetSubtype="21"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barn(inVertical)">
                                      <p:cBhvr>
                                        <p:cTn id="93" dur="500"/>
                                        <p:tgtEl>
                                          <p:spTgt spid="75"/>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barn(inVertical)">
                                      <p:cBhvr>
                                        <p:cTn id="96" dur="500"/>
                                        <p:tgtEl>
                                          <p:spTgt spid="76"/>
                                        </p:tgtEl>
                                      </p:cBhvr>
                                    </p:animEffect>
                                  </p:childTnLst>
                                </p:cTn>
                              </p:par>
                              <p:par>
                                <p:cTn id="97" presetID="16" presetClass="entr" presetSubtype="21" fill="hold" nodeType="with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barn(inVertical)">
                                      <p:cBhvr>
                                        <p:cTn id="99" dur="500"/>
                                        <p:tgtEl>
                                          <p:spTgt spid="78"/>
                                        </p:tgtEl>
                                      </p:cBhvr>
                                    </p:animEffect>
                                  </p:childTnLst>
                                </p:cTn>
                              </p:par>
                              <p:par>
                                <p:cTn id="100" presetID="16" presetClass="entr" presetSubtype="21" fill="hold" nodeType="with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barn(inVertical)">
                                      <p:cBhvr>
                                        <p:cTn id="102" dur="500"/>
                                        <p:tgtEl>
                                          <p:spTgt spid="80"/>
                                        </p:tgtEl>
                                      </p:cBhvr>
                                    </p:animEffect>
                                  </p:childTnLst>
                                </p:cTn>
                              </p:par>
                              <p:par>
                                <p:cTn id="103" presetID="16" presetClass="entr" presetSubtype="21"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barn(inVertical)">
                                      <p:cBhvr>
                                        <p:cTn id="105" dur="500"/>
                                        <p:tgtEl>
                                          <p:spTgt spid="82"/>
                                        </p:tgtEl>
                                      </p:cBhvr>
                                    </p:animEffect>
                                  </p:childTnLst>
                                </p:cTn>
                              </p:par>
                              <p:par>
                                <p:cTn id="106" presetID="16" presetClass="entr" presetSubtype="21" fill="hold" nodeType="withEffect">
                                  <p:stCondLst>
                                    <p:cond delay="0"/>
                                  </p:stCondLst>
                                  <p:childTnLst>
                                    <p:set>
                                      <p:cBhvr>
                                        <p:cTn id="107" dur="1" fill="hold">
                                          <p:stCondLst>
                                            <p:cond delay="0"/>
                                          </p:stCondLst>
                                        </p:cTn>
                                        <p:tgtEl>
                                          <p:spTgt spid="84"/>
                                        </p:tgtEl>
                                        <p:attrNameLst>
                                          <p:attrName>style.visibility</p:attrName>
                                        </p:attrNameLst>
                                      </p:cBhvr>
                                      <p:to>
                                        <p:strVal val="visible"/>
                                      </p:to>
                                    </p:set>
                                    <p:animEffect transition="in" filter="barn(inVertical)">
                                      <p:cBhvr>
                                        <p:cTn id="108" dur="500"/>
                                        <p:tgtEl>
                                          <p:spTgt spid="84"/>
                                        </p:tgtEl>
                                      </p:cBhvr>
                                    </p:animEffect>
                                  </p:childTnLst>
                                </p:cTn>
                              </p:par>
                              <p:par>
                                <p:cTn id="109" presetID="16" presetClass="entr" presetSubtype="21" fill="hold"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barn(inVertical)">
                                      <p:cBhvr>
                                        <p:cTn id="111" dur="500"/>
                                        <p:tgtEl>
                                          <p:spTgt spid="93"/>
                                        </p:tgtEl>
                                      </p:cBhvr>
                                    </p:animEffect>
                                  </p:childTnLst>
                                </p:cTn>
                              </p:par>
                              <p:par>
                                <p:cTn id="112" presetID="16" presetClass="entr" presetSubtype="21" fill="hold"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barn(inVertical)">
                                      <p:cBhvr>
                                        <p:cTn id="114" dur="500"/>
                                        <p:tgtEl>
                                          <p:spTgt spid="94"/>
                                        </p:tgtEl>
                                      </p:cBhvr>
                                    </p:animEffect>
                                  </p:childTnLst>
                                </p:cTn>
                              </p:par>
                              <p:par>
                                <p:cTn id="115" presetID="16" presetClass="entr" presetSubtype="21"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animEffect transition="in" filter="barn(inVertical)">
                                      <p:cBhvr>
                                        <p:cTn id="117" dur="500"/>
                                        <p:tgtEl>
                                          <p:spTgt spid="100"/>
                                        </p:tgtEl>
                                      </p:cBhvr>
                                    </p:animEffect>
                                  </p:childTnLst>
                                </p:cTn>
                              </p:par>
                              <p:par>
                                <p:cTn id="118" presetID="16" presetClass="entr" presetSubtype="21" fill="hold" nodeType="withEffect">
                                  <p:stCondLst>
                                    <p:cond delay="0"/>
                                  </p:stCondLst>
                                  <p:childTnLst>
                                    <p:set>
                                      <p:cBhvr>
                                        <p:cTn id="119" dur="1" fill="hold">
                                          <p:stCondLst>
                                            <p:cond delay="0"/>
                                          </p:stCondLst>
                                        </p:cTn>
                                        <p:tgtEl>
                                          <p:spTgt spid="104"/>
                                        </p:tgtEl>
                                        <p:attrNameLst>
                                          <p:attrName>style.visibility</p:attrName>
                                        </p:attrNameLst>
                                      </p:cBhvr>
                                      <p:to>
                                        <p:strVal val="visible"/>
                                      </p:to>
                                    </p:set>
                                    <p:animEffect transition="in" filter="barn(inVertical)">
                                      <p:cBhvr>
                                        <p:cTn id="120" dur="500"/>
                                        <p:tgtEl>
                                          <p:spTgt spid="104"/>
                                        </p:tgtEl>
                                      </p:cBhvr>
                                    </p:animEffect>
                                  </p:childTnLst>
                                </p:cTn>
                              </p:par>
                              <p:par>
                                <p:cTn id="121" presetID="16" presetClass="entr" presetSubtype="21" fill="hold" nodeType="withEffect">
                                  <p:stCondLst>
                                    <p:cond delay="0"/>
                                  </p:stCondLst>
                                  <p:childTnLst>
                                    <p:set>
                                      <p:cBhvr>
                                        <p:cTn id="122" dur="1" fill="hold">
                                          <p:stCondLst>
                                            <p:cond delay="0"/>
                                          </p:stCondLst>
                                        </p:cTn>
                                        <p:tgtEl>
                                          <p:spTgt spid="109"/>
                                        </p:tgtEl>
                                        <p:attrNameLst>
                                          <p:attrName>style.visibility</p:attrName>
                                        </p:attrNameLst>
                                      </p:cBhvr>
                                      <p:to>
                                        <p:strVal val="visible"/>
                                      </p:to>
                                    </p:set>
                                    <p:animEffect transition="in" filter="barn(inVertical)">
                                      <p:cBhvr>
                                        <p:cTn id="123" dur="500"/>
                                        <p:tgtEl>
                                          <p:spTgt spid="109"/>
                                        </p:tgtEl>
                                      </p:cBhvr>
                                    </p:animEffect>
                                  </p:childTnLst>
                                </p:cTn>
                              </p:par>
                              <p:par>
                                <p:cTn id="124" presetID="16" presetClass="entr" presetSubtype="21" fill="hold" nodeType="withEffect">
                                  <p:stCondLst>
                                    <p:cond delay="0"/>
                                  </p:stCondLst>
                                  <p:childTnLst>
                                    <p:set>
                                      <p:cBhvr>
                                        <p:cTn id="125" dur="1" fill="hold">
                                          <p:stCondLst>
                                            <p:cond delay="0"/>
                                          </p:stCondLst>
                                        </p:cTn>
                                        <p:tgtEl>
                                          <p:spTgt spid="117"/>
                                        </p:tgtEl>
                                        <p:attrNameLst>
                                          <p:attrName>style.visibility</p:attrName>
                                        </p:attrNameLst>
                                      </p:cBhvr>
                                      <p:to>
                                        <p:strVal val="visible"/>
                                      </p:to>
                                    </p:set>
                                    <p:animEffect transition="in" filter="barn(inVertical)">
                                      <p:cBhvr>
                                        <p:cTn id="126" dur="500"/>
                                        <p:tgtEl>
                                          <p:spTgt spid="117"/>
                                        </p:tgtEl>
                                      </p:cBhvr>
                                    </p:animEffect>
                                  </p:childTnLst>
                                </p:cTn>
                              </p:par>
                              <p:par>
                                <p:cTn id="127" presetID="16" presetClass="entr" presetSubtype="21" fill="hold" nodeType="withEffect">
                                  <p:stCondLst>
                                    <p:cond delay="0"/>
                                  </p:stCondLst>
                                  <p:childTnLst>
                                    <p:set>
                                      <p:cBhvr>
                                        <p:cTn id="128" dur="1" fill="hold">
                                          <p:stCondLst>
                                            <p:cond delay="0"/>
                                          </p:stCondLst>
                                        </p:cTn>
                                        <p:tgtEl>
                                          <p:spTgt spid="118"/>
                                        </p:tgtEl>
                                        <p:attrNameLst>
                                          <p:attrName>style.visibility</p:attrName>
                                        </p:attrNameLst>
                                      </p:cBhvr>
                                      <p:to>
                                        <p:strVal val="visible"/>
                                      </p:to>
                                    </p:set>
                                    <p:animEffect transition="in" filter="barn(inVertical)">
                                      <p:cBhvr>
                                        <p:cTn id="129" dur="500"/>
                                        <p:tgtEl>
                                          <p:spTgt spid="118"/>
                                        </p:tgtEl>
                                      </p:cBhvr>
                                    </p:animEffect>
                                  </p:childTnLst>
                                </p:cTn>
                              </p:par>
                              <p:par>
                                <p:cTn id="130" presetID="16" presetClass="entr" presetSubtype="21" fill="hold" nodeType="withEffect">
                                  <p:stCondLst>
                                    <p:cond delay="0"/>
                                  </p:stCondLst>
                                  <p:childTnLst>
                                    <p:set>
                                      <p:cBhvr>
                                        <p:cTn id="131" dur="1" fill="hold">
                                          <p:stCondLst>
                                            <p:cond delay="0"/>
                                          </p:stCondLst>
                                        </p:cTn>
                                        <p:tgtEl>
                                          <p:spTgt spid="124"/>
                                        </p:tgtEl>
                                        <p:attrNameLst>
                                          <p:attrName>style.visibility</p:attrName>
                                        </p:attrNameLst>
                                      </p:cBhvr>
                                      <p:to>
                                        <p:strVal val="visible"/>
                                      </p:to>
                                    </p:set>
                                    <p:animEffect transition="in" filter="barn(inVertical)">
                                      <p:cBhvr>
                                        <p:cTn id="132" dur="500"/>
                                        <p:tgtEl>
                                          <p:spTgt spid="124"/>
                                        </p:tgtEl>
                                      </p:cBhvr>
                                    </p:animEffect>
                                  </p:childTnLst>
                                </p:cTn>
                              </p:par>
                              <p:par>
                                <p:cTn id="133" presetID="16" presetClass="entr" presetSubtype="21" fill="hold" nodeType="withEffect">
                                  <p:stCondLst>
                                    <p:cond delay="0"/>
                                  </p:stCondLst>
                                  <p:childTnLst>
                                    <p:set>
                                      <p:cBhvr>
                                        <p:cTn id="134" dur="1" fill="hold">
                                          <p:stCondLst>
                                            <p:cond delay="0"/>
                                          </p:stCondLst>
                                        </p:cTn>
                                        <p:tgtEl>
                                          <p:spTgt spid="126"/>
                                        </p:tgtEl>
                                        <p:attrNameLst>
                                          <p:attrName>style.visibility</p:attrName>
                                        </p:attrNameLst>
                                      </p:cBhvr>
                                      <p:to>
                                        <p:strVal val="visible"/>
                                      </p:to>
                                    </p:set>
                                    <p:animEffect transition="in" filter="barn(inVertical)">
                                      <p:cBhvr>
                                        <p:cTn id="135" dur="500"/>
                                        <p:tgtEl>
                                          <p:spTgt spid="126"/>
                                        </p:tgtEl>
                                      </p:cBhvr>
                                    </p:animEffect>
                                  </p:childTnLst>
                                </p:cTn>
                              </p:par>
                              <p:par>
                                <p:cTn id="136" presetID="16" presetClass="entr" presetSubtype="21" fill="hold" nodeType="withEffect">
                                  <p:stCondLst>
                                    <p:cond delay="0"/>
                                  </p:stCondLst>
                                  <p:childTnLst>
                                    <p:set>
                                      <p:cBhvr>
                                        <p:cTn id="137" dur="1" fill="hold">
                                          <p:stCondLst>
                                            <p:cond delay="0"/>
                                          </p:stCondLst>
                                        </p:cTn>
                                        <p:tgtEl>
                                          <p:spTgt spid="128"/>
                                        </p:tgtEl>
                                        <p:attrNameLst>
                                          <p:attrName>style.visibility</p:attrName>
                                        </p:attrNameLst>
                                      </p:cBhvr>
                                      <p:to>
                                        <p:strVal val="visible"/>
                                      </p:to>
                                    </p:set>
                                    <p:animEffect transition="in" filter="barn(inVertical)">
                                      <p:cBhvr>
                                        <p:cTn id="138" dur="500"/>
                                        <p:tgtEl>
                                          <p:spTgt spid="128"/>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130"/>
                                        </p:tgtEl>
                                        <p:attrNameLst>
                                          <p:attrName>style.visibility</p:attrName>
                                        </p:attrNameLst>
                                      </p:cBhvr>
                                      <p:to>
                                        <p:strVal val="visible"/>
                                      </p:to>
                                    </p:set>
                                    <p:animEffect transition="in" filter="barn(inVertical)">
                                      <p:cBhvr>
                                        <p:cTn id="141" dur="500"/>
                                        <p:tgtEl>
                                          <p:spTgt spid="130"/>
                                        </p:tgtEl>
                                      </p:cBhvr>
                                    </p:animEffect>
                                  </p:childTnLst>
                                </p:cTn>
                              </p:par>
                              <p:par>
                                <p:cTn id="142" presetID="16" presetClass="entr" presetSubtype="21" fill="hold" grpId="0" nodeType="withEffect">
                                  <p:stCondLst>
                                    <p:cond delay="0"/>
                                  </p:stCondLst>
                                  <p:childTnLst>
                                    <p:set>
                                      <p:cBhvr>
                                        <p:cTn id="143" dur="1" fill="hold">
                                          <p:stCondLst>
                                            <p:cond delay="0"/>
                                          </p:stCondLst>
                                        </p:cTn>
                                        <p:tgtEl>
                                          <p:spTgt spid="131"/>
                                        </p:tgtEl>
                                        <p:attrNameLst>
                                          <p:attrName>style.visibility</p:attrName>
                                        </p:attrNameLst>
                                      </p:cBhvr>
                                      <p:to>
                                        <p:strVal val="visible"/>
                                      </p:to>
                                    </p:set>
                                    <p:animEffect transition="in" filter="barn(inVertical)">
                                      <p:cBhvr>
                                        <p:cTn id="144" dur="500"/>
                                        <p:tgtEl>
                                          <p:spTgt spid="131"/>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132"/>
                                        </p:tgtEl>
                                        <p:attrNameLst>
                                          <p:attrName>style.visibility</p:attrName>
                                        </p:attrNameLst>
                                      </p:cBhvr>
                                      <p:to>
                                        <p:strVal val="visible"/>
                                      </p:to>
                                    </p:set>
                                    <p:animEffect transition="in" filter="barn(inVertical)">
                                      <p:cBhvr>
                                        <p:cTn id="147" dur="500"/>
                                        <p:tgtEl>
                                          <p:spTgt spid="132"/>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137"/>
                                        </p:tgtEl>
                                        <p:attrNameLst>
                                          <p:attrName>style.visibility</p:attrName>
                                        </p:attrNameLst>
                                      </p:cBhvr>
                                      <p:to>
                                        <p:strVal val="visible"/>
                                      </p:to>
                                    </p:set>
                                    <p:animEffect transition="in" filter="barn(inVertical)">
                                      <p:cBhvr>
                                        <p:cTn id="150" dur="500"/>
                                        <p:tgtEl>
                                          <p:spTgt spid="137"/>
                                        </p:tgtEl>
                                      </p:cBhvr>
                                    </p:animEffect>
                                  </p:childTnLst>
                                </p:cTn>
                              </p:par>
                              <p:par>
                                <p:cTn id="151" presetID="16" presetClass="entr" presetSubtype="21" fill="hold" grpId="0" nodeType="withEffect">
                                  <p:stCondLst>
                                    <p:cond delay="0"/>
                                  </p:stCondLst>
                                  <p:childTnLst>
                                    <p:set>
                                      <p:cBhvr>
                                        <p:cTn id="152" dur="1" fill="hold">
                                          <p:stCondLst>
                                            <p:cond delay="0"/>
                                          </p:stCondLst>
                                        </p:cTn>
                                        <p:tgtEl>
                                          <p:spTgt spid="138"/>
                                        </p:tgtEl>
                                        <p:attrNameLst>
                                          <p:attrName>style.visibility</p:attrName>
                                        </p:attrNameLst>
                                      </p:cBhvr>
                                      <p:to>
                                        <p:strVal val="visible"/>
                                      </p:to>
                                    </p:set>
                                    <p:animEffect transition="in" filter="barn(inVertical)">
                                      <p:cBhvr>
                                        <p:cTn id="153" dur="500"/>
                                        <p:tgtEl>
                                          <p:spTgt spid="138"/>
                                        </p:tgtEl>
                                      </p:cBhvr>
                                    </p:animEffect>
                                  </p:childTnLst>
                                </p:cTn>
                              </p:par>
                              <p:par>
                                <p:cTn id="154" presetID="16" presetClass="entr" presetSubtype="21" fill="hold" grpId="0" nodeType="withEffect">
                                  <p:stCondLst>
                                    <p:cond delay="0"/>
                                  </p:stCondLst>
                                  <p:childTnLst>
                                    <p:set>
                                      <p:cBhvr>
                                        <p:cTn id="155" dur="1" fill="hold">
                                          <p:stCondLst>
                                            <p:cond delay="0"/>
                                          </p:stCondLst>
                                        </p:cTn>
                                        <p:tgtEl>
                                          <p:spTgt spid="139"/>
                                        </p:tgtEl>
                                        <p:attrNameLst>
                                          <p:attrName>style.visibility</p:attrName>
                                        </p:attrNameLst>
                                      </p:cBhvr>
                                      <p:to>
                                        <p:strVal val="visible"/>
                                      </p:to>
                                    </p:set>
                                    <p:animEffect transition="in" filter="barn(inVertical)">
                                      <p:cBhvr>
                                        <p:cTn id="156" dur="500"/>
                                        <p:tgtEl>
                                          <p:spTgt spid="139"/>
                                        </p:tgtEl>
                                      </p:cBhvr>
                                    </p:animEffect>
                                  </p:childTnLst>
                                </p:cTn>
                              </p:par>
                              <p:par>
                                <p:cTn id="157" presetID="16" presetClass="entr" presetSubtype="21" fill="hold" nodeType="withEffect">
                                  <p:stCondLst>
                                    <p:cond delay="0"/>
                                  </p:stCondLst>
                                  <p:childTnLst>
                                    <p:set>
                                      <p:cBhvr>
                                        <p:cTn id="158" dur="1" fill="hold">
                                          <p:stCondLst>
                                            <p:cond delay="0"/>
                                          </p:stCondLst>
                                        </p:cTn>
                                        <p:tgtEl>
                                          <p:spTgt spid="141"/>
                                        </p:tgtEl>
                                        <p:attrNameLst>
                                          <p:attrName>style.visibility</p:attrName>
                                        </p:attrNameLst>
                                      </p:cBhvr>
                                      <p:to>
                                        <p:strVal val="visible"/>
                                      </p:to>
                                    </p:set>
                                    <p:animEffect transition="in" filter="barn(inVertical)">
                                      <p:cBhvr>
                                        <p:cTn id="159" dur="500"/>
                                        <p:tgtEl>
                                          <p:spTgt spid="141"/>
                                        </p:tgtEl>
                                      </p:cBhvr>
                                    </p:animEffect>
                                  </p:childTnLst>
                                </p:cTn>
                              </p:par>
                              <p:par>
                                <p:cTn id="160" presetID="16" presetClass="entr" presetSubtype="21" fill="hold" nodeType="withEffect">
                                  <p:stCondLst>
                                    <p:cond delay="0"/>
                                  </p:stCondLst>
                                  <p:childTnLst>
                                    <p:set>
                                      <p:cBhvr>
                                        <p:cTn id="161" dur="1" fill="hold">
                                          <p:stCondLst>
                                            <p:cond delay="0"/>
                                          </p:stCondLst>
                                        </p:cTn>
                                        <p:tgtEl>
                                          <p:spTgt spid="143"/>
                                        </p:tgtEl>
                                        <p:attrNameLst>
                                          <p:attrName>style.visibility</p:attrName>
                                        </p:attrNameLst>
                                      </p:cBhvr>
                                      <p:to>
                                        <p:strVal val="visible"/>
                                      </p:to>
                                    </p:set>
                                    <p:animEffect transition="in" filter="barn(inVertical)">
                                      <p:cBhvr>
                                        <p:cTn id="162" dur="500"/>
                                        <p:tgtEl>
                                          <p:spTgt spid="143"/>
                                        </p:tgtEl>
                                      </p:cBhvr>
                                    </p:animEffect>
                                  </p:childTnLst>
                                </p:cTn>
                              </p:par>
                              <p:par>
                                <p:cTn id="163" presetID="16" presetClass="entr" presetSubtype="21" fill="hold" grpId="0" nodeType="withEffect">
                                  <p:stCondLst>
                                    <p:cond delay="0"/>
                                  </p:stCondLst>
                                  <p:childTnLst>
                                    <p:set>
                                      <p:cBhvr>
                                        <p:cTn id="164" dur="1" fill="hold">
                                          <p:stCondLst>
                                            <p:cond delay="0"/>
                                          </p:stCondLst>
                                        </p:cTn>
                                        <p:tgtEl>
                                          <p:spTgt spid="144"/>
                                        </p:tgtEl>
                                        <p:attrNameLst>
                                          <p:attrName>style.visibility</p:attrName>
                                        </p:attrNameLst>
                                      </p:cBhvr>
                                      <p:to>
                                        <p:strVal val="visible"/>
                                      </p:to>
                                    </p:set>
                                    <p:animEffect transition="in" filter="barn(inVertical)">
                                      <p:cBhvr>
                                        <p:cTn id="165" dur="500"/>
                                        <p:tgtEl>
                                          <p:spTgt spid="144"/>
                                        </p:tgtEl>
                                      </p:cBhvr>
                                    </p:animEffect>
                                  </p:childTnLst>
                                </p:cTn>
                              </p:par>
                              <p:par>
                                <p:cTn id="166" presetID="16" presetClass="entr" presetSubtype="21" fill="hold" grpId="0" nodeType="withEffect">
                                  <p:stCondLst>
                                    <p:cond delay="0"/>
                                  </p:stCondLst>
                                  <p:childTnLst>
                                    <p:set>
                                      <p:cBhvr>
                                        <p:cTn id="167" dur="1" fill="hold">
                                          <p:stCondLst>
                                            <p:cond delay="0"/>
                                          </p:stCondLst>
                                        </p:cTn>
                                        <p:tgtEl>
                                          <p:spTgt spid="146"/>
                                        </p:tgtEl>
                                        <p:attrNameLst>
                                          <p:attrName>style.visibility</p:attrName>
                                        </p:attrNameLst>
                                      </p:cBhvr>
                                      <p:to>
                                        <p:strVal val="visible"/>
                                      </p:to>
                                    </p:set>
                                    <p:animEffect transition="in" filter="barn(inVertical)">
                                      <p:cBhvr>
                                        <p:cTn id="168" dur="500"/>
                                        <p:tgtEl>
                                          <p:spTgt spid="146"/>
                                        </p:tgtEl>
                                      </p:cBhvr>
                                    </p:animEffect>
                                  </p:childTnLst>
                                </p:cTn>
                              </p:par>
                              <p:par>
                                <p:cTn id="169" presetID="16" presetClass="entr" presetSubtype="21" fill="hold" nodeType="withEffect">
                                  <p:stCondLst>
                                    <p:cond delay="0"/>
                                  </p:stCondLst>
                                  <p:childTnLst>
                                    <p:set>
                                      <p:cBhvr>
                                        <p:cTn id="170" dur="1" fill="hold">
                                          <p:stCondLst>
                                            <p:cond delay="0"/>
                                          </p:stCondLst>
                                        </p:cTn>
                                        <p:tgtEl>
                                          <p:spTgt spid="150"/>
                                        </p:tgtEl>
                                        <p:attrNameLst>
                                          <p:attrName>style.visibility</p:attrName>
                                        </p:attrNameLst>
                                      </p:cBhvr>
                                      <p:to>
                                        <p:strVal val="visible"/>
                                      </p:to>
                                    </p:set>
                                    <p:animEffect transition="in" filter="barn(inVertical)">
                                      <p:cBhvr>
                                        <p:cTn id="171" dur="500"/>
                                        <p:tgtEl>
                                          <p:spTgt spid="150"/>
                                        </p:tgtEl>
                                      </p:cBhvr>
                                    </p:animEffect>
                                  </p:childTnLst>
                                </p:cTn>
                              </p:par>
                              <p:par>
                                <p:cTn id="172" presetID="16" presetClass="entr" presetSubtype="21" fill="hold" nodeType="withEffect">
                                  <p:stCondLst>
                                    <p:cond delay="0"/>
                                  </p:stCondLst>
                                  <p:childTnLst>
                                    <p:set>
                                      <p:cBhvr>
                                        <p:cTn id="173" dur="1" fill="hold">
                                          <p:stCondLst>
                                            <p:cond delay="0"/>
                                          </p:stCondLst>
                                        </p:cTn>
                                        <p:tgtEl>
                                          <p:spTgt spid="152"/>
                                        </p:tgtEl>
                                        <p:attrNameLst>
                                          <p:attrName>style.visibility</p:attrName>
                                        </p:attrNameLst>
                                      </p:cBhvr>
                                      <p:to>
                                        <p:strVal val="visible"/>
                                      </p:to>
                                    </p:set>
                                    <p:animEffect transition="in" filter="barn(inVertical)">
                                      <p:cBhvr>
                                        <p:cTn id="174" dur="500"/>
                                        <p:tgtEl>
                                          <p:spTgt spid="152"/>
                                        </p:tgtEl>
                                      </p:cBhvr>
                                    </p:animEffect>
                                  </p:childTnLst>
                                </p:cTn>
                              </p:par>
                              <p:par>
                                <p:cTn id="175" presetID="16" presetClass="entr" presetSubtype="21" fill="hold" nodeType="withEffect">
                                  <p:stCondLst>
                                    <p:cond delay="0"/>
                                  </p:stCondLst>
                                  <p:childTnLst>
                                    <p:set>
                                      <p:cBhvr>
                                        <p:cTn id="176" dur="1" fill="hold">
                                          <p:stCondLst>
                                            <p:cond delay="0"/>
                                          </p:stCondLst>
                                        </p:cTn>
                                        <p:tgtEl>
                                          <p:spTgt spid="154"/>
                                        </p:tgtEl>
                                        <p:attrNameLst>
                                          <p:attrName>style.visibility</p:attrName>
                                        </p:attrNameLst>
                                      </p:cBhvr>
                                      <p:to>
                                        <p:strVal val="visible"/>
                                      </p:to>
                                    </p:set>
                                    <p:animEffect transition="in" filter="barn(inVertical)">
                                      <p:cBhvr>
                                        <p:cTn id="177" dur="500"/>
                                        <p:tgtEl>
                                          <p:spTgt spid="154"/>
                                        </p:tgtEl>
                                      </p:cBhvr>
                                    </p:animEffect>
                                  </p:childTnLst>
                                </p:cTn>
                              </p:par>
                              <p:par>
                                <p:cTn id="178" presetID="16" presetClass="entr" presetSubtype="21" fill="hold" nodeType="withEffect">
                                  <p:stCondLst>
                                    <p:cond delay="0"/>
                                  </p:stCondLst>
                                  <p:childTnLst>
                                    <p:set>
                                      <p:cBhvr>
                                        <p:cTn id="179" dur="1" fill="hold">
                                          <p:stCondLst>
                                            <p:cond delay="0"/>
                                          </p:stCondLst>
                                        </p:cTn>
                                        <p:tgtEl>
                                          <p:spTgt spid="156"/>
                                        </p:tgtEl>
                                        <p:attrNameLst>
                                          <p:attrName>style.visibility</p:attrName>
                                        </p:attrNameLst>
                                      </p:cBhvr>
                                      <p:to>
                                        <p:strVal val="visible"/>
                                      </p:to>
                                    </p:set>
                                    <p:animEffect transition="in" filter="barn(inVertical)">
                                      <p:cBhvr>
                                        <p:cTn id="180" dur="500"/>
                                        <p:tgtEl>
                                          <p:spTgt spid="156"/>
                                        </p:tgtEl>
                                      </p:cBhvr>
                                    </p:animEffect>
                                  </p:childTnLst>
                                </p:cTn>
                              </p:par>
                              <p:par>
                                <p:cTn id="181" presetID="16" presetClass="entr" presetSubtype="21" fill="hold" nodeType="withEffect">
                                  <p:stCondLst>
                                    <p:cond delay="0"/>
                                  </p:stCondLst>
                                  <p:childTnLst>
                                    <p:set>
                                      <p:cBhvr>
                                        <p:cTn id="182" dur="1" fill="hold">
                                          <p:stCondLst>
                                            <p:cond delay="0"/>
                                          </p:stCondLst>
                                        </p:cTn>
                                        <p:tgtEl>
                                          <p:spTgt spid="158"/>
                                        </p:tgtEl>
                                        <p:attrNameLst>
                                          <p:attrName>style.visibility</p:attrName>
                                        </p:attrNameLst>
                                      </p:cBhvr>
                                      <p:to>
                                        <p:strVal val="visible"/>
                                      </p:to>
                                    </p:set>
                                    <p:animEffect transition="in" filter="barn(inVertical)">
                                      <p:cBhvr>
                                        <p:cTn id="183" dur="500"/>
                                        <p:tgtEl>
                                          <p:spTgt spid="158"/>
                                        </p:tgtEl>
                                      </p:cBhvr>
                                    </p:animEffect>
                                  </p:childTnLst>
                                </p:cTn>
                              </p:par>
                              <p:par>
                                <p:cTn id="184" presetID="16" presetClass="entr" presetSubtype="21" fill="hold"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barn(inVertical)">
                                      <p:cBhvr>
                                        <p:cTn id="186" dur="500"/>
                                        <p:tgtEl>
                                          <p:spTgt spid="160"/>
                                        </p:tgtEl>
                                      </p:cBhvr>
                                    </p:animEffect>
                                  </p:childTnLst>
                                </p:cTn>
                              </p:par>
                              <p:par>
                                <p:cTn id="187" presetID="16" presetClass="entr" presetSubtype="21" fill="hold" nodeType="withEffect">
                                  <p:stCondLst>
                                    <p:cond delay="0"/>
                                  </p:stCondLst>
                                  <p:childTnLst>
                                    <p:set>
                                      <p:cBhvr>
                                        <p:cTn id="188" dur="1" fill="hold">
                                          <p:stCondLst>
                                            <p:cond delay="0"/>
                                          </p:stCondLst>
                                        </p:cTn>
                                        <p:tgtEl>
                                          <p:spTgt spid="162"/>
                                        </p:tgtEl>
                                        <p:attrNameLst>
                                          <p:attrName>style.visibility</p:attrName>
                                        </p:attrNameLst>
                                      </p:cBhvr>
                                      <p:to>
                                        <p:strVal val="visible"/>
                                      </p:to>
                                    </p:set>
                                    <p:animEffect transition="in" filter="barn(inVertical)">
                                      <p:cBhvr>
                                        <p:cTn id="189" dur="500"/>
                                        <p:tgtEl>
                                          <p:spTgt spid="162"/>
                                        </p:tgtEl>
                                      </p:cBhvr>
                                    </p:animEffect>
                                  </p:childTnLst>
                                </p:cTn>
                              </p:par>
                              <p:par>
                                <p:cTn id="190" presetID="16" presetClass="entr" presetSubtype="21" fill="hold" nodeType="withEffect">
                                  <p:stCondLst>
                                    <p:cond delay="0"/>
                                  </p:stCondLst>
                                  <p:childTnLst>
                                    <p:set>
                                      <p:cBhvr>
                                        <p:cTn id="191" dur="1" fill="hold">
                                          <p:stCondLst>
                                            <p:cond delay="0"/>
                                          </p:stCondLst>
                                        </p:cTn>
                                        <p:tgtEl>
                                          <p:spTgt spid="164"/>
                                        </p:tgtEl>
                                        <p:attrNameLst>
                                          <p:attrName>style.visibility</p:attrName>
                                        </p:attrNameLst>
                                      </p:cBhvr>
                                      <p:to>
                                        <p:strVal val="visible"/>
                                      </p:to>
                                    </p:set>
                                    <p:animEffect transition="in" filter="barn(inVertical)">
                                      <p:cBhvr>
                                        <p:cTn id="192" dur="500"/>
                                        <p:tgtEl>
                                          <p:spTgt spid="164"/>
                                        </p:tgtEl>
                                      </p:cBhvr>
                                    </p:animEffect>
                                  </p:childTnLst>
                                </p:cTn>
                              </p:par>
                              <p:par>
                                <p:cTn id="193" presetID="16" presetClass="entr" presetSubtype="21" fill="hold" grpId="0"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barn(inVertical)">
                                      <p:cBhvr>
                                        <p:cTn id="195" dur="500"/>
                                        <p:tgtEl>
                                          <p:spTgt spid="165"/>
                                        </p:tgtEl>
                                      </p:cBhvr>
                                    </p:animEffect>
                                  </p:childTnLst>
                                </p:cTn>
                              </p:par>
                              <p:par>
                                <p:cTn id="196" presetID="16" presetClass="entr" presetSubtype="21" fill="hold" grpId="0" nodeType="withEffect">
                                  <p:stCondLst>
                                    <p:cond delay="0"/>
                                  </p:stCondLst>
                                  <p:childTnLst>
                                    <p:set>
                                      <p:cBhvr>
                                        <p:cTn id="197" dur="1" fill="hold">
                                          <p:stCondLst>
                                            <p:cond delay="0"/>
                                          </p:stCondLst>
                                        </p:cTn>
                                        <p:tgtEl>
                                          <p:spTgt spid="168"/>
                                        </p:tgtEl>
                                        <p:attrNameLst>
                                          <p:attrName>style.visibility</p:attrName>
                                        </p:attrNameLst>
                                      </p:cBhvr>
                                      <p:to>
                                        <p:strVal val="visible"/>
                                      </p:to>
                                    </p:set>
                                    <p:animEffect transition="in" filter="barn(inVertical)">
                                      <p:cBhvr>
                                        <p:cTn id="198" dur="500"/>
                                        <p:tgtEl>
                                          <p:spTgt spid="168"/>
                                        </p:tgtEl>
                                      </p:cBhvr>
                                    </p:animEffect>
                                  </p:childTnLst>
                                </p:cTn>
                              </p:par>
                              <p:par>
                                <p:cTn id="199" presetID="16" presetClass="entr" presetSubtype="21" fill="hold" grpId="0" nodeType="withEffect">
                                  <p:stCondLst>
                                    <p:cond delay="0"/>
                                  </p:stCondLst>
                                  <p:childTnLst>
                                    <p:set>
                                      <p:cBhvr>
                                        <p:cTn id="200" dur="1" fill="hold">
                                          <p:stCondLst>
                                            <p:cond delay="0"/>
                                          </p:stCondLst>
                                        </p:cTn>
                                        <p:tgtEl>
                                          <p:spTgt spid="175"/>
                                        </p:tgtEl>
                                        <p:attrNameLst>
                                          <p:attrName>style.visibility</p:attrName>
                                        </p:attrNameLst>
                                      </p:cBhvr>
                                      <p:to>
                                        <p:strVal val="visible"/>
                                      </p:to>
                                    </p:set>
                                    <p:animEffect transition="in" filter="barn(inVertical)">
                                      <p:cBhvr>
                                        <p:cTn id="201" dur="500"/>
                                        <p:tgtEl>
                                          <p:spTgt spid="175"/>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176"/>
                                        </p:tgtEl>
                                        <p:attrNameLst>
                                          <p:attrName>style.visibility</p:attrName>
                                        </p:attrNameLst>
                                      </p:cBhvr>
                                      <p:to>
                                        <p:strVal val="visible"/>
                                      </p:to>
                                    </p:set>
                                    <p:animEffect transition="in" filter="barn(inVertical)">
                                      <p:cBhvr>
                                        <p:cTn id="204" dur="500"/>
                                        <p:tgtEl>
                                          <p:spTgt spid="176"/>
                                        </p:tgtEl>
                                      </p:cBhvr>
                                    </p:animEffect>
                                  </p:childTnLst>
                                </p:cTn>
                              </p:par>
                              <p:par>
                                <p:cTn id="205" presetID="16" presetClass="entr" presetSubtype="21" fill="hold" grpId="0" nodeType="withEffect">
                                  <p:stCondLst>
                                    <p:cond delay="0"/>
                                  </p:stCondLst>
                                  <p:childTnLst>
                                    <p:set>
                                      <p:cBhvr>
                                        <p:cTn id="206" dur="1" fill="hold">
                                          <p:stCondLst>
                                            <p:cond delay="0"/>
                                          </p:stCondLst>
                                        </p:cTn>
                                        <p:tgtEl>
                                          <p:spTgt spid="177"/>
                                        </p:tgtEl>
                                        <p:attrNameLst>
                                          <p:attrName>style.visibility</p:attrName>
                                        </p:attrNameLst>
                                      </p:cBhvr>
                                      <p:to>
                                        <p:strVal val="visible"/>
                                      </p:to>
                                    </p:set>
                                    <p:animEffect transition="in" filter="barn(inVertical)">
                                      <p:cBhvr>
                                        <p:cTn id="207" dur="500"/>
                                        <p:tgtEl>
                                          <p:spTgt spid="177"/>
                                        </p:tgtEl>
                                      </p:cBhvr>
                                    </p:animEffect>
                                  </p:childTnLst>
                                </p:cTn>
                              </p:par>
                              <p:par>
                                <p:cTn id="208" presetID="16" presetClass="entr" presetSubtype="21" fill="hold" grpId="0" nodeType="withEffect">
                                  <p:stCondLst>
                                    <p:cond delay="0"/>
                                  </p:stCondLst>
                                  <p:childTnLst>
                                    <p:set>
                                      <p:cBhvr>
                                        <p:cTn id="209" dur="1" fill="hold">
                                          <p:stCondLst>
                                            <p:cond delay="0"/>
                                          </p:stCondLst>
                                        </p:cTn>
                                        <p:tgtEl>
                                          <p:spTgt spid="180"/>
                                        </p:tgtEl>
                                        <p:attrNameLst>
                                          <p:attrName>style.visibility</p:attrName>
                                        </p:attrNameLst>
                                      </p:cBhvr>
                                      <p:to>
                                        <p:strVal val="visible"/>
                                      </p:to>
                                    </p:set>
                                    <p:animEffect transition="in" filter="barn(inVertical)">
                                      <p:cBhvr>
                                        <p:cTn id="210" dur="500"/>
                                        <p:tgtEl>
                                          <p:spTgt spid="180"/>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181"/>
                                        </p:tgtEl>
                                        <p:attrNameLst>
                                          <p:attrName>style.visibility</p:attrName>
                                        </p:attrNameLst>
                                      </p:cBhvr>
                                      <p:to>
                                        <p:strVal val="visible"/>
                                      </p:to>
                                    </p:set>
                                    <p:animEffect transition="in" filter="barn(inVertical)">
                                      <p:cBhvr>
                                        <p:cTn id="213" dur="500"/>
                                        <p:tgtEl>
                                          <p:spTgt spid="181"/>
                                        </p:tgtEl>
                                      </p:cBhvr>
                                    </p:animEffect>
                                  </p:childTnLst>
                                </p:cTn>
                              </p:par>
                              <p:par>
                                <p:cTn id="214" presetID="16" presetClass="entr" presetSubtype="21" fill="hold" grpId="0" nodeType="withEffect">
                                  <p:stCondLst>
                                    <p:cond delay="0"/>
                                  </p:stCondLst>
                                  <p:childTnLst>
                                    <p:set>
                                      <p:cBhvr>
                                        <p:cTn id="215" dur="1" fill="hold">
                                          <p:stCondLst>
                                            <p:cond delay="0"/>
                                          </p:stCondLst>
                                        </p:cTn>
                                        <p:tgtEl>
                                          <p:spTgt spid="186"/>
                                        </p:tgtEl>
                                        <p:attrNameLst>
                                          <p:attrName>style.visibility</p:attrName>
                                        </p:attrNameLst>
                                      </p:cBhvr>
                                      <p:to>
                                        <p:strVal val="visible"/>
                                      </p:to>
                                    </p:set>
                                    <p:animEffect transition="in" filter="barn(inVertical)">
                                      <p:cBhvr>
                                        <p:cTn id="216" dur="500"/>
                                        <p:tgtEl>
                                          <p:spTgt spid="186"/>
                                        </p:tgtEl>
                                      </p:cBhvr>
                                    </p:animEffect>
                                  </p:childTnLst>
                                </p:cTn>
                              </p:par>
                              <p:par>
                                <p:cTn id="217" presetID="16" presetClass="entr" presetSubtype="21" fill="hold" grpId="0" nodeType="withEffect">
                                  <p:stCondLst>
                                    <p:cond delay="0"/>
                                  </p:stCondLst>
                                  <p:childTnLst>
                                    <p:set>
                                      <p:cBhvr>
                                        <p:cTn id="218" dur="1" fill="hold">
                                          <p:stCondLst>
                                            <p:cond delay="0"/>
                                          </p:stCondLst>
                                        </p:cTn>
                                        <p:tgtEl>
                                          <p:spTgt spid="187"/>
                                        </p:tgtEl>
                                        <p:attrNameLst>
                                          <p:attrName>style.visibility</p:attrName>
                                        </p:attrNameLst>
                                      </p:cBhvr>
                                      <p:to>
                                        <p:strVal val="visible"/>
                                      </p:to>
                                    </p:set>
                                    <p:animEffect transition="in" filter="barn(inVertical)">
                                      <p:cBhvr>
                                        <p:cTn id="219" dur="500"/>
                                        <p:tgtEl>
                                          <p:spTgt spid="187"/>
                                        </p:tgtEl>
                                      </p:cBhvr>
                                    </p:animEffect>
                                  </p:childTnLst>
                                </p:cTn>
                              </p:par>
                              <p:par>
                                <p:cTn id="220" presetID="16" presetClass="entr" presetSubtype="21" fill="hold" grpId="0" nodeType="withEffect">
                                  <p:stCondLst>
                                    <p:cond delay="0"/>
                                  </p:stCondLst>
                                  <p:childTnLst>
                                    <p:set>
                                      <p:cBhvr>
                                        <p:cTn id="221" dur="1" fill="hold">
                                          <p:stCondLst>
                                            <p:cond delay="0"/>
                                          </p:stCondLst>
                                        </p:cTn>
                                        <p:tgtEl>
                                          <p:spTgt spid="188"/>
                                        </p:tgtEl>
                                        <p:attrNameLst>
                                          <p:attrName>style.visibility</p:attrName>
                                        </p:attrNameLst>
                                      </p:cBhvr>
                                      <p:to>
                                        <p:strVal val="visible"/>
                                      </p:to>
                                    </p:set>
                                    <p:animEffect transition="in" filter="barn(inVertical)">
                                      <p:cBhvr>
                                        <p:cTn id="222" dur="500"/>
                                        <p:tgtEl>
                                          <p:spTgt spid="188"/>
                                        </p:tgtEl>
                                      </p:cBhvr>
                                    </p:animEffect>
                                  </p:childTnLst>
                                </p:cTn>
                              </p:par>
                              <p:par>
                                <p:cTn id="223" presetID="16" presetClass="entr" presetSubtype="21" fill="hold" grpId="0" nodeType="withEffect">
                                  <p:stCondLst>
                                    <p:cond delay="0"/>
                                  </p:stCondLst>
                                  <p:childTnLst>
                                    <p:set>
                                      <p:cBhvr>
                                        <p:cTn id="224" dur="1" fill="hold">
                                          <p:stCondLst>
                                            <p:cond delay="0"/>
                                          </p:stCondLst>
                                        </p:cTn>
                                        <p:tgtEl>
                                          <p:spTgt spid="189"/>
                                        </p:tgtEl>
                                        <p:attrNameLst>
                                          <p:attrName>style.visibility</p:attrName>
                                        </p:attrNameLst>
                                      </p:cBhvr>
                                      <p:to>
                                        <p:strVal val="visible"/>
                                      </p:to>
                                    </p:set>
                                    <p:animEffect transition="in" filter="barn(inVertical)">
                                      <p:cBhvr>
                                        <p:cTn id="225" dur="500"/>
                                        <p:tgtEl>
                                          <p:spTgt spid="189"/>
                                        </p:tgtEl>
                                      </p:cBhvr>
                                    </p:animEffect>
                                  </p:childTnLst>
                                </p:cTn>
                              </p:par>
                              <p:par>
                                <p:cTn id="226" presetID="16" presetClass="entr" presetSubtype="21" fill="hold" grpId="0" nodeType="withEffect">
                                  <p:stCondLst>
                                    <p:cond delay="0"/>
                                  </p:stCondLst>
                                  <p:childTnLst>
                                    <p:set>
                                      <p:cBhvr>
                                        <p:cTn id="227" dur="1" fill="hold">
                                          <p:stCondLst>
                                            <p:cond delay="0"/>
                                          </p:stCondLst>
                                        </p:cTn>
                                        <p:tgtEl>
                                          <p:spTgt spid="190"/>
                                        </p:tgtEl>
                                        <p:attrNameLst>
                                          <p:attrName>style.visibility</p:attrName>
                                        </p:attrNameLst>
                                      </p:cBhvr>
                                      <p:to>
                                        <p:strVal val="visible"/>
                                      </p:to>
                                    </p:set>
                                    <p:animEffect transition="in" filter="barn(inVertical)">
                                      <p:cBhvr>
                                        <p:cTn id="228" dur="500"/>
                                        <p:tgtEl>
                                          <p:spTgt spid="190"/>
                                        </p:tgtEl>
                                      </p:cBhvr>
                                    </p:animEffect>
                                  </p:childTnLst>
                                </p:cTn>
                              </p:par>
                              <p:par>
                                <p:cTn id="229" presetID="16" presetClass="entr" presetSubtype="21" fill="hold" grpId="0" nodeType="withEffect">
                                  <p:stCondLst>
                                    <p:cond delay="0"/>
                                  </p:stCondLst>
                                  <p:childTnLst>
                                    <p:set>
                                      <p:cBhvr>
                                        <p:cTn id="230" dur="1" fill="hold">
                                          <p:stCondLst>
                                            <p:cond delay="0"/>
                                          </p:stCondLst>
                                        </p:cTn>
                                        <p:tgtEl>
                                          <p:spTgt spid="191"/>
                                        </p:tgtEl>
                                        <p:attrNameLst>
                                          <p:attrName>style.visibility</p:attrName>
                                        </p:attrNameLst>
                                      </p:cBhvr>
                                      <p:to>
                                        <p:strVal val="visible"/>
                                      </p:to>
                                    </p:set>
                                    <p:animEffect transition="in" filter="barn(inVertical)">
                                      <p:cBhvr>
                                        <p:cTn id="231" dur="500"/>
                                        <p:tgtEl>
                                          <p:spTgt spid="191"/>
                                        </p:tgtEl>
                                      </p:cBhvr>
                                    </p:animEffect>
                                  </p:childTnLst>
                                </p:cTn>
                              </p:par>
                              <p:par>
                                <p:cTn id="232" presetID="16" presetClass="entr" presetSubtype="21" fill="hold" grpId="0" nodeType="withEffect">
                                  <p:stCondLst>
                                    <p:cond delay="0"/>
                                  </p:stCondLst>
                                  <p:childTnLst>
                                    <p:set>
                                      <p:cBhvr>
                                        <p:cTn id="233" dur="1" fill="hold">
                                          <p:stCondLst>
                                            <p:cond delay="0"/>
                                          </p:stCondLst>
                                        </p:cTn>
                                        <p:tgtEl>
                                          <p:spTgt spid="192"/>
                                        </p:tgtEl>
                                        <p:attrNameLst>
                                          <p:attrName>style.visibility</p:attrName>
                                        </p:attrNameLst>
                                      </p:cBhvr>
                                      <p:to>
                                        <p:strVal val="visible"/>
                                      </p:to>
                                    </p:set>
                                    <p:animEffect transition="in" filter="barn(inVertical)">
                                      <p:cBhvr>
                                        <p:cTn id="234"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P spid="15" grpId="0" animBg="1"/>
      <p:bldP spid="16" grpId="0" animBg="1"/>
      <p:bldP spid="17" grpId="0" animBg="1"/>
      <p:bldP spid="18" grpId="0" animBg="1"/>
      <p:bldP spid="19" grpId="0" animBg="1"/>
      <p:bldP spid="37" grpId="0" animBg="1"/>
      <p:bldP spid="56" grpId="0" animBg="1"/>
      <p:bldP spid="57" grpId="0" animBg="1"/>
      <p:bldP spid="73" grpId="0" animBg="1"/>
      <p:bldP spid="76" grpId="0" animBg="1"/>
      <p:bldP spid="130" grpId="0" animBg="1"/>
      <p:bldP spid="131" grpId="0" animBg="1"/>
      <p:bldP spid="132" grpId="0" animBg="1"/>
      <p:bldP spid="137" grpId="0" animBg="1"/>
      <p:bldP spid="138" grpId="0" animBg="1"/>
      <p:bldP spid="139" grpId="0" animBg="1"/>
      <p:bldP spid="144" grpId="0" animBg="1"/>
      <p:bldP spid="146" grpId="0" animBg="1"/>
      <p:bldP spid="165" grpId="0" animBg="1"/>
      <p:bldP spid="168" grpId="0" animBg="1"/>
      <p:bldP spid="175" grpId="0"/>
      <p:bldP spid="176" grpId="0"/>
      <p:bldP spid="177" grpId="0"/>
      <p:bldP spid="180" grpId="0"/>
      <p:bldP spid="181" grpId="0"/>
      <p:bldP spid="186" grpId="0"/>
      <p:bldP spid="187" grpId="0"/>
      <p:bldP spid="188" grpId="0"/>
      <p:bldP spid="189" grpId="0"/>
      <p:bldP spid="190" grpId="0"/>
      <p:bldP spid="191" grpId="0"/>
      <p:bldP spid="1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E5852444-7F63-4C37-8C6A-520206D6FAB7}" type="slidenum">
              <a:rPr lang="en-US" smtClean="0"/>
              <a:t>9</a:t>
            </a:fld>
            <a:endParaRPr lang="en-US"/>
          </a:p>
        </p:txBody>
      </p:sp>
      <p:sp>
        <p:nvSpPr>
          <p:cNvPr id="5" name="TextBox 4"/>
          <p:cNvSpPr txBox="1"/>
          <p:nvPr/>
        </p:nvSpPr>
        <p:spPr>
          <a:xfrm>
            <a:off x="152400" y="76200"/>
            <a:ext cx="8001000" cy="6555641"/>
          </a:xfrm>
          <a:prstGeom prst="rect">
            <a:avLst/>
          </a:prstGeom>
          <a:noFill/>
        </p:spPr>
        <p:txBody>
          <a:bodyPr wrap="square" rtlCol="0">
            <a:spAutoFit/>
          </a:bodyPr>
          <a:lstStyle/>
          <a:p>
            <a:endParaRPr lang="en-US" sz="2000" b="1" dirty="0"/>
          </a:p>
          <a:p>
            <a:pPr marL="342900" indent="-342900">
              <a:buFont typeface="Wingdings" pitchFamily="2" charset="2"/>
              <a:buChar char="q"/>
            </a:pPr>
            <a:r>
              <a:rPr lang="en-US" sz="2000" b="1" dirty="0" smtClean="0">
                <a:solidFill>
                  <a:srgbClr val="FF0000"/>
                </a:solidFill>
              </a:rPr>
              <a:t>Manager </a:t>
            </a:r>
            <a:r>
              <a:rPr lang="en-US" sz="2000" b="1" dirty="0">
                <a:solidFill>
                  <a:srgbClr val="FF0000"/>
                </a:solidFill>
              </a:rPr>
              <a:t>Login</a:t>
            </a:r>
            <a:r>
              <a:rPr lang="en-US" sz="2000" b="1" dirty="0"/>
              <a:t> </a:t>
            </a:r>
          </a:p>
          <a:p>
            <a:r>
              <a:rPr lang="en-US" sz="2000" b="1" dirty="0"/>
              <a:t>DESC: </a:t>
            </a:r>
            <a:r>
              <a:rPr lang="en-US" sz="2000" dirty="0" smtClean="0"/>
              <a:t>In </a:t>
            </a:r>
            <a:r>
              <a:rPr lang="en-US" sz="2000" dirty="0"/>
              <a:t>order to use the system Chief Manager Should be logged in to the </a:t>
            </a:r>
            <a:r>
              <a:rPr lang="en-US" sz="2000" dirty="0" err="1"/>
              <a:t>portal.When</a:t>
            </a:r>
            <a:r>
              <a:rPr lang="en-US" sz="2000" dirty="0"/>
              <a:t> the Manager logs in with his/her </a:t>
            </a:r>
            <a:r>
              <a:rPr lang="en-US" sz="2000" dirty="0" err="1"/>
              <a:t>account.Then</a:t>
            </a:r>
            <a:r>
              <a:rPr lang="en-US" sz="2000" dirty="0"/>
              <a:t> the manager should be logged in as a manager. </a:t>
            </a:r>
          </a:p>
          <a:p>
            <a:pPr marL="342900" indent="-342900">
              <a:buFont typeface="Wingdings" pitchFamily="2" charset="2"/>
              <a:buChar char="q"/>
            </a:pPr>
            <a:r>
              <a:rPr lang="en-US" sz="2000" b="1" dirty="0" smtClean="0">
                <a:solidFill>
                  <a:srgbClr val="FF0000"/>
                </a:solidFill>
              </a:rPr>
              <a:t>Addition </a:t>
            </a:r>
            <a:r>
              <a:rPr lang="en-US" sz="2000" b="1" dirty="0" smtClean="0">
                <a:solidFill>
                  <a:srgbClr val="FF0000"/>
                </a:solidFill>
              </a:rPr>
              <a:t>of an employee </a:t>
            </a:r>
          </a:p>
          <a:p>
            <a:r>
              <a:rPr lang="en-US" sz="2000" b="1" dirty="0" smtClean="0"/>
              <a:t>DESC</a:t>
            </a:r>
            <a:r>
              <a:rPr lang="en-US" sz="2000" b="1" dirty="0" smtClean="0"/>
              <a:t>: </a:t>
            </a:r>
            <a:r>
              <a:rPr lang="en-US" sz="2000" dirty="0" smtClean="0"/>
              <a:t>The </a:t>
            </a:r>
            <a:r>
              <a:rPr lang="en-US" sz="2000" dirty="0" smtClean="0"/>
              <a:t>Manager access the employee addition function in order to add the data of the employees into the bank database</a:t>
            </a:r>
            <a:r>
              <a:rPr lang="en-US" sz="2000" dirty="0" smtClean="0"/>
              <a:t>. Employees </a:t>
            </a:r>
            <a:r>
              <a:rPr lang="en-US" sz="2000" dirty="0" smtClean="0"/>
              <a:t>are granted permission to access the banking portal. </a:t>
            </a:r>
          </a:p>
          <a:p>
            <a:pPr marL="342900" indent="-342900">
              <a:buFont typeface="Wingdings" pitchFamily="2" charset="2"/>
              <a:buChar char="q"/>
            </a:pPr>
            <a:r>
              <a:rPr lang="en-US" sz="2000" b="1" dirty="0" smtClean="0">
                <a:solidFill>
                  <a:srgbClr val="FF0000"/>
                </a:solidFill>
              </a:rPr>
              <a:t>Removing </a:t>
            </a:r>
            <a:r>
              <a:rPr lang="en-US" sz="2000" b="1" dirty="0">
                <a:solidFill>
                  <a:srgbClr val="FF0000"/>
                </a:solidFill>
              </a:rPr>
              <a:t>an existing employee </a:t>
            </a:r>
          </a:p>
          <a:p>
            <a:r>
              <a:rPr lang="en-US" sz="2000" b="1" dirty="0"/>
              <a:t>DESC</a:t>
            </a:r>
            <a:r>
              <a:rPr lang="en-US" sz="2000" b="1" dirty="0" smtClean="0"/>
              <a:t>: </a:t>
            </a:r>
            <a:r>
              <a:rPr lang="en-US" sz="2000" dirty="0" smtClean="0"/>
              <a:t>If </a:t>
            </a:r>
            <a:r>
              <a:rPr lang="en-US" sz="2000" dirty="0"/>
              <a:t>an employees leaves the bank or transferred to another bank branch, then </a:t>
            </a:r>
            <a:r>
              <a:rPr lang="en-US" sz="2000" dirty="0" smtClean="0"/>
              <a:t>his/her </a:t>
            </a:r>
            <a:r>
              <a:rPr lang="en-US" sz="2000" dirty="0"/>
              <a:t>data can be removed from that particular bank database. </a:t>
            </a:r>
          </a:p>
          <a:p>
            <a:pPr marL="342900" indent="-342900">
              <a:buFont typeface="Wingdings" pitchFamily="2" charset="2"/>
              <a:buChar char="q"/>
            </a:pPr>
            <a:r>
              <a:rPr lang="en-US" sz="2000" b="1" dirty="0" smtClean="0">
                <a:solidFill>
                  <a:srgbClr val="FF0000"/>
                </a:solidFill>
              </a:rPr>
              <a:t>Adding </a:t>
            </a:r>
            <a:r>
              <a:rPr lang="en-US" sz="2000" b="1" dirty="0">
                <a:solidFill>
                  <a:srgbClr val="FF0000"/>
                </a:solidFill>
              </a:rPr>
              <a:t>a new customer. </a:t>
            </a:r>
          </a:p>
          <a:p>
            <a:r>
              <a:rPr lang="en-US" sz="2000" b="1" dirty="0" smtClean="0"/>
              <a:t>DESC</a:t>
            </a:r>
            <a:r>
              <a:rPr lang="en-US" sz="2000" b="1" dirty="0" smtClean="0"/>
              <a:t>: </a:t>
            </a:r>
            <a:r>
              <a:rPr lang="en-US" sz="2000" dirty="0" smtClean="0"/>
              <a:t>For </a:t>
            </a:r>
            <a:r>
              <a:rPr lang="en-US" sz="2000" dirty="0" smtClean="0"/>
              <a:t>opening an customer account then </a:t>
            </a:r>
            <a:r>
              <a:rPr lang="en-US" sz="2000" dirty="0"/>
              <a:t>his/her details for creation of new account </a:t>
            </a:r>
            <a:r>
              <a:rPr lang="en-US" sz="2000" dirty="0" smtClean="0"/>
              <a:t>can </a:t>
            </a:r>
            <a:r>
              <a:rPr lang="en-US" sz="2000" dirty="0"/>
              <a:t>be added through adding new customer function</a:t>
            </a:r>
            <a:r>
              <a:rPr lang="en-US" sz="2000" dirty="0" smtClean="0"/>
              <a:t>.</a:t>
            </a:r>
          </a:p>
          <a:p>
            <a:pPr marL="457200" indent="-457200">
              <a:buFont typeface="Wingdings" pitchFamily="2" charset="2"/>
              <a:buChar char="q"/>
            </a:pPr>
            <a:r>
              <a:rPr lang="en-US" sz="2000" b="1" dirty="0" smtClean="0">
                <a:solidFill>
                  <a:srgbClr val="FF0000"/>
                </a:solidFill>
              </a:rPr>
              <a:t>Removing </a:t>
            </a:r>
            <a:r>
              <a:rPr lang="en-US" sz="2000" b="1" dirty="0">
                <a:solidFill>
                  <a:srgbClr val="FF0000"/>
                </a:solidFill>
              </a:rPr>
              <a:t>an existing customer account </a:t>
            </a:r>
          </a:p>
          <a:p>
            <a:r>
              <a:rPr lang="en-US" sz="2000" b="1" dirty="0"/>
              <a:t>DESC</a:t>
            </a:r>
            <a:r>
              <a:rPr lang="en-US" sz="2000" b="1" dirty="0" smtClean="0"/>
              <a:t>: </a:t>
            </a:r>
            <a:r>
              <a:rPr lang="en-US" sz="2000" dirty="0" smtClean="0"/>
              <a:t>If </a:t>
            </a:r>
            <a:r>
              <a:rPr lang="en-US" sz="2000" dirty="0"/>
              <a:t>customer wants to close his/her account then the account can be closed by </a:t>
            </a:r>
            <a:r>
              <a:rPr lang="en-US" sz="2000" dirty="0" smtClean="0"/>
              <a:t>the </a:t>
            </a:r>
            <a:r>
              <a:rPr lang="en-US" sz="2000" dirty="0"/>
              <a:t>account removal function. </a:t>
            </a:r>
          </a:p>
          <a:p>
            <a:r>
              <a:rPr lang="en-US" sz="2000" dirty="0" smtClean="0"/>
              <a:t> </a:t>
            </a:r>
            <a:endParaRPr lang="en-US" sz="2000" dirty="0"/>
          </a:p>
        </p:txBody>
      </p:sp>
      <p:sp>
        <p:nvSpPr>
          <p:cNvPr id="7" name="Title 1"/>
          <p:cNvSpPr>
            <a:spLocks noGrp="1"/>
          </p:cNvSpPr>
          <p:nvPr>
            <p:ph type="title"/>
          </p:nvPr>
        </p:nvSpPr>
        <p:spPr>
          <a:xfrm>
            <a:off x="419100" y="0"/>
            <a:ext cx="7467600" cy="563562"/>
          </a:xfrm>
        </p:spPr>
        <p:txBody>
          <a:bodyPr anchor="t">
            <a:normAutofit/>
          </a:bodyPr>
          <a:lstStyle/>
          <a:p>
            <a:r>
              <a:rPr lang="en-US" sz="2800" b="1" dirty="0">
                <a:effectLst>
                  <a:outerShdw blurRad="38100" dist="38100" dir="2700000" algn="tl">
                    <a:srgbClr val="000000">
                      <a:alpha val="43137"/>
                    </a:srgbClr>
                  </a:outerShdw>
                </a:effectLst>
              </a:rPr>
              <a:t>User Class </a:t>
            </a:r>
            <a:r>
              <a:rPr lang="en-US" sz="2800" b="1" dirty="0" smtClean="0">
                <a:effectLst>
                  <a:outerShdw blurRad="38100" dist="38100" dir="2700000" algn="tl">
                    <a:srgbClr val="000000">
                      <a:alpha val="43137"/>
                    </a:srgbClr>
                  </a:outerShdw>
                </a:effectLst>
              </a:rPr>
              <a:t>1 </a:t>
            </a:r>
            <a:r>
              <a:rPr lang="en-US" sz="2800" b="1" dirty="0">
                <a:effectLst>
                  <a:outerShdw blurRad="38100" dist="38100" dir="2700000" algn="tl">
                    <a:srgbClr val="000000">
                      <a:alpha val="43137"/>
                    </a:srgbClr>
                  </a:outerShdw>
                </a:effectLst>
              </a:rPr>
              <a:t>- The </a:t>
            </a:r>
            <a:r>
              <a:rPr lang="en-US" sz="2800" b="1" dirty="0" smtClean="0">
                <a:effectLst>
                  <a:outerShdw blurRad="38100" dist="38100" dir="2700000" algn="tl">
                    <a:srgbClr val="000000">
                      <a:alpha val="43137"/>
                    </a:srgbClr>
                  </a:outerShdw>
                </a:effectLst>
              </a:rPr>
              <a:t>Manager </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695894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179</TotalTime>
  <Words>1801</Words>
  <Application>Microsoft Office PowerPoint</Application>
  <PresentationFormat>On-screen Show (4:3)</PresentationFormat>
  <Paragraphs>173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BANKING SOLUTIONS</vt:lpstr>
      <vt:lpstr>1.1 OBJECTIVES AND GOALS</vt:lpstr>
      <vt:lpstr>PowerPoint Presentation</vt:lpstr>
      <vt:lpstr>2. Overall Description</vt:lpstr>
      <vt:lpstr>Abstract Model Of The System</vt:lpstr>
      <vt:lpstr>Scope Of The Project</vt:lpstr>
      <vt:lpstr>Features </vt:lpstr>
      <vt:lpstr>working</vt:lpstr>
      <vt:lpstr>User Class 1 - The Manager </vt:lpstr>
      <vt:lpstr>PowerPoint Presentation</vt:lpstr>
      <vt:lpstr>User Class 2 - The Officials </vt:lpstr>
      <vt:lpstr>PowerPoint Presentation</vt:lpstr>
      <vt:lpstr>PowerPoint Presentation</vt:lpstr>
      <vt:lpstr>Working Documentation</vt:lpstr>
      <vt:lpstr>Requirement Plans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SOLUTIONS</dc:title>
  <dc:creator>dell</dc:creator>
  <cp:lastModifiedBy>dell</cp:lastModifiedBy>
  <cp:revision>22</cp:revision>
  <dcterms:created xsi:type="dcterms:W3CDTF">2016-09-25T04:21:50Z</dcterms:created>
  <dcterms:modified xsi:type="dcterms:W3CDTF">2016-10-01T05:13:10Z</dcterms:modified>
</cp:coreProperties>
</file>