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6" r:id="rId8"/>
    <p:sldId id="265" r:id="rId9"/>
    <p:sldId id="267" r:id="rId10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1"/>
    <p:restoredTop sz="94637"/>
  </p:normalViewPr>
  <p:slideViewPr>
    <p:cSldViewPr snapToGrid="0">
      <p:cViewPr>
        <p:scale>
          <a:sx n="105" d="100"/>
          <a:sy n="105" d="100"/>
        </p:scale>
        <p:origin x="92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FE45-A520-D6C9-96A6-635BD9DEE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8C45D-51D8-AC62-3C66-130949988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CD9C0-295A-0A5D-73DF-9E4948F8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5F37-6E6D-D64E-AB98-340AAF40A669}" type="datetimeFigureOut">
              <a:rPr lang="en-NP" smtClean="0"/>
              <a:t>23/01/2024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BFD6E-9D65-15FB-E81E-F5406A9E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21959-6134-C02F-5423-79EE19E2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A514-32E3-2447-A1DE-9473D7E75D3A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97595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A38A-3DEA-99DD-6186-DBA5F6C1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868FF-E7D0-4D6F-79B1-549E8F26F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664A9-C9C6-8D4E-71BB-12A38E84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5F37-6E6D-D64E-AB98-340AAF40A669}" type="datetimeFigureOut">
              <a:rPr lang="en-NP" smtClean="0"/>
              <a:t>23/01/2024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27B4C-1B5A-7882-027A-A5B7E15C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6BB46-B222-E9A5-6A5D-F62A664B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A514-32E3-2447-A1DE-9473D7E75D3A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7933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A1F15-5042-BACB-43E9-D1538BE5D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F4551-4582-A304-B69A-9050FA9FB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F6661-C3B3-CFB8-7E92-FA6FCE7F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5F37-6E6D-D64E-AB98-340AAF40A669}" type="datetimeFigureOut">
              <a:rPr lang="en-NP" smtClean="0"/>
              <a:t>23/01/2024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188C1-28E9-F9D1-B8E0-0C80D4F0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C04BD-991E-0C02-26A5-4ADD874F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A514-32E3-2447-A1DE-9473D7E75D3A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28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5DA1-59FF-34BC-74E2-958E9642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5C1FC-C12E-134B-35E6-161983BA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8D44-8B3E-17B6-992A-89299149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5F37-6E6D-D64E-AB98-340AAF40A669}" type="datetimeFigureOut">
              <a:rPr lang="en-NP" smtClean="0"/>
              <a:t>23/01/2024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92433-9E96-DC3F-A687-4A03954C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79286-230F-203D-50B3-9CC14BC9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A514-32E3-2447-A1DE-9473D7E75D3A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41842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DC22-B864-1F17-450E-DAAD9C00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C2266-CCE7-8866-6018-74EDF070D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A95ED-5C55-E498-6A1B-15172587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5F37-6E6D-D64E-AB98-340AAF40A669}" type="datetimeFigureOut">
              <a:rPr lang="en-NP" smtClean="0"/>
              <a:t>23/01/2024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8CDDD-894A-280E-6CE9-DE927E32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F3A75-453B-DA15-7575-6C1CFBDC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A514-32E3-2447-A1DE-9473D7E75D3A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4097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7C47-D039-0761-A18B-CF66ABF5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4D0FA-0A27-79D2-D5C9-52A12520E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1C5F2-E55E-9C36-A36B-FE2068124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6302A-A1E7-6187-5C1E-1C6B8058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5F37-6E6D-D64E-AB98-340AAF40A669}" type="datetimeFigureOut">
              <a:rPr lang="en-NP" smtClean="0"/>
              <a:t>23/01/2024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2F115-BD93-65A0-9AD2-9103B82B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B8995-529C-9589-A60D-863BC6B0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A514-32E3-2447-A1DE-9473D7E75D3A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14619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E473-E293-8A9D-6482-EC755C5A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13C42-B2A7-BA01-F016-CD90B4122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C739E-1649-8981-4497-A9C477041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1AF2F-7E39-AB32-FFAE-D81DA38D3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3F643-6458-849C-D365-FB738F86B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DE9BCC-5CF8-669E-B7DC-723EF02D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5F37-6E6D-D64E-AB98-340AAF40A669}" type="datetimeFigureOut">
              <a:rPr lang="en-NP" smtClean="0"/>
              <a:t>23/01/2024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8B53C-2809-5511-271D-2CAF6179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4AF9D-08B8-FAA9-0C7B-A70C460A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A514-32E3-2447-A1DE-9473D7E75D3A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62083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AE1A-F887-B5C6-62F0-917841E5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E3A8D-0CA1-9CD8-B698-0D2D7FBB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5F37-6E6D-D64E-AB98-340AAF40A669}" type="datetimeFigureOut">
              <a:rPr lang="en-NP" smtClean="0"/>
              <a:t>23/01/2024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C8444-0772-4479-3DB4-9E414424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5F5EB-F417-BB12-1BF1-65D8140A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A514-32E3-2447-A1DE-9473D7E75D3A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321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0E5F5-292B-8F09-E81A-53D0F304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5F37-6E6D-D64E-AB98-340AAF40A669}" type="datetimeFigureOut">
              <a:rPr lang="en-NP" smtClean="0"/>
              <a:t>23/01/2024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B5343-A9D2-16D9-C842-1B6E3485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58C40-641C-1B7F-86D2-98F8171C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A514-32E3-2447-A1DE-9473D7E75D3A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25509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914D-233B-C99C-6BEE-FAB79EF0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E561-755D-4B18-626C-C04DA452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0B05C-7163-335B-5EFB-FC00E32DD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2DFC1-5F84-6333-65BD-387EA41D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5F37-6E6D-D64E-AB98-340AAF40A669}" type="datetimeFigureOut">
              <a:rPr lang="en-NP" smtClean="0"/>
              <a:t>23/01/2024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D52D-D8DF-A4A1-20E9-95B55671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37373-E58F-26DF-49D8-A6983C55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A514-32E3-2447-A1DE-9473D7E75D3A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7021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1D0E-3727-078C-ED76-EB221A3B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BB6EC-D87A-56BC-41AA-9822958EE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FB787-9D1C-5E37-101B-51A912826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51475-9F8F-7B9A-E753-956CD4ED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5F37-6E6D-D64E-AB98-340AAF40A669}" type="datetimeFigureOut">
              <a:rPr lang="en-NP" smtClean="0"/>
              <a:t>23/01/2024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58874-9F0A-4156-DC6D-1D081CD7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BAFDF-A02B-E8DE-5444-1150C9E6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A514-32E3-2447-A1DE-9473D7E75D3A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3799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100000">
              <a:srgbClr val="F0852A"/>
            </a:gs>
            <a:gs pos="0">
              <a:schemeClr val="accent4"/>
            </a:gs>
            <a:gs pos="100000">
              <a:srgbClr val="FF93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CBBC5-CFDF-082D-FAA9-7537C6E8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240A0-E5D2-4F33-3D6F-D7CD3CFD4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C3CC-7047-787D-CB93-322DD0347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A5F37-6E6D-D64E-AB98-340AAF40A669}" type="datetimeFigureOut">
              <a:rPr lang="en-NP" smtClean="0"/>
              <a:t>23/01/2024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1A645-2D9C-88EE-5EB1-6721EB133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37115-6A12-9953-22E0-276F5DE8F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AA514-32E3-2447-A1DE-9473D7E75D3A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28785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7840E9-267B-7B52-FB66-8E6933C3AA09}"/>
              </a:ext>
            </a:extLst>
          </p:cNvPr>
          <p:cNvSpPr txBox="1"/>
          <p:nvPr/>
        </p:nvSpPr>
        <p:spPr>
          <a:xfrm>
            <a:off x="2322989" y="1800134"/>
            <a:ext cx="2669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sz="7200" b="1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RAID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24CF6-9DC2-2A9E-9054-D62098B34C99}"/>
              </a:ext>
            </a:extLst>
          </p:cNvPr>
          <p:cNvSpPr txBox="1"/>
          <p:nvPr/>
        </p:nvSpPr>
        <p:spPr>
          <a:xfrm>
            <a:off x="2584925" y="3000463"/>
            <a:ext cx="4614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sz="4400" b="1" dirty="0">
                <a:solidFill>
                  <a:schemeClr val="bg1"/>
                </a:solidFill>
                <a:effectLst>
                  <a:outerShdw blurRad="870012" dist="38100" dir="2700000" algn="tl" rotWithShape="0">
                    <a:prstClr val="black">
                      <a:alpha val="37110"/>
                    </a:prstClr>
                  </a:outerShdw>
                </a:effectLst>
                <a:latin typeface="SignPainter-HouseScript" panose="02000006070000020004" pitchFamily="2" charset="0"/>
                <a:ea typeface="Lantinghei TC Heavy" panose="03000509000000000000" pitchFamily="66" charset="-120"/>
                <a:cs typeface="Baloo Chettan 2" panose="03080502040302020200" pitchFamily="66" charset="77"/>
              </a:rPr>
              <a:t>By Manish Shrestha </a:t>
            </a:r>
          </a:p>
        </p:txBody>
      </p:sp>
    </p:spTree>
    <p:extLst>
      <p:ext uri="{BB962C8B-B14F-4D97-AF65-F5344CB8AC3E}">
        <p14:creationId xmlns:p14="http://schemas.microsoft.com/office/powerpoint/2010/main" val="97344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64AFE-DCEA-2197-4EA1-4706AFDAE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7BECD5-3AA5-C2FE-DD71-E839E458D99D}"/>
              </a:ext>
            </a:extLst>
          </p:cNvPr>
          <p:cNvSpPr txBox="1"/>
          <p:nvPr/>
        </p:nvSpPr>
        <p:spPr>
          <a:xfrm>
            <a:off x="1118283" y="241916"/>
            <a:ext cx="4903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sz="5400" b="1" u="sng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Introduction</a:t>
            </a:r>
            <a:r>
              <a:rPr lang="en-NP" sz="5400" b="1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 </a:t>
            </a:r>
            <a:r>
              <a:rPr lang="en-NP" sz="7200" b="1" u="sng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3C7DB-9D7C-D481-0684-E404AD3527D2}"/>
              </a:ext>
            </a:extLst>
          </p:cNvPr>
          <p:cNvSpPr txBox="1"/>
          <p:nvPr/>
        </p:nvSpPr>
        <p:spPr>
          <a:xfrm>
            <a:off x="1074957" y="1598082"/>
            <a:ext cx="10952920" cy="341632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RAID stands for Redundant</a:t>
            </a:r>
            <a:r>
              <a:rPr lang="en-NP" sz="3600" b="1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 Array of Independent Disks.</a:t>
            </a:r>
          </a:p>
          <a:p>
            <a:pPr marL="571500" indent="-571500">
              <a:buFont typeface="Wingdings" pitchFamily="2" charset="2"/>
              <a:buChar char="Ø"/>
            </a:pPr>
            <a:endParaRPr lang="en-NP" sz="3600" b="1" dirty="0">
              <a:solidFill>
                <a:schemeClr val="bg1"/>
              </a:solidFill>
              <a:latin typeface=""/>
              <a:ea typeface="Lantinghei TC Heavy" panose="03000509000000000000" pitchFamily="66" charset="-120"/>
              <a:cs typeface="Baloo Chettan 2" panose="03080502040302020200" pitchFamily="66" charset="77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NP" sz="3600" b="1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Raid is a storage technology that combines multiple disk drive components into a logical components.</a:t>
            </a:r>
          </a:p>
        </p:txBody>
      </p:sp>
    </p:spTree>
    <p:extLst>
      <p:ext uri="{BB962C8B-B14F-4D97-AF65-F5344CB8AC3E}">
        <p14:creationId xmlns:p14="http://schemas.microsoft.com/office/powerpoint/2010/main" val="378184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0A554-9779-945C-95B4-863D2F610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4A5CBC-E0A5-93E4-C020-CEC390BB6799}"/>
              </a:ext>
            </a:extLst>
          </p:cNvPr>
          <p:cNvSpPr txBox="1"/>
          <p:nvPr/>
        </p:nvSpPr>
        <p:spPr>
          <a:xfrm>
            <a:off x="1118282" y="241916"/>
            <a:ext cx="6067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What is RAID?</a:t>
            </a:r>
            <a:r>
              <a:rPr lang="en-NP" sz="5400" b="1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 </a:t>
            </a:r>
            <a:r>
              <a:rPr lang="en-NP" sz="7200" b="1" u="sng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AB71B-080B-F15C-D832-8E4AF5EBE5DD}"/>
              </a:ext>
            </a:extLst>
          </p:cNvPr>
          <p:cNvSpPr txBox="1"/>
          <p:nvPr/>
        </p:nvSpPr>
        <p:spPr>
          <a:xfrm>
            <a:off x="1074957" y="1598082"/>
            <a:ext cx="10952920" cy="341632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Redundant Array of Inexpensive Disks.</a:t>
            </a:r>
          </a:p>
          <a:p>
            <a:r>
              <a:rPr lang="en-US" sz="3600" b="1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Basic idea is to connect multiple disks together to provide</a:t>
            </a:r>
            <a:endParaRPr lang="en-US" sz="3600" b="1" dirty="0">
              <a:solidFill>
                <a:schemeClr val="bg1"/>
              </a:solidFill>
              <a:latin typeface="Helvetica" pitchFamily="2" charset="0"/>
              <a:ea typeface="Lantinghei TC Heavy" panose="03000509000000000000" pitchFamily="66" charset="-120"/>
              <a:cs typeface="Baloo Chettan 2" panose="03080502040302020200" pitchFamily="66" charset="77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Large storage capacity</a:t>
            </a:r>
            <a:endParaRPr lang="en-US" sz="3600" b="1" dirty="0">
              <a:solidFill>
                <a:schemeClr val="bg1"/>
              </a:solidFill>
              <a:latin typeface="Helvetica" pitchFamily="2" charset="0"/>
              <a:ea typeface="Lantinghei TC Heavy" panose="03000509000000000000" pitchFamily="66" charset="-120"/>
              <a:cs typeface="Baloo Chettan 2" panose="03080502040302020200" pitchFamily="66" charset="77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Helvetica" pitchFamily="2" charset="0"/>
                <a:ea typeface="Lantinghei TC Heavy" panose="03000509000000000000" pitchFamily="66" charset="-120"/>
                <a:cs typeface="Baloo Chettan 2" panose="03080502040302020200" pitchFamily="66" charset="77"/>
              </a:rPr>
              <a:t>Faster access to reading data and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Helvetica" pitchFamily="2" charset="0"/>
                <a:ea typeface="Lantinghei TC Heavy" panose="03000509000000000000" pitchFamily="66" charset="-120"/>
                <a:cs typeface="Baloo Chettan 2" panose="03080502040302020200" pitchFamily="66" charset="77"/>
              </a:rPr>
              <a:t>Redundant data</a:t>
            </a:r>
          </a:p>
        </p:txBody>
      </p:sp>
    </p:spTree>
    <p:extLst>
      <p:ext uri="{BB962C8B-B14F-4D97-AF65-F5344CB8AC3E}">
        <p14:creationId xmlns:p14="http://schemas.microsoft.com/office/powerpoint/2010/main" val="228846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1F5DA-96AA-B560-C635-C533008DA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E1DC3F-3286-24E8-1543-D2E8BB2B113D}"/>
              </a:ext>
            </a:extLst>
          </p:cNvPr>
          <p:cNvSpPr txBox="1"/>
          <p:nvPr/>
        </p:nvSpPr>
        <p:spPr>
          <a:xfrm>
            <a:off x="1074957" y="370869"/>
            <a:ext cx="6067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RAID LEVELS:</a:t>
            </a:r>
            <a:endParaRPr lang="en-NP" sz="7200" b="1" u="sng" dirty="0">
              <a:solidFill>
                <a:schemeClr val="bg1"/>
              </a:solidFill>
              <a:latin typeface=""/>
              <a:ea typeface="Lantinghei TC Heavy" panose="03000509000000000000" pitchFamily="66" charset="-120"/>
              <a:cs typeface="Baloo Chettan 2" panose="03080502040302020200" pitchFamily="66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D48564-D551-F969-1C1B-6D9D63A3467D}"/>
              </a:ext>
            </a:extLst>
          </p:cNvPr>
          <p:cNvSpPr txBox="1"/>
          <p:nvPr/>
        </p:nvSpPr>
        <p:spPr>
          <a:xfrm>
            <a:off x="1074957" y="1598082"/>
            <a:ext cx="10952920" cy="341632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﻿﻿RAID 0 - striping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﻿﻿RAID 1 - mirroring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﻿﻿RAID 2 - redundancy through Hamming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RAID 3 - bit interleaved Parity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﻿﻿RAID 4 - block interleaved Parity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﻿﻿RAID 5 - striping with parity</a:t>
            </a:r>
          </a:p>
        </p:txBody>
      </p:sp>
    </p:spTree>
    <p:extLst>
      <p:ext uri="{BB962C8B-B14F-4D97-AF65-F5344CB8AC3E}">
        <p14:creationId xmlns:p14="http://schemas.microsoft.com/office/powerpoint/2010/main" val="195634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67AEF-D377-3254-3DBC-4A836BA17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F4EEC6-1DB0-50D5-8DDC-6C7921206E71}"/>
              </a:ext>
            </a:extLst>
          </p:cNvPr>
          <p:cNvSpPr txBox="1"/>
          <p:nvPr/>
        </p:nvSpPr>
        <p:spPr>
          <a:xfrm>
            <a:off x="480646" y="136407"/>
            <a:ext cx="11418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LEVEL 2 (redundancy through Hamming):</a:t>
            </a:r>
            <a:endParaRPr lang="en-NP" sz="4400" b="1" u="sng" dirty="0">
              <a:solidFill>
                <a:schemeClr val="bg1"/>
              </a:solidFill>
              <a:latin typeface=""/>
              <a:ea typeface="Lantinghei TC Heavy" panose="03000509000000000000" pitchFamily="66" charset="-120"/>
              <a:cs typeface="Baloo Chettan 2" panose="03080502040302020200" pitchFamily="66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5103AC-5002-2B10-B26C-D85832001A12}"/>
              </a:ext>
            </a:extLst>
          </p:cNvPr>
          <p:cNvSpPr txBox="1"/>
          <p:nvPr/>
        </p:nvSpPr>
        <p:spPr>
          <a:xfrm>
            <a:off x="250121" y="1207469"/>
            <a:ext cx="10952920" cy="2308324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﻿﻿﻿﻿Bit-level striping means that the file is broken into "bit-sized pieces".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﻿﻿It uses a Hamming code for error correction.</a:t>
            </a:r>
          </a:p>
          <a:p>
            <a:pPr marL="571500" indent="-571500">
              <a:buFont typeface="Wingdings" pitchFamily="2" charset="2"/>
              <a:buChar char="Ø"/>
            </a:pPr>
            <a:endParaRPr lang="en-US" sz="3600" b="1" dirty="0">
              <a:solidFill>
                <a:schemeClr val="bg1"/>
              </a:solidFill>
              <a:latin typeface=""/>
              <a:ea typeface="Lantinghei TC Heavy" panose="03000509000000000000" pitchFamily="66" charset="-120"/>
              <a:cs typeface="Baloo Chettan 2" panose="03080502040302020200" pitchFamily="66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06061-35C1-7BFC-5B30-46BFDBCEB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76" t="46279" r="26471" b="18793"/>
          <a:stretch/>
        </p:blipFill>
        <p:spPr>
          <a:xfrm>
            <a:off x="879232" y="3429000"/>
            <a:ext cx="9435200" cy="329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4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0C1F9-AF6F-E17A-25F9-9AC1FEA75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637CB5-0B41-41C8-C771-DB4A12481B31}"/>
              </a:ext>
            </a:extLst>
          </p:cNvPr>
          <p:cNvSpPr txBox="1"/>
          <p:nvPr/>
        </p:nvSpPr>
        <p:spPr>
          <a:xfrm>
            <a:off x="152400" y="73522"/>
            <a:ext cx="10952920" cy="6186309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sz="3600" b="1" u="sng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Ideal use: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No commercial use.</a:t>
            </a:r>
          </a:p>
          <a:p>
            <a:pPr marL="571500" indent="-571500">
              <a:buFont typeface="Wingdings" pitchFamily="2" charset="2"/>
              <a:buChar char="Ø"/>
            </a:pPr>
            <a:endParaRPr lang="en-US" sz="3600" b="1" dirty="0">
              <a:solidFill>
                <a:schemeClr val="bg1"/>
              </a:solidFill>
              <a:latin typeface=""/>
              <a:ea typeface="Lantinghei TC Heavy" panose="03000509000000000000" pitchFamily="66" charset="-120"/>
              <a:cs typeface="Baloo Chettan 2" panose="03080502040302020200" pitchFamily="66" charset="77"/>
            </a:endParaRPr>
          </a:p>
          <a:p>
            <a:r>
              <a:rPr lang="en-US" sz="3600" b="1" u="sng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Advantages: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Data transferred rate is very high.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Single bit errors can be detected and corrected.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Multiple bit errors can be detected.</a:t>
            </a:r>
          </a:p>
          <a:p>
            <a:endParaRPr lang="en-US" sz="3600" b="1" dirty="0">
              <a:solidFill>
                <a:schemeClr val="bg1"/>
              </a:solidFill>
              <a:latin typeface=""/>
              <a:ea typeface="Lantinghei TC Heavy" panose="03000509000000000000" pitchFamily="66" charset="-120"/>
              <a:cs typeface="Baloo Chettan 2" panose="03080502040302020200" pitchFamily="66" charset="77"/>
            </a:endParaRPr>
          </a:p>
          <a:p>
            <a:r>
              <a:rPr lang="en-US" sz="3600" b="1" u="sng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Disadvantages: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Multiple bits error cannot be corrected.</a:t>
            </a:r>
          </a:p>
        </p:txBody>
      </p:sp>
    </p:spTree>
    <p:extLst>
      <p:ext uri="{BB962C8B-B14F-4D97-AF65-F5344CB8AC3E}">
        <p14:creationId xmlns:p14="http://schemas.microsoft.com/office/powerpoint/2010/main" val="66104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4DB42-8F91-6B09-61A1-C23A31800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567FE7-7D88-2A75-C744-B4021CB0B3EB}"/>
              </a:ext>
            </a:extLst>
          </p:cNvPr>
          <p:cNvSpPr txBox="1"/>
          <p:nvPr/>
        </p:nvSpPr>
        <p:spPr>
          <a:xfrm>
            <a:off x="480646" y="136407"/>
            <a:ext cx="11418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LEVEL 3 (bit interleaved Parity):</a:t>
            </a:r>
            <a:endParaRPr lang="en-NP" sz="4400" b="1" u="sng" dirty="0">
              <a:solidFill>
                <a:schemeClr val="bg1"/>
              </a:solidFill>
              <a:latin typeface=""/>
              <a:ea typeface="Lantinghei TC Heavy" panose="03000509000000000000" pitchFamily="66" charset="-120"/>
              <a:cs typeface="Baloo Chettan 2" panose="03080502040302020200" pitchFamily="66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6E0F61-975D-0E21-6F33-533B737870B1}"/>
              </a:ext>
            </a:extLst>
          </p:cNvPr>
          <p:cNvSpPr txBox="1"/>
          <p:nvPr/>
        </p:nvSpPr>
        <p:spPr>
          <a:xfrm>
            <a:off x="254341" y="1120676"/>
            <a:ext cx="10952920" cy="2308324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Byte-level striping means that the file is broken into "byte-sized pieces"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﻿﻿Written in parallel on two or more drives.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﻿﻿An additional drive stores parity information.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CB99D4-5CDA-530F-5AD5-71E1CBA01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09" t="20872" r="5993" b="13399"/>
          <a:stretch/>
        </p:blipFill>
        <p:spPr>
          <a:xfrm>
            <a:off x="1938529" y="3429000"/>
            <a:ext cx="6522720" cy="327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2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C8575-2019-24D9-D0EE-1C17CF815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41F023-B632-86CD-8AEB-2DD00540713A}"/>
              </a:ext>
            </a:extLst>
          </p:cNvPr>
          <p:cNvSpPr txBox="1"/>
          <p:nvPr/>
        </p:nvSpPr>
        <p:spPr>
          <a:xfrm>
            <a:off x="10961077" y="136407"/>
            <a:ext cx="937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P" sz="4400" b="1" u="sng" dirty="0">
              <a:solidFill>
                <a:schemeClr val="bg1"/>
              </a:solidFill>
              <a:latin typeface=""/>
              <a:ea typeface="Lantinghei TC Heavy" panose="03000509000000000000" pitchFamily="66" charset="-120"/>
              <a:cs typeface="Baloo Chettan 2" panose="03080502040302020200" pitchFamily="66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6FE11-BB6F-4125-D2AA-51F4FAC77164}"/>
              </a:ext>
            </a:extLst>
          </p:cNvPr>
          <p:cNvSpPr txBox="1"/>
          <p:nvPr/>
        </p:nvSpPr>
        <p:spPr>
          <a:xfrm>
            <a:off x="0" y="0"/>
            <a:ext cx="10952920" cy="6740307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sz="3600" b="1" u="sng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Ideal use: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Video streaming.</a:t>
            </a:r>
          </a:p>
          <a:p>
            <a:endParaRPr lang="en-US" sz="3600" b="1" dirty="0">
              <a:solidFill>
                <a:schemeClr val="bg1"/>
              </a:solidFill>
              <a:latin typeface=""/>
              <a:ea typeface="Lantinghei TC Heavy" panose="03000509000000000000" pitchFamily="66" charset="-120"/>
              <a:cs typeface="Baloo Chettan 2" panose="03080502040302020200" pitchFamily="66" charset="77"/>
            </a:endParaRPr>
          </a:p>
          <a:p>
            <a:r>
              <a:rPr lang="en-US" sz="3600" b="1" u="sng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Advantages: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It provides high throughput for large data transfers.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﻿﻿Disk failures do not significantly slow down throughput.</a:t>
            </a:r>
          </a:p>
          <a:p>
            <a:endParaRPr lang="en-US" sz="3600" b="1" dirty="0">
              <a:solidFill>
                <a:schemeClr val="bg1"/>
              </a:solidFill>
              <a:latin typeface=""/>
              <a:ea typeface="Lantinghei TC Heavy" panose="03000509000000000000" pitchFamily="66" charset="-120"/>
              <a:cs typeface="Baloo Chettan 2" panose="03080502040302020200" pitchFamily="66" charset="77"/>
            </a:endParaRPr>
          </a:p>
          <a:p>
            <a:r>
              <a:rPr lang="en-US" sz="3600" b="1" u="sng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Disadvantages: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Performance is slower for random, small I/O operations.</a:t>
            </a:r>
          </a:p>
        </p:txBody>
      </p:sp>
    </p:spTree>
    <p:extLst>
      <p:ext uri="{BB962C8B-B14F-4D97-AF65-F5344CB8AC3E}">
        <p14:creationId xmlns:p14="http://schemas.microsoft.com/office/powerpoint/2010/main" val="365756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60CD2-6EFE-3C0A-0F16-2834CAA46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F1087E-7B81-1249-2F20-39B5F3CB1744}"/>
              </a:ext>
            </a:extLst>
          </p:cNvPr>
          <p:cNvSpPr txBox="1"/>
          <p:nvPr/>
        </p:nvSpPr>
        <p:spPr>
          <a:xfrm>
            <a:off x="2322989" y="1800134"/>
            <a:ext cx="6418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sz="7200" b="1" dirty="0">
                <a:solidFill>
                  <a:schemeClr val="bg1"/>
                </a:solidFill>
                <a:latin typeface=""/>
                <a:ea typeface="Lantinghei TC Heavy" panose="03000509000000000000" pitchFamily="66" charset="-120"/>
                <a:cs typeface="Baloo Chettan 2" panose="03080502040302020200" pitchFamily="66" charset="77"/>
              </a:rPr>
              <a:t>THANK YOU  </a:t>
            </a:r>
          </a:p>
        </p:txBody>
      </p:sp>
    </p:spTree>
    <p:extLst>
      <p:ext uri="{BB962C8B-B14F-4D97-AF65-F5344CB8AC3E}">
        <p14:creationId xmlns:p14="http://schemas.microsoft.com/office/powerpoint/2010/main" val="43586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A5329F13-1684-7F44-AEE1-3826A829E053}" vid="{8073726F-EB5B-C141-90FA-7F2F736F1E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85</TotalTime>
  <Words>254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SignPainter-HouseScript</vt:lpstr>
      <vt:lpstr>Wingdings</vt:lpstr>
      <vt:lpstr>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shrestha</dc:creator>
  <cp:lastModifiedBy>Manish shrestha</cp:lastModifiedBy>
  <cp:revision>8</cp:revision>
  <dcterms:created xsi:type="dcterms:W3CDTF">2024-01-23T07:12:54Z</dcterms:created>
  <dcterms:modified xsi:type="dcterms:W3CDTF">2024-01-23T09:07:59Z</dcterms:modified>
</cp:coreProperties>
</file>