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60" r:id="rId5"/>
  </p:sldMasterIdLst>
  <p:notesMasterIdLst>
    <p:notesMasterId r:id="rId30"/>
  </p:notesMasterIdLst>
  <p:sldIdLst>
    <p:sldId id="9687" r:id="rId6"/>
    <p:sldId id="9387" r:id="rId7"/>
    <p:sldId id="9689" r:id="rId8"/>
    <p:sldId id="9751" r:id="rId9"/>
    <p:sldId id="9766" r:id="rId10"/>
    <p:sldId id="9752" r:id="rId11"/>
    <p:sldId id="9753" r:id="rId12"/>
    <p:sldId id="9754" r:id="rId13"/>
    <p:sldId id="9776" r:id="rId14"/>
    <p:sldId id="9777" r:id="rId15"/>
    <p:sldId id="9773" r:id="rId16"/>
    <p:sldId id="9771" r:id="rId17"/>
    <p:sldId id="9772" r:id="rId18"/>
    <p:sldId id="9767" r:id="rId19"/>
    <p:sldId id="9768" r:id="rId20"/>
    <p:sldId id="9769" r:id="rId21"/>
    <p:sldId id="9770" r:id="rId22"/>
    <p:sldId id="9774" r:id="rId23"/>
    <p:sldId id="9775" r:id="rId24"/>
    <p:sldId id="9756" r:id="rId25"/>
    <p:sldId id="9757" r:id="rId26"/>
    <p:sldId id="9778" r:id="rId27"/>
    <p:sldId id="9478" r:id="rId28"/>
    <p:sldId id="93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64734C-389D-4076-9D15-B86FD5B75208}">
          <p14:sldIdLst>
            <p14:sldId id="9687"/>
            <p14:sldId id="9387"/>
            <p14:sldId id="9689"/>
            <p14:sldId id="9751"/>
            <p14:sldId id="9766"/>
            <p14:sldId id="9752"/>
            <p14:sldId id="9753"/>
            <p14:sldId id="9754"/>
            <p14:sldId id="9776"/>
            <p14:sldId id="9777"/>
            <p14:sldId id="9773"/>
            <p14:sldId id="9771"/>
            <p14:sldId id="9772"/>
            <p14:sldId id="9767"/>
            <p14:sldId id="9768"/>
            <p14:sldId id="9769"/>
            <p14:sldId id="9770"/>
            <p14:sldId id="9774"/>
            <p14:sldId id="9775"/>
            <p14:sldId id="9756"/>
            <p14:sldId id="9757"/>
            <p14:sldId id="9778"/>
            <p14:sldId id="9478"/>
            <p14:sldId id="939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3FAD802-A803-7E29-B1BA-F82DF7F9902E}" name="Ashok Bagade" initials="AB" userId="S::asbagade@microsoft.com::a9fb20bd-19a5-4254-a28a-e49dd9b52b0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7DFF"/>
    <a:srgbClr val="F9B964"/>
    <a:srgbClr val="5E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8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B5EE3-FD5F-430D-9C1D-C4AA0B9C8E54}"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12C12-18D4-4E04-81C6-D4969BB0BBFF}" type="slidenum">
              <a:rPr lang="en-US" smtClean="0"/>
              <a:t>‹#›</a:t>
            </a:fld>
            <a:endParaRPr lang="en-US"/>
          </a:p>
        </p:txBody>
      </p:sp>
    </p:spTree>
    <p:extLst>
      <p:ext uri="{BB962C8B-B14F-4D97-AF65-F5344CB8AC3E}">
        <p14:creationId xmlns:p14="http://schemas.microsoft.com/office/powerpoint/2010/main" val="311436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Add one logo</a:t>
            </a:r>
          </a:p>
        </p:txBody>
      </p:sp>
      <p:sp>
        <p:nvSpPr>
          <p:cNvPr id="4" name="Slide Number Placeholder 3"/>
          <p:cNvSpPr>
            <a:spLocks noGrp="1"/>
          </p:cNvSpPr>
          <p:nvPr>
            <p:ph type="sldNum" sz="quarter" idx="5"/>
          </p:nvPr>
        </p:nvSpPr>
        <p:spPr/>
        <p:txBody>
          <a:bodyPr/>
          <a:lstStyle/>
          <a:p>
            <a:fld id="{53412C12-18D4-4E04-81C6-D4969BB0BBFF}" type="slidenum">
              <a:rPr lang="en-US" smtClean="0"/>
              <a:t>1</a:t>
            </a:fld>
            <a:endParaRPr lang="en-US"/>
          </a:p>
        </p:txBody>
      </p:sp>
    </p:spTree>
    <p:extLst>
      <p:ext uri="{BB962C8B-B14F-4D97-AF65-F5344CB8AC3E}">
        <p14:creationId xmlns:p14="http://schemas.microsoft.com/office/powerpoint/2010/main" val="2419433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847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31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960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3904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5494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2325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216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7205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881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445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Add one logo</a:t>
            </a:r>
          </a:p>
        </p:txBody>
      </p:sp>
      <p:sp>
        <p:nvSpPr>
          <p:cNvPr id="4" name="Slide Number Placeholder 3"/>
          <p:cNvSpPr>
            <a:spLocks noGrp="1"/>
          </p:cNvSpPr>
          <p:nvPr>
            <p:ph type="sldNum" sz="quarter" idx="5"/>
          </p:nvPr>
        </p:nvSpPr>
        <p:spPr/>
        <p:txBody>
          <a:bodyPr/>
          <a:lstStyle/>
          <a:p>
            <a:fld id="{53412C12-18D4-4E04-81C6-D4969BB0BBFF}" type="slidenum">
              <a:rPr lang="en-US" smtClean="0"/>
              <a:t>2</a:t>
            </a:fld>
            <a:endParaRPr lang="en-US"/>
          </a:p>
        </p:txBody>
      </p:sp>
    </p:spTree>
    <p:extLst>
      <p:ext uri="{BB962C8B-B14F-4D97-AF65-F5344CB8AC3E}">
        <p14:creationId xmlns:p14="http://schemas.microsoft.com/office/powerpoint/2010/main" val="2419433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3580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6940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545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good examples of using it</a:t>
            </a:r>
          </a:p>
        </p:txBody>
      </p:sp>
      <p:sp>
        <p:nvSpPr>
          <p:cNvPr id="4" name="Slide Number Placeholder 3"/>
          <p:cNvSpPr>
            <a:spLocks noGrp="1"/>
          </p:cNvSpPr>
          <p:nvPr>
            <p:ph type="sldNum" sz="quarter" idx="5"/>
          </p:nvPr>
        </p:nvSpPr>
        <p:spPr/>
        <p:txBody>
          <a:bodyPr/>
          <a:lstStyle/>
          <a:p>
            <a:fld id="{53412C12-18D4-4E04-81C6-D4969BB0BBFF}" type="slidenum">
              <a:rPr lang="en-US" smtClean="0"/>
              <a:t>23</a:t>
            </a:fld>
            <a:endParaRPr lang="en-US"/>
          </a:p>
        </p:txBody>
      </p:sp>
    </p:spTree>
    <p:extLst>
      <p:ext uri="{BB962C8B-B14F-4D97-AF65-F5344CB8AC3E}">
        <p14:creationId xmlns:p14="http://schemas.microsoft.com/office/powerpoint/2010/main" val="249403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6405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82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4053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515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3635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6445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527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6D8A-3506-32DD-38D6-13564FDA4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B80254-2CDA-46A9-4300-7CBDA1CD1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DCF5DA-6595-F00D-2D09-7D7C9C14DE36}"/>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5" name="Footer Placeholder 4">
            <a:extLst>
              <a:ext uri="{FF2B5EF4-FFF2-40B4-BE49-F238E27FC236}">
                <a16:creationId xmlns:a16="http://schemas.microsoft.com/office/drawing/2014/main" id="{075174C9-331B-0638-2F35-2A8D55858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A8E1C-E36F-CE06-5DC2-C128427F3916}"/>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200890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2E2C-4140-416A-F96D-C262F872A5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08F235-5117-E483-7A05-4C39D7F58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62268-2BCB-210D-B4D6-80762AC49361}"/>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5" name="Footer Placeholder 4">
            <a:extLst>
              <a:ext uri="{FF2B5EF4-FFF2-40B4-BE49-F238E27FC236}">
                <a16:creationId xmlns:a16="http://schemas.microsoft.com/office/drawing/2014/main" id="{CF2E8A60-A8FA-F123-DA3E-267DB21A6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4C6BD-FC3B-3206-136E-CE53FA80F80E}"/>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164585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2CD0B-2979-3924-DF1B-1B414880CF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DE32F-650A-A5F7-1A38-84C2DA11AD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652E6-0363-9F6B-F14B-BF281A1C6013}"/>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5" name="Footer Placeholder 4">
            <a:extLst>
              <a:ext uri="{FF2B5EF4-FFF2-40B4-BE49-F238E27FC236}">
                <a16:creationId xmlns:a16="http://schemas.microsoft.com/office/drawing/2014/main" id="{03480A54-EC5D-B9E6-57D1-AD6EFCEBE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E4075-0FAA-DB6E-2DF5-13D63BEEF29C}"/>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656155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5200" y="2042533"/>
            <a:ext cx="4468800" cy="2170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15200" y="4262267"/>
            <a:ext cx="4468800" cy="55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A41B-AEFE-83E9-16A9-BC9AE3DE3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37F16-55B9-3982-8C80-7AB0499E82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F45A6-B9CD-363F-2AD2-6719BFB77C98}"/>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5" name="Footer Placeholder 4">
            <a:extLst>
              <a:ext uri="{FF2B5EF4-FFF2-40B4-BE49-F238E27FC236}">
                <a16:creationId xmlns:a16="http://schemas.microsoft.com/office/drawing/2014/main" id="{0F114C23-0D18-8C84-492D-00DCF914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10967-06BD-360C-D9B4-8C6AF14487D9}"/>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30305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9918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9039-2E3A-FC5B-0021-86FE5F10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9E1E3B-36CA-F56E-949E-9ED6EDD36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A47143-BF12-8FFE-84BC-0C7EA25113D7}"/>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5" name="Footer Placeholder 4">
            <a:extLst>
              <a:ext uri="{FF2B5EF4-FFF2-40B4-BE49-F238E27FC236}">
                <a16:creationId xmlns:a16="http://schemas.microsoft.com/office/drawing/2014/main" id="{B34E7575-26D6-E0E8-0218-3C3562124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D8D64-D122-A52F-0BA3-1500CEB39BB9}"/>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136905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486F-09E2-751F-3407-8ABC02ACF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97BF5-6CE9-7AB2-F9B9-54C9820CB2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496556-A29B-E81F-5BEB-50AFEC5C0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40BC0-FEB9-603C-3070-778EA617B846}"/>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6" name="Footer Placeholder 5">
            <a:extLst>
              <a:ext uri="{FF2B5EF4-FFF2-40B4-BE49-F238E27FC236}">
                <a16:creationId xmlns:a16="http://schemas.microsoft.com/office/drawing/2014/main" id="{0A9DB01B-0F3B-CFB1-FCE4-D28F80B00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F6024-5A7B-F0AF-02AE-28EEF35F09C4}"/>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304921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A23C-1173-15CF-C859-5DE4BA05B0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9D586C-A259-D56E-B260-CD987F24B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FD080A-D4D3-ABBD-78C6-B439B8EBF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030318-1D4B-8DDD-20E3-9C94954C4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5625FA-DCA7-3AE3-8562-CE4F62805A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D1DB7-7ACF-76A9-781D-64878427A122}"/>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8" name="Footer Placeholder 7">
            <a:extLst>
              <a:ext uri="{FF2B5EF4-FFF2-40B4-BE49-F238E27FC236}">
                <a16:creationId xmlns:a16="http://schemas.microsoft.com/office/drawing/2014/main" id="{45A616DD-17D1-B85B-1C05-011203D99D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DCB9E5-45FE-2A90-FAC1-7F69EDAFC258}"/>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145699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03AA-8D58-3DF7-6DCA-45E925C6DD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49433F-BFD2-2AD1-CF13-8BB39E2940A3}"/>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4" name="Footer Placeholder 3">
            <a:extLst>
              <a:ext uri="{FF2B5EF4-FFF2-40B4-BE49-F238E27FC236}">
                <a16:creationId xmlns:a16="http://schemas.microsoft.com/office/drawing/2014/main" id="{3E20CC13-D73B-8206-9478-7014D8F8F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311E5F-45EE-DEF2-2CB6-923C80BDF950}"/>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190963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A8DA0-7F69-CED1-A6A5-9FE2ADF81786}"/>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3" name="Footer Placeholder 2">
            <a:extLst>
              <a:ext uri="{FF2B5EF4-FFF2-40B4-BE49-F238E27FC236}">
                <a16:creationId xmlns:a16="http://schemas.microsoft.com/office/drawing/2014/main" id="{16465730-624E-4340-158D-469C1C10FC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4AC676-664B-4DCC-FD8B-81A96A332113}"/>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112211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1C8D-0183-8FE8-2F85-B8E01E3A9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7884A4-5E84-21A9-1C06-1598DF33A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E6D79-1CF5-903A-F5DA-D739B292D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4BB64-8DE7-7DCA-814E-B9C8CAB91718}"/>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6" name="Footer Placeholder 5">
            <a:extLst>
              <a:ext uri="{FF2B5EF4-FFF2-40B4-BE49-F238E27FC236}">
                <a16:creationId xmlns:a16="http://schemas.microsoft.com/office/drawing/2014/main" id="{4B7EAFFA-B14D-C7A2-2BF2-571D90297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213ED-BDBA-2DEA-5AFC-24DC3204DB79}"/>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109398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BBFC-D890-1F68-B08B-1A0E255F2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DC0724-58C8-5443-B8F8-B997D8B28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5E1F90-A8E7-C05B-81D8-E3C8D4FC4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0EF9D-8B68-1D11-557E-35B3D1B2E246}"/>
              </a:ext>
            </a:extLst>
          </p:cNvPr>
          <p:cNvSpPr>
            <a:spLocks noGrp="1"/>
          </p:cNvSpPr>
          <p:nvPr>
            <p:ph type="dt" sz="half" idx="10"/>
          </p:nvPr>
        </p:nvSpPr>
        <p:spPr/>
        <p:txBody>
          <a:bodyPr/>
          <a:lstStyle/>
          <a:p>
            <a:fld id="{D921F543-EE60-49C0-9DA3-14072982E6AC}" type="datetimeFigureOut">
              <a:rPr lang="en-US" smtClean="0"/>
              <a:t>5/9/2023</a:t>
            </a:fld>
            <a:endParaRPr lang="en-US"/>
          </a:p>
        </p:txBody>
      </p:sp>
      <p:sp>
        <p:nvSpPr>
          <p:cNvPr id="6" name="Footer Placeholder 5">
            <a:extLst>
              <a:ext uri="{FF2B5EF4-FFF2-40B4-BE49-F238E27FC236}">
                <a16:creationId xmlns:a16="http://schemas.microsoft.com/office/drawing/2014/main" id="{213B5784-1F5D-1A3E-D9BA-2A28AC132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6B51D-B495-7041-B640-0873AEAADA7E}"/>
              </a:ext>
            </a:extLst>
          </p:cNvPr>
          <p:cNvSpPr>
            <a:spLocks noGrp="1"/>
          </p:cNvSpPr>
          <p:nvPr>
            <p:ph type="sldNum" sz="quarter" idx="12"/>
          </p:nvPr>
        </p:nvSpPr>
        <p:spPr/>
        <p:txBody>
          <a:bodyPr/>
          <a:lstStyle/>
          <a:p>
            <a:fld id="{BBB99D79-7C4B-47B4-8E4B-A827E448AE6C}" type="slidenum">
              <a:rPr lang="en-US" smtClean="0"/>
              <a:t>‹#›</a:t>
            </a:fld>
            <a:endParaRPr lang="en-US"/>
          </a:p>
        </p:txBody>
      </p:sp>
    </p:spTree>
    <p:extLst>
      <p:ext uri="{BB962C8B-B14F-4D97-AF65-F5344CB8AC3E}">
        <p14:creationId xmlns:p14="http://schemas.microsoft.com/office/powerpoint/2010/main" val="200973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E80D55-DBFE-FE5B-D2AE-722D37AFCB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8F12A-CE4D-6BF2-5E82-7A039AAB9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81AF5-E9D7-F987-0609-0E8899FB8C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1F543-EE60-49C0-9DA3-14072982E6AC}" type="datetimeFigureOut">
              <a:rPr lang="en-US" smtClean="0"/>
              <a:t>5/9/2023</a:t>
            </a:fld>
            <a:endParaRPr lang="en-US"/>
          </a:p>
        </p:txBody>
      </p:sp>
      <p:sp>
        <p:nvSpPr>
          <p:cNvPr id="5" name="Footer Placeholder 4">
            <a:extLst>
              <a:ext uri="{FF2B5EF4-FFF2-40B4-BE49-F238E27FC236}">
                <a16:creationId xmlns:a16="http://schemas.microsoft.com/office/drawing/2014/main" id="{7914BAEF-D93F-38A3-57FB-591F0E123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3E8D8C-27A4-65C1-FA56-FEC8126723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99D79-7C4B-47B4-8E4B-A827E448AE6C}" type="slidenum">
              <a:rPr lang="en-US" smtClean="0"/>
              <a:t>‹#›</a:t>
            </a:fld>
            <a:endParaRPr lang="en-US"/>
          </a:p>
        </p:txBody>
      </p:sp>
    </p:spTree>
    <p:extLst>
      <p:ext uri="{BB962C8B-B14F-4D97-AF65-F5344CB8AC3E}">
        <p14:creationId xmlns:p14="http://schemas.microsoft.com/office/powerpoint/2010/main" val="34993360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iner">
            <a:extLst>
              <a:ext uri="{FF2B5EF4-FFF2-40B4-BE49-F238E27FC236}">
                <a16:creationId xmlns:a16="http://schemas.microsoft.com/office/drawing/2014/main" id="{9CCB0191-BD60-B094-0D93-76CC30EA00A3}"/>
              </a:ext>
              <a:ext uri="{C183D7F6-B498-43B3-948B-1728B52AA6E4}">
                <adec:decorative xmlns:adec="http://schemas.microsoft.com/office/drawing/2017/decorative" val="1"/>
              </a:ext>
            </a:extLst>
          </p:cNvPr>
          <p:cNvSpPr/>
          <p:nvPr/>
        </p:nvSpPr>
        <p:spPr bwMode="auto">
          <a:xfrm>
            <a:off x="643469" y="1782981"/>
            <a:ext cx="4008384" cy="4393982"/>
          </a:xfrm>
          <a:prstGeom prst="roundRect">
            <a:avLst>
              <a:gd name="adj" fmla="val 994"/>
            </a:avLst>
          </a:prstGeom>
          <a:extLst>
            <a:ext uri="{909E8E84-426E-40DD-AFC4-6F175D3DCCD1}">
              <a14:hiddenFill xmlns:a14="http://schemas.microsoft.com/office/drawing/2010/main">
                <a:solidFill>
                  <a:srgbClr val="FFFFFF"/>
                </a:solidFill>
              </a14:hiddenFill>
            </a:ext>
          </a:extLst>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fontAlgn="auto">
              <a:lnSpc>
                <a:spcPct val="90000"/>
              </a:lnSpc>
              <a:spcBef>
                <a:spcPts val="0"/>
              </a:spcBef>
              <a:spcAft>
                <a:spcPts val="600"/>
              </a:spcAft>
              <a:buClrTx/>
              <a:buSzTx/>
              <a:tabLst/>
              <a:defRPr/>
            </a:pPr>
            <a:endParaRPr kumimoji="0" lang="en-US" sz="2000" b="0" i="0" u="none" strike="noStrike" cap="none" spc="0" normalizeH="0" baseline="0" noProof="0" dirty="0">
              <a:ln>
                <a:noFill/>
              </a:ln>
              <a:effectLst/>
              <a:uLnTx/>
              <a:uFillTx/>
            </a:endParaRPr>
          </a:p>
        </p:txBody>
      </p:sp>
      <p:pic>
        <p:nvPicPr>
          <p:cNvPr id="5" name="Picture 4" descr="A picture containing graphical user interface&#10;&#10;Description automatically generated">
            <a:extLst>
              <a:ext uri="{FF2B5EF4-FFF2-40B4-BE49-F238E27FC236}">
                <a16:creationId xmlns:a16="http://schemas.microsoft.com/office/drawing/2014/main" id="{8B39CF5D-7F53-B950-B072-7B2D6F3199AA}"/>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176980" y="161268"/>
            <a:ext cx="1425677" cy="595816"/>
          </a:xfrm>
          <a:prstGeom prst="rect">
            <a:avLst/>
          </a:prstGeom>
        </p:spPr>
      </p:pic>
      <p:sp>
        <p:nvSpPr>
          <p:cNvPr id="19" name="Google Shape;1357;p44">
            <a:extLst>
              <a:ext uri="{FF2B5EF4-FFF2-40B4-BE49-F238E27FC236}">
                <a16:creationId xmlns:a16="http://schemas.microsoft.com/office/drawing/2014/main" id="{FBC85F75-2151-4A61-5B26-F25EA4DC7DC8}"/>
              </a:ext>
            </a:extLst>
          </p:cNvPr>
          <p:cNvSpPr txBox="1">
            <a:spLocks noGrp="1"/>
          </p:cNvSpPr>
          <p:nvPr>
            <p:ph type="title"/>
          </p:nvPr>
        </p:nvSpPr>
        <p:spPr>
          <a:xfrm>
            <a:off x="1779637" y="138376"/>
            <a:ext cx="3085313" cy="641600"/>
          </a:xfrm>
          <a:prstGeom prst="rect">
            <a:avLst/>
          </a:prstGeom>
          <a:ln>
            <a:no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r>
              <a:rPr lang="en" sz="2400" b="1" dirty="0">
                <a:solidFill>
                  <a:schemeClr val="tx1"/>
                </a:solidFill>
                <a:latin typeface="Seaford" panose="00000500000000000000" pitchFamily="2" charset="0"/>
              </a:rPr>
              <a:t>Web Fundamentals</a:t>
            </a:r>
            <a:endParaRPr lang="en-US" sz="2400" b="1" dirty="0">
              <a:solidFill>
                <a:schemeClr val="tx1"/>
              </a:solidFill>
              <a:latin typeface="Seaford" panose="00000500000000000000" pitchFamily="2" charset="0"/>
            </a:endParaRPr>
          </a:p>
        </p:txBody>
      </p:sp>
      <p:sp>
        <p:nvSpPr>
          <p:cNvPr id="23" name="Google Shape;1357;p44">
            <a:extLst>
              <a:ext uri="{FF2B5EF4-FFF2-40B4-BE49-F238E27FC236}">
                <a16:creationId xmlns:a16="http://schemas.microsoft.com/office/drawing/2014/main" id="{0BE3F078-D005-0D02-38F5-D2C2AA6DD7C6}"/>
              </a:ext>
            </a:extLst>
          </p:cNvPr>
          <p:cNvSpPr txBox="1">
            <a:spLocks/>
          </p:cNvSpPr>
          <p:nvPr/>
        </p:nvSpPr>
        <p:spPr>
          <a:xfrm>
            <a:off x="643469" y="2361550"/>
            <a:ext cx="2104998" cy="641600"/>
          </a:xfrm>
          <a:prstGeom prst="rect">
            <a:avLst/>
          </a:prstGeom>
          <a:ln w="12700" cap="flat" cmpd="sng" algn="ctr">
            <a:solidFill>
              <a:schemeClr val="tx1"/>
            </a:solidFill>
            <a:prstDash val="solid"/>
            <a:miter lim="800000"/>
          </a:ln>
        </p:spPr>
        <p:style>
          <a:lnRef idx="2">
            <a:schemeClr val="accent5"/>
          </a:lnRef>
          <a:fillRef idx="1">
            <a:schemeClr val="lt1"/>
          </a:fillRef>
          <a:effectRef idx="0">
            <a:schemeClr val="accent5"/>
          </a:effectRef>
          <a:fontRef idx="minor">
            <a:schemeClr val="dk1"/>
          </a:fontRef>
        </p:style>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 sz="2800" b="1" dirty="0">
                <a:solidFill>
                  <a:schemeClr val="tx1"/>
                </a:solidFill>
                <a:latin typeface="Seaford" panose="00000500000000000000" pitchFamily="2" charset="0"/>
              </a:rPr>
              <a:t>Session-08</a:t>
            </a:r>
          </a:p>
        </p:txBody>
      </p:sp>
      <p:sp>
        <p:nvSpPr>
          <p:cNvPr id="2" name="Google Shape;1357;p44">
            <a:extLst>
              <a:ext uri="{FF2B5EF4-FFF2-40B4-BE49-F238E27FC236}">
                <a16:creationId xmlns:a16="http://schemas.microsoft.com/office/drawing/2014/main" id="{8A347977-3B43-A38A-B8B6-72E7D4CA2C99}"/>
              </a:ext>
            </a:extLst>
          </p:cNvPr>
          <p:cNvSpPr txBox="1">
            <a:spLocks/>
          </p:cNvSpPr>
          <p:nvPr/>
        </p:nvSpPr>
        <p:spPr>
          <a:xfrm>
            <a:off x="9279095" y="2148511"/>
            <a:ext cx="2797475" cy="1067678"/>
          </a:xfrm>
          <a:prstGeom prst="rect">
            <a:avLst/>
          </a:prstGeom>
          <a:ln w="12700" cap="flat" cmpd="sng" algn="ctr">
            <a:solidFill>
              <a:schemeClr val="tx1"/>
            </a:solidFill>
            <a:prstDash val="solid"/>
            <a:miter lim="800000"/>
          </a:ln>
        </p:spPr>
        <p:style>
          <a:lnRef idx="2">
            <a:schemeClr val="accent5"/>
          </a:lnRef>
          <a:fillRef idx="1">
            <a:schemeClr val="lt1"/>
          </a:fillRef>
          <a:effectRef idx="0">
            <a:schemeClr val="accent5"/>
          </a:effectRef>
          <a:fontRef idx="minor">
            <a:schemeClr val="dk1"/>
          </a:fontRef>
        </p:style>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 sz="2800" b="1" dirty="0">
                <a:solidFill>
                  <a:schemeClr val="tx1"/>
                </a:solidFill>
                <a:latin typeface="Seaford" panose="00000500000000000000" pitchFamily="2" charset="0"/>
              </a:rPr>
              <a:t>JS best practices</a:t>
            </a:r>
            <a:endParaRPr lang="en-US" sz="2800" b="1" dirty="0">
              <a:solidFill>
                <a:schemeClr val="tx1"/>
              </a:solidFill>
              <a:latin typeface="Seaford" panose="00000500000000000000" pitchFamily="2" charset="0"/>
            </a:endParaRPr>
          </a:p>
        </p:txBody>
      </p:sp>
      <p:pic>
        <p:nvPicPr>
          <p:cNvPr id="4" name="Picture 3" descr="A person in a garment&#10;&#10;Description automatically generated with low confidence">
            <a:extLst>
              <a:ext uri="{FF2B5EF4-FFF2-40B4-BE49-F238E27FC236}">
                <a16:creationId xmlns:a16="http://schemas.microsoft.com/office/drawing/2014/main" id="{18A0B622-AE9C-5B26-387B-E86E2D86B2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1415525"/>
            <a:ext cx="6096000" cy="2533650"/>
          </a:xfrm>
          <a:prstGeom prst="rect">
            <a:avLst/>
          </a:prstGeom>
        </p:spPr>
      </p:pic>
      <p:sp>
        <p:nvSpPr>
          <p:cNvPr id="6" name="Google Shape;1357;p44">
            <a:extLst>
              <a:ext uri="{FF2B5EF4-FFF2-40B4-BE49-F238E27FC236}">
                <a16:creationId xmlns:a16="http://schemas.microsoft.com/office/drawing/2014/main" id="{78C3344F-6D22-67E1-CA68-B9A3691C9103}"/>
              </a:ext>
            </a:extLst>
          </p:cNvPr>
          <p:cNvSpPr txBox="1">
            <a:spLocks/>
          </p:cNvSpPr>
          <p:nvPr/>
        </p:nvSpPr>
        <p:spPr>
          <a:xfrm>
            <a:off x="1330180" y="4261696"/>
            <a:ext cx="10050183" cy="1180779"/>
          </a:xfrm>
          <a:prstGeom prst="rect">
            <a:avLst/>
          </a:prstGeom>
          <a:ln w="12700" cap="flat" cmpd="sng" algn="ctr">
            <a:solidFill>
              <a:schemeClr val="tx1"/>
            </a:solidFill>
            <a:prstDash val="solid"/>
            <a:miter lim="800000"/>
          </a:ln>
        </p:spPr>
        <p:style>
          <a:lnRef idx="2">
            <a:schemeClr val="accent5"/>
          </a:lnRef>
          <a:fillRef idx="1">
            <a:schemeClr val="lt1"/>
          </a:fillRef>
          <a:effectRef idx="0">
            <a:schemeClr val="accent5"/>
          </a:effectRef>
          <a:fontRef idx="minor">
            <a:schemeClr val="dk1"/>
          </a:fontRef>
        </p:style>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 sz="3200" b="1" dirty="0">
                <a:solidFill>
                  <a:schemeClr val="tx1"/>
                </a:solidFill>
                <a:latin typeface="Seaford" panose="00000500000000000000" pitchFamily="2" charset="0"/>
              </a:rPr>
              <a:t>Thanos is on a mission to make his website standout from his rest of universe with Javascript</a:t>
            </a:r>
            <a:endParaRPr lang="en-US" sz="3200" b="1" dirty="0">
              <a:solidFill>
                <a:schemeClr val="tx1"/>
              </a:solidFill>
              <a:latin typeface="Seaford" panose="00000500000000000000" pitchFamily="2" charset="0"/>
            </a:endParaRPr>
          </a:p>
        </p:txBody>
      </p:sp>
    </p:spTree>
    <p:extLst>
      <p:ext uri="{BB962C8B-B14F-4D97-AF65-F5344CB8AC3E}">
        <p14:creationId xmlns:p14="http://schemas.microsoft.com/office/powerpoint/2010/main" val="1088049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2428567" y="377316"/>
            <a:ext cx="7443020" cy="123517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 Use ES6 modules instead of </a:t>
            </a:r>
            <a:r>
              <a:rPr lang="en-US" b="1" dirty="0" err="1">
                <a:solidFill>
                  <a:schemeClr val="tx1"/>
                </a:solidFill>
                <a:latin typeface="Seaford" panose="00000500000000000000" pitchFamily="2" charset="0"/>
                <a:ea typeface="Roboto"/>
                <a:cs typeface="Roboto"/>
                <a:sym typeface="Roboto"/>
              </a:rPr>
              <a:t>CommonJS</a:t>
            </a:r>
            <a:r>
              <a:rPr lang="en-US" b="1" dirty="0">
                <a:solidFill>
                  <a:schemeClr val="tx1"/>
                </a:solidFill>
                <a:latin typeface="Seaford" panose="00000500000000000000" pitchFamily="2" charset="0"/>
                <a:ea typeface="Roboto"/>
                <a:cs typeface="Roboto"/>
                <a:sym typeface="Roboto"/>
              </a:rPr>
              <a:t> modules for importing and exporting code.</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3" name="TextBox 2">
            <a:extLst>
              <a:ext uri="{FF2B5EF4-FFF2-40B4-BE49-F238E27FC236}">
                <a16:creationId xmlns:a16="http://schemas.microsoft.com/office/drawing/2014/main" id="{C041BA2C-CF17-0498-3235-D1F07C72854B}"/>
              </a:ext>
            </a:extLst>
          </p:cNvPr>
          <p:cNvSpPr txBox="1"/>
          <p:nvPr/>
        </p:nvSpPr>
        <p:spPr>
          <a:xfrm>
            <a:off x="2824316" y="2025148"/>
            <a:ext cx="7666703" cy="369332"/>
          </a:xfrm>
          <a:prstGeom prst="rect">
            <a:avLst/>
          </a:prstGeom>
          <a:noFill/>
        </p:spPr>
        <p:txBody>
          <a:bodyPr wrap="square">
            <a:spAutoFit/>
          </a:bodyPr>
          <a:lstStyle/>
          <a:p>
            <a:r>
              <a:rPr lang="en-US" dirty="0">
                <a:latin typeface="Seaford" panose="00000500000000000000" pitchFamily="2" charset="0"/>
              </a:rPr>
              <a:t> Improves code readability and makes it easier to manage dependencies.</a:t>
            </a:r>
          </a:p>
        </p:txBody>
      </p:sp>
      <p:pic>
        <p:nvPicPr>
          <p:cNvPr id="4" name="Picture 3">
            <a:extLst>
              <a:ext uri="{FF2B5EF4-FFF2-40B4-BE49-F238E27FC236}">
                <a16:creationId xmlns:a16="http://schemas.microsoft.com/office/drawing/2014/main" id="{BEBB5D92-0E9C-C225-75D3-7F5551177A57}"/>
              </a:ext>
            </a:extLst>
          </p:cNvPr>
          <p:cNvPicPr>
            <a:picLocks noChangeAspect="1"/>
          </p:cNvPicPr>
          <p:nvPr/>
        </p:nvPicPr>
        <p:blipFill>
          <a:blip r:embed="rId4"/>
          <a:stretch>
            <a:fillRect/>
          </a:stretch>
        </p:blipFill>
        <p:spPr>
          <a:xfrm>
            <a:off x="3993203" y="3144916"/>
            <a:ext cx="4205593" cy="2637209"/>
          </a:xfrm>
          <a:prstGeom prst="rect">
            <a:avLst/>
          </a:prstGeom>
        </p:spPr>
      </p:pic>
    </p:spTree>
    <p:extLst>
      <p:ext uri="{BB962C8B-B14F-4D97-AF65-F5344CB8AC3E}">
        <p14:creationId xmlns:p14="http://schemas.microsoft.com/office/powerpoint/2010/main" val="81768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Const, let instead of Var</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3" name="TextBox 2">
            <a:extLst>
              <a:ext uri="{FF2B5EF4-FFF2-40B4-BE49-F238E27FC236}">
                <a16:creationId xmlns:a16="http://schemas.microsoft.com/office/drawing/2014/main" id="{C041BA2C-CF17-0498-3235-D1F07C72854B}"/>
              </a:ext>
            </a:extLst>
          </p:cNvPr>
          <p:cNvSpPr txBox="1"/>
          <p:nvPr/>
        </p:nvSpPr>
        <p:spPr>
          <a:xfrm>
            <a:off x="2453148" y="2153714"/>
            <a:ext cx="7443019" cy="646331"/>
          </a:xfrm>
          <a:prstGeom prst="rect">
            <a:avLst/>
          </a:prstGeom>
          <a:noFill/>
        </p:spPr>
        <p:txBody>
          <a:bodyPr wrap="square">
            <a:spAutoFit/>
          </a:bodyPr>
          <a:lstStyle/>
          <a:p>
            <a:r>
              <a:rPr lang="en-US" dirty="0">
                <a:latin typeface="Seaford" panose="00000500000000000000" pitchFamily="2" charset="0"/>
              </a:rPr>
              <a:t>const and let are block-scoped and have better scoping rules than var, which can cause bugs and unexpected behavior.</a:t>
            </a:r>
          </a:p>
        </p:txBody>
      </p:sp>
      <p:pic>
        <p:nvPicPr>
          <p:cNvPr id="4" name="Picture 3">
            <a:extLst>
              <a:ext uri="{FF2B5EF4-FFF2-40B4-BE49-F238E27FC236}">
                <a16:creationId xmlns:a16="http://schemas.microsoft.com/office/drawing/2014/main" id="{90976C9C-9A12-F08B-28BC-447B2BFB17CE}"/>
              </a:ext>
            </a:extLst>
          </p:cNvPr>
          <p:cNvPicPr>
            <a:picLocks noChangeAspect="1"/>
          </p:cNvPicPr>
          <p:nvPr/>
        </p:nvPicPr>
        <p:blipFill>
          <a:blip r:embed="rId4"/>
          <a:stretch>
            <a:fillRect/>
          </a:stretch>
        </p:blipFill>
        <p:spPr>
          <a:xfrm>
            <a:off x="3531099" y="3549480"/>
            <a:ext cx="5129801" cy="1450853"/>
          </a:xfrm>
          <a:prstGeom prst="rect">
            <a:avLst/>
          </a:prstGeom>
        </p:spPr>
      </p:pic>
    </p:spTree>
    <p:extLst>
      <p:ext uri="{BB962C8B-B14F-4D97-AF65-F5344CB8AC3E}">
        <p14:creationId xmlns:p14="http://schemas.microsoft.com/office/powerpoint/2010/main" val="260102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Arrow function</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4" name="TextBox 3">
            <a:extLst>
              <a:ext uri="{FF2B5EF4-FFF2-40B4-BE49-F238E27FC236}">
                <a16:creationId xmlns:a16="http://schemas.microsoft.com/office/drawing/2014/main" id="{F9E23E7C-AC8C-216D-543C-499E78DC3D42}"/>
              </a:ext>
            </a:extLst>
          </p:cNvPr>
          <p:cNvSpPr txBox="1"/>
          <p:nvPr/>
        </p:nvSpPr>
        <p:spPr>
          <a:xfrm>
            <a:off x="2374490" y="1544114"/>
            <a:ext cx="7443019" cy="369332"/>
          </a:xfrm>
          <a:prstGeom prst="rect">
            <a:avLst/>
          </a:prstGeom>
          <a:noFill/>
        </p:spPr>
        <p:txBody>
          <a:bodyPr wrap="square">
            <a:spAutoFit/>
          </a:bodyPr>
          <a:lstStyle/>
          <a:p>
            <a:r>
              <a:rPr lang="en-US" dirty="0">
                <a:latin typeface="Seaford" panose="00000500000000000000" pitchFamily="2" charset="0"/>
              </a:rPr>
              <a:t> Improves code readability and reduces the amount of boilerplate code.</a:t>
            </a:r>
          </a:p>
        </p:txBody>
      </p:sp>
      <p:pic>
        <p:nvPicPr>
          <p:cNvPr id="6" name="Picture 5">
            <a:extLst>
              <a:ext uri="{FF2B5EF4-FFF2-40B4-BE49-F238E27FC236}">
                <a16:creationId xmlns:a16="http://schemas.microsoft.com/office/drawing/2014/main" id="{62EEA58C-A33F-AB3A-04EF-AAC31FC78A8B}"/>
              </a:ext>
            </a:extLst>
          </p:cNvPr>
          <p:cNvPicPr>
            <a:picLocks noChangeAspect="1"/>
          </p:cNvPicPr>
          <p:nvPr/>
        </p:nvPicPr>
        <p:blipFill>
          <a:blip r:embed="rId4"/>
          <a:stretch>
            <a:fillRect/>
          </a:stretch>
        </p:blipFill>
        <p:spPr>
          <a:xfrm>
            <a:off x="3195110" y="2579296"/>
            <a:ext cx="5801779" cy="2365259"/>
          </a:xfrm>
          <a:prstGeom prst="rect">
            <a:avLst/>
          </a:prstGeom>
        </p:spPr>
      </p:pic>
    </p:spTree>
    <p:extLst>
      <p:ext uri="{BB962C8B-B14F-4D97-AF65-F5344CB8AC3E}">
        <p14:creationId xmlns:p14="http://schemas.microsoft.com/office/powerpoint/2010/main" val="277918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Spread Operator</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4" name="TextBox 3">
            <a:extLst>
              <a:ext uri="{FF2B5EF4-FFF2-40B4-BE49-F238E27FC236}">
                <a16:creationId xmlns:a16="http://schemas.microsoft.com/office/drawing/2014/main" id="{D7DDE875-0051-5DB3-3AD6-68C58C79BA02}"/>
              </a:ext>
            </a:extLst>
          </p:cNvPr>
          <p:cNvSpPr txBox="1"/>
          <p:nvPr/>
        </p:nvSpPr>
        <p:spPr>
          <a:xfrm>
            <a:off x="2374490" y="1544114"/>
            <a:ext cx="7443019" cy="646331"/>
          </a:xfrm>
          <a:prstGeom prst="rect">
            <a:avLst/>
          </a:prstGeom>
          <a:noFill/>
        </p:spPr>
        <p:txBody>
          <a:bodyPr wrap="square">
            <a:spAutoFit/>
          </a:bodyPr>
          <a:lstStyle/>
          <a:p>
            <a:r>
              <a:rPr lang="en-US" dirty="0">
                <a:latin typeface="Seaford" panose="00000500000000000000" pitchFamily="2" charset="0"/>
              </a:rPr>
              <a:t> Makes it easier to work with complex data structures and reduce code duplication.</a:t>
            </a:r>
          </a:p>
        </p:txBody>
      </p:sp>
      <p:pic>
        <p:nvPicPr>
          <p:cNvPr id="6" name="Picture 5">
            <a:extLst>
              <a:ext uri="{FF2B5EF4-FFF2-40B4-BE49-F238E27FC236}">
                <a16:creationId xmlns:a16="http://schemas.microsoft.com/office/drawing/2014/main" id="{068247BE-7772-856C-1ECA-E30A0C88F8D2}"/>
              </a:ext>
            </a:extLst>
          </p:cNvPr>
          <p:cNvPicPr>
            <a:picLocks noChangeAspect="1"/>
          </p:cNvPicPr>
          <p:nvPr/>
        </p:nvPicPr>
        <p:blipFill>
          <a:blip r:embed="rId4"/>
          <a:stretch>
            <a:fillRect/>
          </a:stretch>
        </p:blipFill>
        <p:spPr>
          <a:xfrm>
            <a:off x="4128083" y="2602158"/>
            <a:ext cx="4261287" cy="2711728"/>
          </a:xfrm>
          <a:prstGeom prst="rect">
            <a:avLst/>
          </a:prstGeom>
        </p:spPr>
      </p:pic>
    </p:spTree>
    <p:extLst>
      <p:ext uri="{BB962C8B-B14F-4D97-AF65-F5344CB8AC3E}">
        <p14:creationId xmlns:p14="http://schemas.microsoft.com/office/powerpoint/2010/main" val="470813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Default Params</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310D5445-7118-1E86-1178-E567B362A217}"/>
              </a:ext>
            </a:extLst>
          </p:cNvPr>
          <p:cNvSpPr txBox="1"/>
          <p:nvPr/>
        </p:nvSpPr>
        <p:spPr>
          <a:xfrm>
            <a:off x="2374490" y="1544114"/>
            <a:ext cx="7443019" cy="369332"/>
          </a:xfrm>
          <a:prstGeom prst="rect">
            <a:avLst/>
          </a:prstGeom>
          <a:noFill/>
        </p:spPr>
        <p:txBody>
          <a:bodyPr wrap="square">
            <a:spAutoFit/>
          </a:bodyPr>
          <a:lstStyle/>
          <a:p>
            <a:r>
              <a:rPr lang="en-US" dirty="0">
                <a:latin typeface="Seaford" panose="00000500000000000000" pitchFamily="2" charset="0"/>
              </a:rPr>
              <a:t> Makes it easier to write functions that can handle a variety of inputs.</a:t>
            </a:r>
          </a:p>
        </p:txBody>
      </p:sp>
      <p:pic>
        <p:nvPicPr>
          <p:cNvPr id="4" name="Picture 3">
            <a:extLst>
              <a:ext uri="{FF2B5EF4-FFF2-40B4-BE49-F238E27FC236}">
                <a16:creationId xmlns:a16="http://schemas.microsoft.com/office/drawing/2014/main" id="{26F834C3-FDFD-05EA-D6AE-6E3CCB7FF0A3}"/>
              </a:ext>
            </a:extLst>
          </p:cNvPr>
          <p:cNvPicPr>
            <a:picLocks noChangeAspect="1"/>
          </p:cNvPicPr>
          <p:nvPr/>
        </p:nvPicPr>
        <p:blipFill>
          <a:blip r:embed="rId4"/>
          <a:stretch>
            <a:fillRect/>
          </a:stretch>
        </p:blipFill>
        <p:spPr>
          <a:xfrm>
            <a:off x="4015225" y="2720278"/>
            <a:ext cx="4161550" cy="2224277"/>
          </a:xfrm>
          <a:prstGeom prst="rect">
            <a:avLst/>
          </a:prstGeom>
        </p:spPr>
      </p:pic>
    </p:spTree>
    <p:extLst>
      <p:ext uri="{BB962C8B-B14F-4D97-AF65-F5344CB8AC3E}">
        <p14:creationId xmlns:p14="http://schemas.microsoft.com/office/powerpoint/2010/main" val="3761806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Functional Programming</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AD56D0F9-7CB2-214A-8258-22433F449EFB}"/>
              </a:ext>
            </a:extLst>
          </p:cNvPr>
          <p:cNvSpPr txBox="1"/>
          <p:nvPr/>
        </p:nvSpPr>
        <p:spPr>
          <a:xfrm>
            <a:off x="2374490" y="1544114"/>
            <a:ext cx="7443019" cy="369332"/>
          </a:xfrm>
          <a:prstGeom prst="rect">
            <a:avLst/>
          </a:prstGeom>
          <a:noFill/>
        </p:spPr>
        <p:txBody>
          <a:bodyPr wrap="square">
            <a:spAutoFit/>
          </a:bodyPr>
          <a:lstStyle/>
          <a:p>
            <a:r>
              <a:rPr lang="en-US" dirty="0">
                <a:latin typeface="Seaford" panose="00000500000000000000" pitchFamily="2" charset="0"/>
              </a:rPr>
              <a:t>TBF</a:t>
            </a:r>
          </a:p>
        </p:txBody>
      </p:sp>
      <p:pic>
        <p:nvPicPr>
          <p:cNvPr id="4" name="Picture 3">
            <a:extLst>
              <a:ext uri="{FF2B5EF4-FFF2-40B4-BE49-F238E27FC236}">
                <a16:creationId xmlns:a16="http://schemas.microsoft.com/office/drawing/2014/main" id="{4632A37C-E289-5397-D390-4E03F64AC386}"/>
              </a:ext>
            </a:extLst>
          </p:cNvPr>
          <p:cNvPicPr>
            <a:picLocks noChangeAspect="1"/>
          </p:cNvPicPr>
          <p:nvPr/>
        </p:nvPicPr>
        <p:blipFill>
          <a:blip r:embed="rId4"/>
          <a:stretch>
            <a:fillRect/>
          </a:stretch>
        </p:blipFill>
        <p:spPr>
          <a:xfrm>
            <a:off x="3656020" y="2334927"/>
            <a:ext cx="5271670" cy="3525097"/>
          </a:xfrm>
          <a:prstGeom prst="rect">
            <a:avLst/>
          </a:prstGeom>
        </p:spPr>
      </p:pic>
    </p:spTree>
    <p:extLst>
      <p:ext uri="{BB962C8B-B14F-4D97-AF65-F5344CB8AC3E}">
        <p14:creationId xmlns:p14="http://schemas.microsoft.com/office/powerpoint/2010/main" val="258026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a:t>
            </a:r>
            <a:r>
              <a:rPr lang="en-US" b="1" dirty="0" err="1">
                <a:solidFill>
                  <a:schemeClr val="tx1"/>
                </a:solidFill>
                <a:latin typeface="Seaford" panose="00000500000000000000" pitchFamily="2" charset="0"/>
                <a:ea typeface="Roboto"/>
                <a:cs typeface="Roboto"/>
                <a:sym typeface="Roboto"/>
              </a:rPr>
              <a:t>nullish</a:t>
            </a:r>
            <a:r>
              <a:rPr lang="en-US" b="1" dirty="0">
                <a:solidFill>
                  <a:schemeClr val="tx1"/>
                </a:solidFill>
                <a:latin typeface="Seaford" panose="00000500000000000000" pitchFamily="2" charset="0"/>
                <a:ea typeface="Roboto"/>
                <a:cs typeface="Roboto"/>
                <a:sym typeface="Roboto"/>
              </a:rPr>
              <a:t> </a:t>
            </a:r>
            <a:r>
              <a:rPr lang="en-US" b="1" dirty="0" err="1">
                <a:solidFill>
                  <a:schemeClr val="tx1"/>
                </a:solidFill>
                <a:latin typeface="Seaford" panose="00000500000000000000" pitchFamily="2" charset="0"/>
                <a:ea typeface="Roboto"/>
                <a:cs typeface="Roboto"/>
                <a:sym typeface="Roboto"/>
              </a:rPr>
              <a:t>Coaelscing</a:t>
            </a:r>
            <a:r>
              <a:rPr lang="en-US" b="1" dirty="0">
                <a:solidFill>
                  <a:schemeClr val="tx1"/>
                </a:solidFill>
                <a:latin typeface="Seaford" panose="00000500000000000000" pitchFamily="2" charset="0"/>
                <a:ea typeface="Roboto"/>
                <a:cs typeface="Roboto"/>
                <a:sym typeface="Roboto"/>
              </a:rPr>
              <a:t> operator</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5C4A42DC-1395-0EB5-AE7C-C06A52C086E3}"/>
              </a:ext>
            </a:extLst>
          </p:cNvPr>
          <p:cNvSpPr txBox="1"/>
          <p:nvPr/>
        </p:nvSpPr>
        <p:spPr>
          <a:xfrm>
            <a:off x="2374490" y="1544114"/>
            <a:ext cx="7443019" cy="923330"/>
          </a:xfrm>
          <a:prstGeom prst="rect">
            <a:avLst/>
          </a:prstGeom>
          <a:noFill/>
        </p:spPr>
        <p:txBody>
          <a:bodyPr wrap="square">
            <a:spAutoFit/>
          </a:bodyPr>
          <a:lstStyle/>
          <a:p>
            <a:r>
              <a:rPr lang="en-US" dirty="0">
                <a:latin typeface="Seaford" panose="00000500000000000000" pitchFamily="2" charset="0"/>
              </a:rPr>
              <a:t>The </a:t>
            </a:r>
            <a:r>
              <a:rPr lang="en-US" dirty="0" err="1">
                <a:latin typeface="Seaford" panose="00000500000000000000" pitchFamily="2" charset="0"/>
              </a:rPr>
              <a:t>nullish</a:t>
            </a:r>
            <a:r>
              <a:rPr lang="en-US" dirty="0">
                <a:latin typeface="Seaford" panose="00000500000000000000" pitchFamily="2" charset="0"/>
              </a:rPr>
              <a:t> operator is a new operator introduced in ES2020 that checks for </a:t>
            </a:r>
            <a:r>
              <a:rPr lang="en-US" dirty="0" err="1">
                <a:latin typeface="Seaford" panose="00000500000000000000" pitchFamily="2" charset="0"/>
              </a:rPr>
              <a:t>nullish</a:t>
            </a:r>
            <a:r>
              <a:rPr lang="en-US" dirty="0">
                <a:latin typeface="Seaford" panose="00000500000000000000" pitchFamily="2" charset="0"/>
              </a:rPr>
              <a:t> values (null and undefined) rather than </a:t>
            </a:r>
            <a:r>
              <a:rPr lang="en-US" dirty="0" err="1">
                <a:latin typeface="Seaford" panose="00000500000000000000" pitchFamily="2" charset="0"/>
              </a:rPr>
              <a:t>falsy</a:t>
            </a:r>
            <a:r>
              <a:rPr lang="en-US" dirty="0">
                <a:latin typeface="Seaford" panose="00000500000000000000" pitchFamily="2" charset="0"/>
              </a:rPr>
              <a:t> values. This helps avoid unexpected behavior and bugs in our code.</a:t>
            </a:r>
          </a:p>
        </p:txBody>
      </p:sp>
      <p:pic>
        <p:nvPicPr>
          <p:cNvPr id="4" name="Picture 3">
            <a:extLst>
              <a:ext uri="{FF2B5EF4-FFF2-40B4-BE49-F238E27FC236}">
                <a16:creationId xmlns:a16="http://schemas.microsoft.com/office/drawing/2014/main" id="{4F4D1127-8EA0-8496-C212-338FF19435E5}"/>
              </a:ext>
            </a:extLst>
          </p:cNvPr>
          <p:cNvPicPr>
            <a:picLocks noChangeAspect="1"/>
          </p:cNvPicPr>
          <p:nvPr/>
        </p:nvPicPr>
        <p:blipFill>
          <a:blip r:embed="rId4"/>
          <a:stretch>
            <a:fillRect/>
          </a:stretch>
        </p:blipFill>
        <p:spPr>
          <a:xfrm>
            <a:off x="2155291" y="3037521"/>
            <a:ext cx="8263331" cy="1396827"/>
          </a:xfrm>
          <a:prstGeom prst="rect">
            <a:avLst/>
          </a:prstGeom>
        </p:spPr>
      </p:pic>
    </p:spTree>
    <p:extLst>
      <p:ext uri="{BB962C8B-B14F-4D97-AF65-F5344CB8AC3E}">
        <p14:creationId xmlns:p14="http://schemas.microsoft.com/office/powerpoint/2010/main" val="236660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Optional Chaining</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1B395F62-7213-686D-F6E4-039B15FA5C26}"/>
              </a:ext>
            </a:extLst>
          </p:cNvPr>
          <p:cNvSpPr txBox="1"/>
          <p:nvPr/>
        </p:nvSpPr>
        <p:spPr>
          <a:xfrm>
            <a:off x="2374490" y="1416295"/>
            <a:ext cx="7443019" cy="923330"/>
          </a:xfrm>
          <a:prstGeom prst="rect">
            <a:avLst/>
          </a:prstGeom>
          <a:noFill/>
        </p:spPr>
        <p:txBody>
          <a:bodyPr wrap="square">
            <a:spAutoFit/>
          </a:bodyPr>
          <a:lstStyle/>
          <a:p>
            <a:r>
              <a:rPr lang="en-US" dirty="0">
                <a:latin typeface="Seaford" panose="00000500000000000000" pitchFamily="2" charset="0"/>
              </a:rPr>
              <a:t>Optional chaining is another new feature introduced in ES2020 that allows us </a:t>
            </a:r>
            <a:r>
              <a:rPr lang="en-US" b="1" dirty="0">
                <a:latin typeface="Seaford" panose="00000500000000000000" pitchFamily="2" charset="0"/>
              </a:rPr>
              <a:t>to safely access nested properties </a:t>
            </a:r>
            <a:r>
              <a:rPr lang="en-US" dirty="0">
                <a:latin typeface="Seaford" panose="00000500000000000000" pitchFamily="2" charset="0"/>
              </a:rPr>
              <a:t>and methods without throwing errors if any intermediate property is null or undefined.</a:t>
            </a:r>
          </a:p>
        </p:txBody>
      </p:sp>
      <p:pic>
        <p:nvPicPr>
          <p:cNvPr id="4" name="Picture 3">
            <a:extLst>
              <a:ext uri="{FF2B5EF4-FFF2-40B4-BE49-F238E27FC236}">
                <a16:creationId xmlns:a16="http://schemas.microsoft.com/office/drawing/2014/main" id="{6337C6CE-CD89-BDB5-CFEA-7D6CD0F4B260}"/>
              </a:ext>
            </a:extLst>
          </p:cNvPr>
          <p:cNvPicPr>
            <a:picLocks noChangeAspect="1"/>
          </p:cNvPicPr>
          <p:nvPr/>
        </p:nvPicPr>
        <p:blipFill>
          <a:blip r:embed="rId4"/>
          <a:stretch>
            <a:fillRect/>
          </a:stretch>
        </p:blipFill>
        <p:spPr>
          <a:xfrm>
            <a:off x="3523609" y="2509749"/>
            <a:ext cx="5144782" cy="2664628"/>
          </a:xfrm>
          <a:prstGeom prst="rect">
            <a:avLst/>
          </a:prstGeom>
        </p:spPr>
      </p:pic>
    </p:spTree>
    <p:extLst>
      <p:ext uri="{BB962C8B-B14F-4D97-AF65-F5344CB8AC3E}">
        <p14:creationId xmlns:p14="http://schemas.microsoft.com/office/powerpoint/2010/main" val="113164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2315496" y="387148"/>
            <a:ext cx="7502013" cy="969703"/>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 Use strict equality (=== and !==) instead of loose equality (== and !=).</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8F996C5C-AE01-D51D-8F5B-CC06E68F86AC}"/>
              </a:ext>
            </a:extLst>
          </p:cNvPr>
          <p:cNvSpPr txBox="1"/>
          <p:nvPr/>
        </p:nvSpPr>
        <p:spPr>
          <a:xfrm>
            <a:off x="2374490" y="2222540"/>
            <a:ext cx="7443019" cy="369332"/>
          </a:xfrm>
          <a:prstGeom prst="rect">
            <a:avLst/>
          </a:prstGeom>
          <a:noFill/>
        </p:spPr>
        <p:txBody>
          <a:bodyPr wrap="square">
            <a:spAutoFit/>
          </a:bodyPr>
          <a:lstStyle/>
          <a:p>
            <a:pPr algn="ctr"/>
            <a:r>
              <a:rPr lang="en-US" dirty="0">
                <a:latin typeface="Seaford" panose="00000500000000000000" pitchFamily="2" charset="0"/>
              </a:rPr>
              <a:t> Improves code reliability and reduces the risk of type coercion errors.</a:t>
            </a:r>
          </a:p>
        </p:txBody>
      </p:sp>
      <p:pic>
        <p:nvPicPr>
          <p:cNvPr id="4" name="Picture 3">
            <a:extLst>
              <a:ext uri="{FF2B5EF4-FFF2-40B4-BE49-F238E27FC236}">
                <a16:creationId xmlns:a16="http://schemas.microsoft.com/office/drawing/2014/main" id="{4D348812-DB27-BC01-0801-1BB8A28ACC12}"/>
              </a:ext>
            </a:extLst>
          </p:cNvPr>
          <p:cNvPicPr>
            <a:picLocks noChangeAspect="1"/>
          </p:cNvPicPr>
          <p:nvPr/>
        </p:nvPicPr>
        <p:blipFill>
          <a:blip r:embed="rId4"/>
          <a:stretch>
            <a:fillRect/>
          </a:stretch>
        </p:blipFill>
        <p:spPr>
          <a:xfrm>
            <a:off x="1655493" y="3280305"/>
            <a:ext cx="8822017" cy="1231406"/>
          </a:xfrm>
          <a:prstGeom prst="rect">
            <a:avLst/>
          </a:prstGeom>
        </p:spPr>
      </p:pic>
    </p:spTree>
    <p:extLst>
      <p:ext uri="{BB962C8B-B14F-4D97-AF65-F5344CB8AC3E}">
        <p14:creationId xmlns:p14="http://schemas.microsoft.com/office/powerpoint/2010/main" val="89904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969703"/>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 Use descriptive comments to explain complex code.</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8F996C5C-AE01-D51D-8F5B-CC06E68F86AC}"/>
              </a:ext>
            </a:extLst>
          </p:cNvPr>
          <p:cNvSpPr txBox="1"/>
          <p:nvPr/>
        </p:nvSpPr>
        <p:spPr>
          <a:xfrm>
            <a:off x="2453148" y="2035727"/>
            <a:ext cx="7443019" cy="646331"/>
          </a:xfrm>
          <a:prstGeom prst="rect">
            <a:avLst/>
          </a:prstGeom>
          <a:noFill/>
        </p:spPr>
        <p:txBody>
          <a:bodyPr wrap="square">
            <a:spAutoFit/>
          </a:bodyPr>
          <a:lstStyle/>
          <a:p>
            <a:r>
              <a:rPr lang="en-US" dirty="0">
                <a:latin typeface="Seaford" panose="00000500000000000000" pitchFamily="2" charset="0"/>
              </a:rPr>
              <a:t> Improves code readability and makes it easier for other developers to understand the code.</a:t>
            </a:r>
          </a:p>
        </p:txBody>
      </p:sp>
    </p:spTree>
    <p:extLst>
      <p:ext uri="{BB962C8B-B14F-4D97-AF65-F5344CB8AC3E}">
        <p14:creationId xmlns:p14="http://schemas.microsoft.com/office/powerpoint/2010/main" val="134929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ainer">
            <a:extLst>
              <a:ext uri="{FF2B5EF4-FFF2-40B4-BE49-F238E27FC236}">
                <a16:creationId xmlns:a16="http://schemas.microsoft.com/office/drawing/2014/main" id="{9CCB0191-BD60-B094-0D93-76CC30EA00A3}"/>
              </a:ext>
              <a:ext uri="{C183D7F6-B498-43B3-948B-1728B52AA6E4}">
                <adec:decorative xmlns:adec="http://schemas.microsoft.com/office/drawing/2017/decorative" val="1"/>
              </a:ext>
            </a:extLst>
          </p:cNvPr>
          <p:cNvSpPr/>
          <p:nvPr/>
        </p:nvSpPr>
        <p:spPr bwMode="auto">
          <a:xfrm>
            <a:off x="643469" y="1782981"/>
            <a:ext cx="4008384" cy="4393982"/>
          </a:xfrm>
          <a:prstGeom prst="roundRect">
            <a:avLst>
              <a:gd name="adj" fmla="val 994"/>
            </a:avLst>
          </a:prstGeom>
          <a:extLst>
            <a:ext uri="{909E8E84-426E-40DD-AFC4-6F175D3DCCD1}">
              <a14:hiddenFill xmlns:a14="http://schemas.microsoft.com/office/drawing/2010/main">
                <a:solidFill>
                  <a:srgbClr val="FFFFFF"/>
                </a:solidFill>
              </a14:hiddenFill>
            </a:ext>
          </a:extLst>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fontAlgn="auto">
              <a:lnSpc>
                <a:spcPct val="90000"/>
              </a:lnSpc>
              <a:spcBef>
                <a:spcPts val="0"/>
              </a:spcBef>
              <a:spcAft>
                <a:spcPts val="600"/>
              </a:spcAft>
              <a:buClrTx/>
              <a:buSzTx/>
              <a:tabLst/>
              <a:defRPr/>
            </a:pPr>
            <a:endParaRPr kumimoji="0" lang="en-US" sz="2000" b="0" i="0" u="none" strike="noStrike" cap="none" spc="0" normalizeH="0" baseline="0" noProof="0" dirty="0">
              <a:ln>
                <a:noFill/>
              </a:ln>
              <a:effectLst/>
              <a:uLnTx/>
              <a:uFillTx/>
            </a:endParaRP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picture containing graphical user interface&#10;&#10;Description automatically generated">
            <a:extLst>
              <a:ext uri="{FF2B5EF4-FFF2-40B4-BE49-F238E27FC236}">
                <a16:creationId xmlns:a16="http://schemas.microsoft.com/office/drawing/2014/main" id="{8B39CF5D-7F53-B950-B072-7B2D6F3199AA}"/>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176980" y="161268"/>
            <a:ext cx="1425677" cy="595816"/>
          </a:xfrm>
          <a:prstGeom prst="rect">
            <a:avLst/>
          </a:prstGeom>
        </p:spPr>
      </p:pic>
      <p:pic>
        <p:nvPicPr>
          <p:cNvPr id="15" name="Picture 14" descr="A person sitting at a table&#10;&#10;Description automatically generated with low confidence">
            <a:extLst>
              <a:ext uri="{FF2B5EF4-FFF2-40B4-BE49-F238E27FC236}">
                <a16:creationId xmlns:a16="http://schemas.microsoft.com/office/drawing/2014/main" id="{AE6C75A5-B831-DB7A-F550-36DBE578179F}"/>
              </a:ext>
            </a:extLst>
          </p:cNvPr>
          <p:cNvPicPr>
            <a:picLocks noChangeAspect="1"/>
          </p:cNvPicPr>
          <p:nvPr/>
        </p:nvPicPr>
        <p:blipFill rotWithShape="1">
          <a:blip r:embed="rId4">
            <a:extLst>
              <a:ext uri="{28A0092B-C50C-407E-A947-70E740481C1C}">
                <a14:useLocalDpi xmlns:a14="http://schemas.microsoft.com/office/drawing/2010/main" val="0"/>
              </a:ext>
            </a:extLst>
          </a:blip>
          <a:srcRect r="21197"/>
          <a:stretch/>
        </p:blipFill>
        <p:spPr>
          <a:xfrm>
            <a:off x="2543162" y="1935308"/>
            <a:ext cx="7935439" cy="3898037"/>
          </a:xfrm>
          <a:prstGeom prst="rect">
            <a:avLst/>
          </a:prstGeom>
        </p:spPr>
      </p:pic>
      <p:sp>
        <p:nvSpPr>
          <p:cNvPr id="19" name="Google Shape;1357;p44">
            <a:extLst>
              <a:ext uri="{FF2B5EF4-FFF2-40B4-BE49-F238E27FC236}">
                <a16:creationId xmlns:a16="http://schemas.microsoft.com/office/drawing/2014/main" id="{FBC85F75-2151-4A61-5B26-F25EA4DC7DC8}"/>
              </a:ext>
            </a:extLst>
          </p:cNvPr>
          <p:cNvSpPr txBox="1">
            <a:spLocks noGrp="1"/>
          </p:cNvSpPr>
          <p:nvPr>
            <p:ph type="title"/>
          </p:nvPr>
        </p:nvSpPr>
        <p:spPr>
          <a:xfrm>
            <a:off x="3172856" y="883654"/>
            <a:ext cx="5846287" cy="641600"/>
          </a:xfrm>
          <a:prstGeom prst="rect">
            <a:avLst/>
          </a:prstGeom>
          <a:ln>
            <a:no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r>
              <a:rPr lang="en" sz="4800" b="1" dirty="0">
                <a:solidFill>
                  <a:schemeClr val="tx1"/>
                </a:solidFill>
                <a:latin typeface="Seaford" panose="00000500000000000000" pitchFamily="2" charset="0"/>
              </a:rPr>
              <a:t>Web Fundamentals</a:t>
            </a:r>
            <a:endParaRPr lang="en-US" sz="4800" b="1" dirty="0">
              <a:solidFill>
                <a:schemeClr val="tx1"/>
              </a:solidFill>
              <a:latin typeface="Seaford" panose="00000500000000000000" pitchFamily="2" charset="0"/>
            </a:endParaRPr>
          </a:p>
        </p:txBody>
      </p:sp>
      <p:sp>
        <p:nvSpPr>
          <p:cNvPr id="23" name="Google Shape;1357;p44">
            <a:extLst>
              <a:ext uri="{FF2B5EF4-FFF2-40B4-BE49-F238E27FC236}">
                <a16:creationId xmlns:a16="http://schemas.microsoft.com/office/drawing/2014/main" id="{0BE3F078-D005-0D02-38F5-D2C2AA6DD7C6}"/>
              </a:ext>
            </a:extLst>
          </p:cNvPr>
          <p:cNvSpPr txBox="1">
            <a:spLocks/>
          </p:cNvSpPr>
          <p:nvPr/>
        </p:nvSpPr>
        <p:spPr>
          <a:xfrm>
            <a:off x="1341409" y="6077220"/>
            <a:ext cx="2104998" cy="641600"/>
          </a:xfrm>
          <a:prstGeom prst="rect">
            <a:avLst/>
          </a:prstGeom>
          <a:ln w="12700" cap="flat" cmpd="sng" algn="ctr">
            <a:solidFill>
              <a:schemeClr val="tx1"/>
            </a:solidFill>
            <a:prstDash val="solid"/>
            <a:miter lim="800000"/>
          </a:ln>
        </p:spPr>
        <p:style>
          <a:lnRef idx="2">
            <a:schemeClr val="accent5"/>
          </a:lnRef>
          <a:fillRef idx="1">
            <a:schemeClr val="lt1"/>
          </a:fillRef>
          <a:effectRef idx="0">
            <a:schemeClr val="accent5"/>
          </a:effectRef>
          <a:fontRef idx="minor">
            <a:schemeClr val="dk1"/>
          </a:fontRef>
        </p:style>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 sz="2800" b="1" dirty="0">
                <a:solidFill>
                  <a:schemeClr val="tx1"/>
                </a:solidFill>
                <a:latin typeface="Seaford" panose="00000500000000000000" pitchFamily="2" charset="0"/>
              </a:rPr>
              <a:t>Session-08</a:t>
            </a:r>
          </a:p>
        </p:txBody>
      </p:sp>
      <p:sp>
        <p:nvSpPr>
          <p:cNvPr id="2" name="Google Shape;1357;p44">
            <a:extLst>
              <a:ext uri="{FF2B5EF4-FFF2-40B4-BE49-F238E27FC236}">
                <a16:creationId xmlns:a16="http://schemas.microsoft.com/office/drawing/2014/main" id="{8A347977-3B43-A38A-B8B6-72E7D4CA2C99}"/>
              </a:ext>
            </a:extLst>
          </p:cNvPr>
          <p:cNvSpPr txBox="1">
            <a:spLocks/>
          </p:cNvSpPr>
          <p:nvPr/>
        </p:nvSpPr>
        <p:spPr>
          <a:xfrm>
            <a:off x="6663188" y="6077220"/>
            <a:ext cx="5201463" cy="641599"/>
          </a:xfrm>
          <a:prstGeom prst="rect">
            <a:avLst/>
          </a:prstGeom>
          <a:ln w="12700" cap="flat" cmpd="sng" algn="ctr">
            <a:solidFill>
              <a:schemeClr val="tx1"/>
            </a:solidFill>
            <a:prstDash val="solid"/>
            <a:miter lim="800000"/>
          </a:ln>
        </p:spPr>
        <p:style>
          <a:lnRef idx="2">
            <a:schemeClr val="accent5"/>
          </a:lnRef>
          <a:fillRef idx="1">
            <a:schemeClr val="lt1"/>
          </a:fillRef>
          <a:effectRef idx="0">
            <a:schemeClr val="accent5"/>
          </a:effectRef>
          <a:fontRef idx="minor">
            <a:schemeClr val="dk1"/>
          </a:fontRef>
        </p:style>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 sz="2400" b="1" dirty="0">
                <a:solidFill>
                  <a:schemeClr val="tx1"/>
                </a:solidFill>
                <a:latin typeface="Seaford" panose="00000500000000000000" pitchFamily="2" charset="0"/>
              </a:rPr>
              <a:t>JS best practices</a:t>
            </a:r>
            <a:endParaRPr lang="en-US" sz="2400" b="1" dirty="0">
              <a:solidFill>
                <a:schemeClr val="tx1"/>
              </a:solidFill>
              <a:latin typeface="Seaford" panose="00000500000000000000" pitchFamily="2" charset="0"/>
            </a:endParaRPr>
          </a:p>
        </p:txBody>
      </p:sp>
    </p:spTree>
    <p:extLst>
      <p:ext uri="{BB962C8B-B14F-4D97-AF65-F5344CB8AC3E}">
        <p14:creationId xmlns:p14="http://schemas.microsoft.com/office/powerpoint/2010/main" val="4130246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Secure validating user inputs</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B2EA99F1-47B2-A617-AFD4-9F297D12FDED}"/>
              </a:ext>
            </a:extLst>
          </p:cNvPr>
          <p:cNvSpPr txBox="1"/>
          <p:nvPr/>
        </p:nvSpPr>
        <p:spPr>
          <a:xfrm>
            <a:off x="2374490" y="1544114"/>
            <a:ext cx="7443019" cy="646331"/>
          </a:xfrm>
          <a:prstGeom prst="rect">
            <a:avLst/>
          </a:prstGeom>
          <a:noFill/>
        </p:spPr>
        <p:txBody>
          <a:bodyPr wrap="square">
            <a:spAutoFit/>
          </a:bodyPr>
          <a:lstStyle/>
          <a:p>
            <a:r>
              <a:rPr lang="en-US" dirty="0">
                <a:latin typeface="Seaford" panose="00000500000000000000" pitchFamily="2" charset="0"/>
              </a:rPr>
              <a:t>Security is a critical aspect of any application, and following security best practices helps protect against common security vulnerabilities</a:t>
            </a:r>
          </a:p>
        </p:txBody>
      </p:sp>
      <p:pic>
        <p:nvPicPr>
          <p:cNvPr id="4" name="Picture 3">
            <a:extLst>
              <a:ext uri="{FF2B5EF4-FFF2-40B4-BE49-F238E27FC236}">
                <a16:creationId xmlns:a16="http://schemas.microsoft.com/office/drawing/2014/main" id="{FB89B458-DB49-755F-8D38-1EE83BFADE24}"/>
              </a:ext>
            </a:extLst>
          </p:cNvPr>
          <p:cNvPicPr>
            <a:picLocks noChangeAspect="1"/>
          </p:cNvPicPr>
          <p:nvPr/>
        </p:nvPicPr>
        <p:blipFill>
          <a:blip r:embed="rId4"/>
          <a:stretch>
            <a:fillRect/>
          </a:stretch>
        </p:blipFill>
        <p:spPr>
          <a:xfrm>
            <a:off x="3421626" y="2350783"/>
            <a:ext cx="6123857" cy="3263436"/>
          </a:xfrm>
          <a:prstGeom prst="rect">
            <a:avLst/>
          </a:prstGeom>
        </p:spPr>
      </p:pic>
    </p:spTree>
    <p:extLst>
      <p:ext uri="{BB962C8B-B14F-4D97-AF65-F5344CB8AC3E}">
        <p14:creationId xmlns:p14="http://schemas.microsoft.com/office/powerpoint/2010/main" val="336809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Secure against XSS</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8F996C5C-AE01-D51D-8F5B-CC06E68F86AC}"/>
              </a:ext>
            </a:extLst>
          </p:cNvPr>
          <p:cNvSpPr txBox="1"/>
          <p:nvPr/>
        </p:nvSpPr>
        <p:spPr>
          <a:xfrm>
            <a:off x="2374490" y="1544114"/>
            <a:ext cx="7443019" cy="646331"/>
          </a:xfrm>
          <a:prstGeom prst="rect">
            <a:avLst/>
          </a:prstGeom>
          <a:noFill/>
        </p:spPr>
        <p:txBody>
          <a:bodyPr wrap="square">
            <a:spAutoFit/>
          </a:bodyPr>
          <a:lstStyle/>
          <a:p>
            <a:r>
              <a:rPr lang="en-US" dirty="0">
                <a:latin typeface="Seaford" panose="00000500000000000000" pitchFamily="2" charset="0"/>
              </a:rPr>
              <a:t>Security is a critical aspect of any application, and following security best practices helps protect against common security vulnerabilities</a:t>
            </a:r>
          </a:p>
        </p:txBody>
      </p:sp>
      <p:pic>
        <p:nvPicPr>
          <p:cNvPr id="4" name="Picture 3">
            <a:extLst>
              <a:ext uri="{FF2B5EF4-FFF2-40B4-BE49-F238E27FC236}">
                <a16:creationId xmlns:a16="http://schemas.microsoft.com/office/drawing/2014/main" id="{AD283DD7-1ABF-AB4E-C1B5-1EF09E8A1510}"/>
              </a:ext>
            </a:extLst>
          </p:cNvPr>
          <p:cNvPicPr>
            <a:picLocks noChangeAspect="1"/>
          </p:cNvPicPr>
          <p:nvPr/>
        </p:nvPicPr>
        <p:blipFill>
          <a:blip r:embed="rId4"/>
          <a:stretch>
            <a:fillRect/>
          </a:stretch>
        </p:blipFill>
        <p:spPr>
          <a:xfrm>
            <a:off x="3068492" y="3080900"/>
            <a:ext cx="6656840" cy="1579589"/>
          </a:xfrm>
          <a:prstGeom prst="rect">
            <a:avLst/>
          </a:prstGeom>
        </p:spPr>
      </p:pic>
    </p:spTree>
    <p:extLst>
      <p:ext uri="{BB962C8B-B14F-4D97-AF65-F5344CB8AC3E}">
        <p14:creationId xmlns:p14="http://schemas.microsoft.com/office/powerpoint/2010/main" val="2906975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657600" y="2858505"/>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Mini Project</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Tree>
    <p:extLst>
      <p:ext uri="{BB962C8B-B14F-4D97-AF65-F5344CB8AC3E}">
        <p14:creationId xmlns:p14="http://schemas.microsoft.com/office/powerpoint/2010/main" val="108883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10FCD5-BA97-94F7-6DB6-F4990A1D2A9B}"/>
              </a:ext>
            </a:extLst>
          </p:cNvPr>
          <p:cNvPicPr>
            <a:picLocks noChangeAspect="1"/>
          </p:cNvPicPr>
          <p:nvPr/>
        </p:nvPicPr>
        <p:blipFill>
          <a:blip r:embed="rId3"/>
          <a:stretch>
            <a:fillRect/>
          </a:stretch>
        </p:blipFill>
        <p:spPr>
          <a:xfrm>
            <a:off x="1769807" y="1486811"/>
            <a:ext cx="7422595" cy="4190558"/>
          </a:xfrm>
          <a:prstGeom prst="rect">
            <a:avLst/>
          </a:prstGeom>
        </p:spPr>
      </p:pic>
      <p:pic>
        <p:nvPicPr>
          <p:cNvPr id="2" name="Picture 1" descr="A picture containing graphical user interface&#10;&#10;Description automatically generated">
            <a:extLst>
              <a:ext uri="{FF2B5EF4-FFF2-40B4-BE49-F238E27FC236}">
                <a16:creationId xmlns:a16="http://schemas.microsoft.com/office/drawing/2014/main" id="{14934F4A-12EE-FC6E-BFD3-65294577FB4A}"/>
              </a:ext>
            </a:extLst>
          </p:cNvPr>
          <p:cNvPicPr>
            <a:picLocks noChangeAspect="1"/>
          </p:cNvPicPr>
          <p:nvPr/>
        </p:nvPicPr>
        <p:blipFill rotWithShape="1">
          <a:blip r:embed="rId4">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Tree>
    <p:extLst>
      <p:ext uri="{BB962C8B-B14F-4D97-AF65-F5344CB8AC3E}">
        <p14:creationId xmlns:p14="http://schemas.microsoft.com/office/powerpoint/2010/main" val="2597327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AEAF78C-4915-4569-9729-5D5CE06C19FF}"/>
              </a:ext>
            </a:extLst>
          </p:cNvPr>
          <p:cNvSpPr txBox="1">
            <a:spLocks/>
          </p:cNvSpPr>
          <p:nvPr/>
        </p:nvSpPr>
        <p:spPr>
          <a:xfrm>
            <a:off x="640834" y="2756764"/>
            <a:ext cx="8007458" cy="144019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9600" b="1" i="0" u="none" strike="noStrike" kern="1200" cap="none" spc="-75" normalizeH="0" baseline="0" noProof="0">
              <a:ln w="3175">
                <a:noFill/>
              </a:ln>
              <a:solidFill>
                <a:prstClr val="black"/>
              </a:solidFill>
              <a:effectLst/>
              <a:uLnTx/>
              <a:uFillTx/>
              <a:latin typeface="Segoe UI"/>
              <a:ea typeface="+mj-ea"/>
              <a:cs typeface="Segoe UI"/>
            </a:endParaRPr>
          </a:p>
        </p:txBody>
      </p:sp>
      <p:sp>
        <p:nvSpPr>
          <p:cNvPr id="14" name="Title 1">
            <a:extLst>
              <a:ext uri="{FF2B5EF4-FFF2-40B4-BE49-F238E27FC236}">
                <a16:creationId xmlns:a16="http://schemas.microsoft.com/office/drawing/2014/main" id="{1F2D8F19-6BF4-461C-A15A-9EF4D47B7EFF}"/>
              </a:ext>
            </a:extLst>
          </p:cNvPr>
          <p:cNvSpPr txBox="1">
            <a:spLocks/>
          </p:cNvSpPr>
          <p:nvPr/>
        </p:nvSpPr>
        <p:spPr>
          <a:xfrm>
            <a:off x="649267" y="2756765"/>
            <a:ext cx="10396550" cy="144019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400" b="1" i="0" u="none" strike="noStrike" kern="1200" cap="none" spc="-75" normalizeH="0" baseline="0" noProof="0">
                <a:ln w="3175">
                  <a:noFill/>
                </a:ln>
                <a:solidFill>
                  <a:prstClr val="black"/>
                </a:solidFill>
                <a:effectLst/>
                <a:uLnTx/>
                <a:uFillTx/>
                <a:latin typeface="Segoe UI"/>
                <a:ea typeface="+mn-ea"/>
                <a:cs typeface="Segoe UI"/>
              </a:rPr>
              <a:t>Q &amp; A</a:t>
            </a:r>
          </a:p>
        </p:txBody>
      </p:sp>
      <p:pic>
        <p:nvPicPr>
          <p:cNvPr id="3" name="Picture 2" descr="A picture containing graphical user interface&#10;&#10;Description automatically generated">
            <a:extLst>
              <a:ext uri="{FF2B5EF4-FFF2-40B4-BE49-F238E27FC236}">
                <a16:creationId xmlns:a16="http://schemas.microsoft.com/office/drawing/2014/main" id="{980C95FE-CFB8-64FF-667A-9E1BBFA118DD}"/>
              </a:ext>
            </a:extLst>
          </p:cNvPr>
          <p:cNvPicPr>
            <a:picLocks noChangeAspect="1"/>
          </p:cNvPicPr>
          <p:nvPr/>
        </p:nvPicPr>
        <p:blipFill rotWithShape="1">
          <a:blip r:embed="rId2">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Tree>
    <p:extLst>
      <p:ext uri="{BB962C8B-B14F-4D97-AF65-F5344CB8AC3E}">
        <p14:creationId xmlns:p14="http://schemas.microsoft.com/office/powerpoint/2010/main" val="227006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1425677" y="372788"/>
            <a:ext cx="4368085" cy="880802"/>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r>
              <a:rPr lang="en" sz="2800" b="1" dirty="0">
                <a:solidFill>
                  <a:schemeClr val="tx1"/>
                </a:solidFill>
                <a:latin typeface="Seaford" panose="00000500000000000000" pitchFamily="2" charset="0"/>
              </a:rPr>
              <a:t>Agenda : JS best practices</a:t>
            </a:r>
            <a:endParaRPr lang="en-US" sz="2800" b="1" dirty="0">
              <a:solidFill>
                <a:schemeClr val="tx1"/>
              </a:solidFill>
              <a:latin typeface="Seaford" panose="00000500000000000000" pitchFamily="2" charset="0"/>
            </a:endParaRPr>
          </a:p>
        </p:txBody>
      </p:sp>
      <p:grpSp>
        <p:nvGrpSpPr>
          <p:cNvPr id="1358" name="Google Shape;1358;p44"/>
          <p:cNvGrpSpPr>
            <a:grpSpLocks noChangeAspect="1"/>
          </p:cNvGrpSpPr>
          <p:nvPr/>
        </p:nvGrpSpPr>
        <p:grpSpPr>
          <a:xfrm>
            <a:off x="5177568" y="252204"/>
            <a:ext cx="5860210" cy="1094184"/>
            <a:chOff x="2869538" y="1165275"/>
            <a:chExt cx="4395157" cy="820638"/>
          </a:xfrm>
        </p:grpSpPr>
        <p:sp>
          <p:nvSpPr>
            <p:cNvPr id="1361" name="Google Shape;1361;p44"/>
            <p:cNvSpPr/>
            <p:nvPr/>
          </p:nvSpPr>
          <p:spPr>
            <a:xfrm>
              <a:off x="2869538" y="1771888"/>
              <a:ext cx="213750" cy="214025"/>
            </a:xfrm>
            <a:custGeom>
              <a:avLst/>
              <a:gdLst/>
              <a:ahLst/>
              <a:cxnLst/>
              <a:rect l="l" t="t" r="r" b="b"/>
              <a:pathLst>
                <a:path w="8550" h="8561" extrusionOk="0">
                  <a:moveTo>
                    <a:pt x="4275" y="0"/>
                  </a:moveTo>
                  <a:cubicBezTo>
                    <a:pt x="1906" y="0"/>
                    <a:pt x="1" y="1917"/>
                    <a:pt x="1" y="4274"/>
                  </a:cubicBezTo>
                  <a:cubicBezTo>
                    <a:pt x="1" y="6644"/>
                    <a:pt x="1906" y="8561"/>
                    <a:pt x="4275" y="8561"/>
                  </a:cubicBezTo>
                  <a:cubicBezTo>
                    <a:pt x="6632" y="8561"/>
                    <a:pt x="8549" y="6644"/>
                    <a:pt x="8549" y="4274"/>
                  </a:cubicBezTo>
                  <a:cubicBezTo>
                    <a:pt x="8549" y="1917"/>
                    <a:pt x="6632" y="0"/>
                    <a:pt x="4275" y="0"/>
                  </a:cubicBezTo>
                  <a:close/>
                </a:path>
              </a:pathLst>
            </a:custGeom>
            <a:solidFill>
              <a:srgbClr val="FFFF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grpSp>
          <p:nvGrpSpPr>
            <p:cNvPr id="1362" name="Google Shape;1362;p44"/>
            <p:cNvGrpSpPr/>
            <p:nvPr/>
          </p:nvGrpSpPr>
          <p:grpSpPr>
            <a:xfrm>
              <a:off x="4159888" y="1165275"/>
              <a:ext cx="3104807" cy="735225"/>
              <a:chOff x="4159888" y="1165263"/>
              <a:chExt cx="3104807" cy="735225"/>
            </a:xfrm>
          </p:grpSpPr>
          <p:sp>
            <p:nvSpPr>
              <p:cNvPr id="1363" name="Google Shape;1363;p44"/>
              <p:cNvSpPr/>
              <p:nvPr/>
            </p:nvSpPr>
            <p:spPr>
              <a:xfrm>
                <a:off x="4417938" y="1165263"/>
                <a:ext cx="735250" cy="735225"/>
              </a:xfrm>
              <a:custGeom>
                <a:avLst/>
                <a:gdLst/>
                <a:ahLst/>
                <a:cxnLst/>
                <a:rect l="l" t="t" r="r" b="b"/>
                <a:pathLst>
                  <a:path w="29410" h="29409" extrusionOk="0">
                    <a:moveTo>
                      <a:pt x="14705" y="0"/>
                    </a:moveTo>
                    <a:cubicBezTo>
                      <a:pt x="6585" y="0"/>
                      <a:pt x="1" y="6584"/>
                      <a:pt x="1" y="14704"/>
                    </a:cubicBezTo>
                    <a:cubicBezTo>
                      <a:pt x="1" y="22824"/>
                      <a:pt x="6585" y="29409"/>
                      <a:pt x="14705" y="29409"/>
                    </a:cubicBezTo>
                    <a:cubicBezTo>
                      <a:pt x="22825" y="29409"/>
                      <a:pt x="29409" y="22824"/>
                      <a:pt x="29409" y="14704"/>
                    </a:cubicBezTo>
                    <a:cubicBezTo>
                      <a:pt x="29409" y="6584"/>
                      <a:pt x="22825" y="0"/>
                      <a:pt x="14705" y="0"/>
                    </a:cubicBezTo>
                    <a:close/>
                  </a:path>
                </a:pathLst>
              </a:custGeom>
              <a:solidFill>
                <a:srgbClr val="FFFF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364" name="Google Shape;1364;p44"/>
              <p:cNvSpPr/>
              <p:nvPr/>
            </p:nvSpPr>
            <p:spPr>
              <a:xfrm>
                <a:off x="4453063" y="1200238"/>
                <a:ext cx="665000" cy="665275"/>
              </a:xfrm>
              <a:custGeom>
                <a:avLst/>
                <a:gdLst/>
                <a:ahLst/>
                <a:cxnLst/>
                <a:rect l="l" t="t" r="r" b="b"/>
                <a:pathLst>
                  <a:path w="26600" h="26611" extrusionOk="0">
                    <a:moveTo>
                      <a:pt x="13300" y="26610"/>
                    </a:moveTo>
                    <a:cubicBezTo>
                      <a:pt x="5966" y="26610"/>
                      <a:pt x="1" y="20634"/>
                      <a:pt x="1" y="13299"/>
                    </a:cubicBezTo>
                    <a:cubicBezTo>
                      <a:pt x="1" y="5965"/>
                      <a:pt x="5966" y="0"/>
                      <a:pt x="13300" y="0"/>
                    </a:cubicBezTo>
                    <a:cubicBezTo>
                      <a:pt x="20634" y="0"/>
                      <a:pt x="26599" y="5965"/>
                      <a:pt x="26599" y="13299"/>
                    </a:cubicBezTo>
                    <a:cubicBezTo>
                      <a:pt x="26599" y="20634"/>
                      <a:pt x="20634" y="26610"/>
                      <a:pt x="13300" y="26610"/>
                    </a:cubicBezTo>
                    <a:close/>
                    <a:moveTo>
                      <a:pt x="13300" y="453"/>
                    </a:moveTo>
                    <a:cubicBezTo>
                      <a:pt x="6216" y="453"/>
                      <a:pt x="453" y="6215"/>
                      <a:pt x="453" y="13299"/>
                    </a:cubicBezTo>
                    <a:cubicBezTo>
                      <a:pt x="453" y="20384"/>
                      <a:pt x="6216" y="26146"/>
                      <a:pt x="13300" y="26146"/>
                    </a:cubicBezTo>
                    <a:cubicBezTo>
                      <a:pt x="20384" y="26146"/>
                      <a:pt x="26147" y="20384"/>
                      <a:pt x="26147" y="13299"/>
                    </a:cubicBezTo>
                    <a:cubicBezTo>
                      <a:pt x="26147" y="6215"/>
                      <a:pt x="20384" y="453"/>
                      <a:pt x="13300" y="453"/>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365" name="Google Shape;1365;p44"/>
              <p:cNvSpPr/>
              <p:nvPr/>
            </p:nvSpPr>
            <p:spPr>
              <a:xfrm>
                <a:off x="4159888" y="1239975"/>
                <a:ext cx="927525" cy="585800"/>
              </a:xfrm>
              <a:custGeom>
                <a:avLst/>
                <a:gdLst/>
                <a:ahLst/>
                <a:cxnLst/>
                <a:rect l="l" t="t" r="r" b="b"/>
                <a:pathLst>
                  <a:path w="37101" h="23432" extrusionOk="0">
                    <a:moveTo>
                      <a:pt x="25539" y="251"/>
                    </a:moveTo>
                    <a:cubicBezTo>
                      <a:pt x="19872" y="1"/>
                      <a:pt x="15050" y="3846"/>
                      <a:pt x="13764" y="9073"/>
                    </a:cubicBezTo>
                    <a:cubicBezTo>
                      <a:pt x="13597" y="9740"/>
                      <a:pt x="12978" y="10216"/>
                      <a:pt x="12288" y="10216"/>
                    </a:cubicBezTo>
                    <a:lnTo>
                      <a:pt x="6263" y="10216"/>
                    </a:lnTo>
                    <a:cubicBezTo>
                      <a:pt x="5811" y="10216"/>
                      <a:pt x="5453" y="9847"/>
                      <a:pt x="5453" y="9406"/>
                    </a:cubicBezTo>
                    <a:lnTo>
                      <a:pt x="5453" y="6870"/>
                    </a:lnTo>
                    <a:cubicBezTo>
                      <a:pt x="5453" y="6561"/>
                      <a:pt x="5084" y="6406"/>
                      <a:pt x="4858" y="6620"/>
                    </a:cubicBezTo>
                    <a:lnTo>
                      <a:pt x="441" y="11050"/>
                    </a:lnTo>
                    <a:cubicBezTo>
                      <a:pt x="0" y="11490"/>
                      <a:pt x="0" y="12193"/>
                      <a:pt x="441" y="12621"/>
                    </a:cubicBezTo>
                    <a:lnTo>
                      <a:pt x="4858" y="17050"/>
                    </a:lnTo>
                    <a:cubicBezTo>
                      <a:pt x="5084" y="17265"/>
                      <a:pt x="5453" y="17110"/>
                      <a:pt x="5453" y="16800"/>
                    </a:cubicBezTo>
                    <a:lnTo>
                      <a:pt x="5453" y="14276"/>
                    </a:lnTo>
                    <a:cubicBezTo>
                      <a:pt x="5453" y="13824"/>
                      <a:pt x="5811" y="13466"/>
                      <a:pt x="6263" y="13466"/>
                    </a:cubicBezTo>
                    <a:lnTo>
                      <a:pt x="12288" y="13466"/>
                    </a:lnTo>
                    <a:cubicBezTo>
                      <a:pt x="13002" y="13466"/>
                      <a:pt x="13609" y="13955"/>
                      <a:pt x="13776" y="14645"/>
                    </a:cubicBezTo>
                    <a:cubicBezTo>
                      <a:pt x="15026" y="19693"/>
                      <a:pt x="19586" y="23432"/>
                      <a:pt x="25027" y="23432"/>
                    </a:cubicBezTo>
                    <a:cubicBezTo>
                      <a:pt x="31730" y="23432"/>
                      <a:pt x="37100" y="17753"/>
                      <a:pt x="36588" y="10954"/>
                    </a:cubicBezTo>
                    <a:cubicBezTo>
                      <a:pt x="36160" y="5144"/>
                      <a:pt x="31373" y="501"/>
                      <a:pt x="25539" y="251"/>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366" name="Google Shape;1366;p44"/>
              <p:cNvSpPr/>
              <p:nvPr/>
            </p:nvSpPr>
            <p:spPr>
              <a:xfrm>
                <a:off x="5000163" y="1258125"/>
                <a:ext cx="2264532" cy="549500"/>
              </a:xfrm>
              <a:custGeom>
                <a:avLst/>
                <a:gdLst/>
                <a:ahLst/>
                <a:cxnLst/>
                <a:rect l="l" t="t" r="r" b="b"/>
                <a:pathLst>
                  <a:path w="67176" h="21980" extrusionOk="0">
                    <a:moveTo>
                      <a:pt x="8799" y="1"/>
                    </a:moveTo>
                    <a:cubicBezTo>
                      <a:pt x="7942" y="1"/>
                      <a:pt x="7144" y="418"/>
                      <a:pt x="6644" y="1120"/>
                    </a:cubicBezTo>
                    <a:lnTo>
                      <a:pt x="608" y="9562"/>
                    </a:lnTo>
                    <a:cubicBezTo>
                      <a:pt x="1" y="10419"/>
                      <a:pt x="1" y="11562"/>
                      <a:pt x="608" y="12419"/>
                    </a:cubicBezTo>
                    <a:lnTo>
                      <a:pt x="6644" y="20861"/>
                    </a:lnTo>
                    <a:cubicBezTo>
                      <a:pt x="7144" y="21563"/>
                      <a:pt x="7942" y="21980"/>
                      <a:pt x="8799" y="21980"/>
                    </a:cubicBezTo>
                    <a:lnTo>
                      <a:pt x="56198" y="21980"/>
                    </a:lnTo>
                    <a:cubicBezTo>
                      <a:pt x="62258" y="21980"/>
                      <a:pt x="67176" y="17051"/>
                      <a:pt x="67176" y="10990"/>
                    </a:cubicBezTo>
                    <a:cubicBezTo>
                      <a:pt x="67176" y="4918"/>
                      <a:pt x="62258" y="1"/>
                      <a:pt x="56198" y="1"/>
                    </a:cubicBezTo>
                    <a:close/>
                  </a:path>
                </a:pathLst>
              </a:custGeom>
              <a:solidFill>
                <a:schemeClr val="bg1"/>
              </a:solidFill>
              <a:ln>
                <a:solidFill>
                  <a:schemeClr val="tx1"/>
                </a:solidFill>
              </a:ln>
            </p:spPr>
            <p:txBody>
              <a:bodyPr spcFirstLastPara="1" wrap="square" lIns="243833" tIns="121900" rIns="243833" bIns="121900" anchor="ctr" anchorCtr="0">
                <a:noAutofit/>
              </a:bodyPr>
              <a:lstStyle/>
              <a:p>
                <a:pPr algn="ctr"/>
                <a:r>
                  <a:rPr lang="en" sz="1600" b="1" dirty="0">
                    <a:latin typeface="Seaford" panose="00000500000000000000" pitchFamily="2" charset="0"/>
                    <a:ea typeface="Roboto"/>
                    <a:cs typeface="Roboto"/>
                    <a:sym typeface="Roboto"/>
                  </a:rPr>
                  <a:t>Performance</a:t>
                </a:r>
                <a:endParaRPr lang="en-US" b="1" dirty="0">
                  <a:latin typeface="Seaford" panose="00000500000000000000" pitchFamily="2" charset="0"/>
                </a:endParaRPr>
              </a:p>
            </p:txBody>
          </p:sp>
          <p:sp>
            <p:nvSpPr>
              <p:cNvPr id="1367" name="Google Shape;1367;p44"/>
              <p:cNvSpPr txBox="1"/>
              <p:nvPr/>
            </p:nvSpPr>
            <p:spPr>
              <a:xfrm>
                <a:off x="4526363" y="1347925"/>
                <a:ext cx="518400" cy="369900"/>
              </a:xfrm>
              <a:prstGeom prst="rect">
                <a:avLst/>
              </a:prstGeom>
              <a:noFill/>
              <a:ln>
                <a:noFill/>
              </a:ln>
            </p:spPr>
            <p:txBody>
              <a:bodyPr spcFirstLastPara="1" wrap="square" lIns="121900" tIns="121900" rIns="121900" bIns="121900" anchor="ctr" anchorCtr="0">
                <a:noAutofit/>
              </a:bodyPr>
              <a:lstStyle/>
              <a:p>
                <a:pPr algn="ctr"/>
                <a:r>
                  <a:rPr lang="en" sz="3200" b="1" dirty="0">
                    <a:solidFill>
                      <a:schemeClr val="bg1"/>
                    </a:solidFill>
                    <a:latin typeface="Seaford" panose="00000500000000000000" pitchFamily="2" charset="0"/>
                    <a:ea typeface="Fira Sans Extra Condensed Medium"/>
                    <a:cs typeface="Fira Sans Extra Condensed Medium"/>
                    <a:sym typeface="Fira Sans Extra Condensed Medium"/>
                  </a:rPr>
                  <a:t>01</a:t>
                </a:r>
                <a:endParaRPr sz="2533" b="1" dirty="0">
                  <a:solidFill>
                    <a:schemeClr val="bg1"/>
                  </a:solidFill>
                  <a:latin typeface="Seaford" panose="00000500000000000000" pitchFamily="2" charset="0"/>
                </a:endParaRPr>
              </a:p>
            </p:txBody>
          </p:sp>
        </p:grpSp>
      </p:grpSp>
      <p:grpSp>
        <p:nvGrpSpPr>
          <p:cNvPr id="1409" name="Google Shape;1409;p44"/>
          <p:cNvGrpSpPr/>
          <p:nvPr/>
        </p:nvGrpSpPr>
        <p:grpSpPr>
          <a:xfrm>
            <a:off x="6898038" y="1253590"/>
            <a:ext cx="4139740" cy="980300"/>
            <a:chOff x="4159888" y="2005238"/>
            <a:chExt cx="3104805" cy="735225"/>
          </a:xfrm>
        </p:grpSpPr>
        <p:sp>
          <p:nvSpPr>
            <p:cNvPr id="1410" name="Google Shape;1410;p44"/>
            <p:cNvSpPr/>
            <p:nvPr/>
          </p:nvSpPr>
          <p:spPr>
            <a:xfrm>
              <a:off x="4417938" y="2005238"/>
              <a:ext cx="735250" cy="735225"/>
            </a:xfrm>
            <a:custGeom>
              <a:avLst/>
              <a:gdLst/>
              <a:ahLst/>
              <a:cxnLst/>
              <a:rect l="l" t="t" r="r" b="b"/>
              <a:pathLst>
                <a:path w="29410" h="29409" extrusionOk="0">
                  <a:moveTo>
                    <a:pt x="14705" y="0"/>
                  </a:moveTo>
                  <a:cubicBezTo>
                    <a:pt x="6585" y="0"/>
                    <a:pt x="1" y="6585"/>
                    <a:pt x="1" y="14705"/>
                  </a:cubicBezTo>
                  <a:cubicBezTo>
                    <a:pt x="1" y="22825"/>
                    <a:pt x="6585" y="29409"/>
                    <a:pt x="14705" y="29409"/>
                  </a:cubicBezTo>
                  <a:cubicBezTo>
                    <a:pt x="22825" y="29409"/>
                    <a:pt x="29409" y="22825"/>
                    <a:pt x="29409" y="14705"/>
                  </a:cubicBezTo>
                  <a:cubicBezTo>
                    <a:pt x="29409" y="6585"/>
                    <a:pt x="22825" y="0"/>
                    <a:pt x="14705" y="0"/>
                  </a:cubicBezTo>
                  <a:close/>
                </a:path>
              </a:pathLst>
            </a:custGeom>
            <a:solidFill>
              <a:srgbClr val="FFFF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411" name="Google Shape;1411;p44"/>
            <p:cNvSpPr/>
            <p:nvPr/>
          </p:nvSpPr>
          <p:spPr>
            <a:xfrm>
              <a:off x="4453063" y="2040213"/>
              <a:ext cx="665000" cy="665275"/>
            </a:xfrm>
            <a:custGeom>
              <a:avLst/>
              <a:gdLst/>
              <a:ahLst/>
              <a:cxnLst/>
              <a:rect l="l" t="t" r="r" b="b"/>
              <a:pathLst>
                <a:path w="26600" h="26611" extrusionOk="0">
                  <a:moveTo>
                    <a:pt x="13300" y="26611"/>
                  </a:moveTo>
                  <a:cubicBezTo>
                    <a:pt x="5966" y="26611"/>
                    <a:pt x="1" y="20646"/>
                    <a:pt x="1" y="13312"/>
                  </a:cubicBezTo>
                  <a:cubicBezTo>
                    <a:pt x="1" y="5966"/>
                    <a:pt x="5966" y="1"/>
                    <a:pt x="13300" y="1"/>
                  </a:cubicBezTo>
                  <a:cubicBezTo>
                    <a:pt x="20634" y="1"/>
                    <a:pt x="26599" y="5966"/>
                    <a:pt x="26599" y="13312"/>
                  </a:cubicBezTo>
                  <a:cubicBezTo>
                    <a:pt x="26599" y="20646"/>
                    <a:pt x="20634" y="26611"/>
                    <a:pt x="13300" y="26611"/>
                  </a:cubicBezTo>
                  <a:close/>
                  <a:moveTo>
                    <a:pt x="13300" y="453"/>
                  </a:moveTo>
                  <a:cubicBezTo>
                    <a:pt x="6216" y="453"/>
                    <a:pt x="453" y="6227"/>
                    <a:pt x="453" y="13312"/>
                  </a:cubicBezTo>
                  <a:cubicBezTo>
                    <a:pt x="453" y="20396"/>
                    <a:pt x="6216" y="26159"/>
                    <a:pt x="13300" y="26159"/>
                  </a:cubicBezTo>
                  <a:cubicBezTo>
                    <a:pt x="20384" y="26159"/>
                    <a:pt x="26147" y="20396"/>
                    <a:pt x="26147" y="13312"/>
                  </a:cubicBezTo>
                  <a:cubicBezTo>
                    <a:pt x="26147" y="6227"/>
                    <a:pt x="20384" y="453"/>
                    <a:pt x="13300" y="453"/>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412" name="Google Shape;1412;p44"/>
            <p:cNvSpPr/>
            <p:nvPr/>
          </p:nvSpPr>
          <p:spPr>
            <a:xfrm>
              <a:off x="4159888" y="2079938"/>
              <a:ext cx="927525" cy="585825"/>
            </a:xfrm>
            <a:custGeom>
              <a:avLst/>
              <a:gdLst/>
              <a:ahLst/>
              <a:cxnLst/>
              <a:rect l="l" t="t" r="r" b="b"/>
              <a:pathLst>
                <a:path w="37101" h="23433" extrusionOk="0">
                  <a:moveTo>
                    <a:pt x="25539" y="251"/>
                  </a:moveTo>
                  <a:cubicBezTo>
                    <a:pt x="19872" y="1"/>
                    <a:pt x="15050" y="3835"/>
                    <a:pt x="13764" y="9062"/>
                  </a:cubicBezTo>
                  <a:cubicBezTo>
                    <a:pt x="13597" y="9740"/>
                    <a:pt x="12978" y="10205"/>
                    <a:pt x="12288" y="10205"/>
                  </a:cubicBezTo>
                  <a:lnTo>
                    <a:pt x="6263" y="10205"/>
                  </a:lnTo>
                  <a:cubicBezTo>
                    <a:pt x="5811" y="10205"/>
                    <a:pt x="5453" y="9847"/>
                    <a:pt x="5453" y="9395"/>
                  </a:cubicBezTo>
                  <a:lnTo>
                    <a:pt x="5453" y="6871"/>
                  </a:lnTo>
                  <a:cubicBezTo>
                    <a:pt x="5453" y="6561"/>
                    <a:pt x="5084" y="6395"/>
                    <a:pt x="4858" y="6621"/>
                  </a:cubicBezTo>
                  <a:lnTo>
                    <a:pt x="441" y="11038"/>
                  </a:lnTo>
                  <a:cubicBezTo>
                    <a:pt x="0" y="11478"/>
                    <a:pt x="0" y="12181"/>
                    <a:pt x="441" y="12621"/>
                  </a:cubicBezTo>
                  <a:lnTo>
                    <a:pt x="4858" y="17039"/>
                  </a:lnTo>
                  <a:cubicBezTo>
                    <a:pt x="5084" y="17265"/>
                    <a:pt x="5453" y="17110"/>
                    <a:pt x="5453" y="16801"/>
                  </a:cubicBezTo>
                  <a:lnTo>
                    <a:pt x="5453" y="14265"/>
                  </a:lnTo>
                  <a:cubicBezTo>
                    <a:pt x="5453" y="13824"/>
                    <a:pt x="5811" y="13455"/>
                    <a:pt x="6263" y="13455"/>
                  </a:cubicBezTo>
                  <a:lnTo>
                    <a:pt x="12288" y="13455"/>
                  </a:lnTo>
                  <a:cubicBezTo>
                    <a:pt x="13002" y="13455"/>
                    <a:pt x="13609" y="13943"/>
                    <a:pt x="13776" y="14634"/>
                  </a:cubicBezTo>
                  <a:cubicBezTo>
                    <a:pt x="15026" y="19682"/>
                    <a:pt x="19586" y="23432"/>
                    <a:pt x="25027" y="23432"/>
                  </a:cubicBezTo>
                  <a:cubicBezTo>
                    <a:pt x="31730" y="23432"/>
                    <a:pt x="37100" y="17753"/>
                    <a:pt x="36588" y="10943"/>
                  </a:cubicBezTo>
                  <a:cubicBezTo>
                    <a:pt x="36160" y="5132"/>
                    <a:pt x="31373" y="501"/>
                    <a:pt x="25539" y="251"/>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413" name="Google Shape;1413;p44"/>
            <p:cNvSpPr/>
            <p:nvPr/>
          </p:nvSpPr>
          <p:spPr>
            <a:xfrm>
              <a:off x="5000162" y="2098250"/>
              <a:ext cx="2264531" cy="549200"/>
            </a:xfrm>
            <a:custGeom>
              <a:avLst/>
              <a:gdLst/>
              <a:ahLst/>
              <a:cxnLst/>
              <a:rect l="l" t="t" r="r" b="b"/>
              <a:pathLst>
                <a:path w="67176" h="21968" extrusionOk="0">
                  <a:moveTo>
                    <a:pt x="8799" y="0"/>
                  </a:moveTo>
                  <a:cubicBezTo>
                    <a:pt x="7942" y="0"/>
                    <a:pt x="7144" y="405"/>
                    <a:pt x="6644" y="1108"/>
                  </a:cubicBezTo>
                  <a:lnTo>
                    <a:pt x="608" y="9549"/>
                  </a:lnTo>
                  <a:cubicBezTo>
                    <a:pt x="1" y="10406"/>
                    <a:pt x="1" y="11549"/>
                    <a:pt x="608" y="12407"/>
                  </a:cubicBezTo>
                  <a:lnTo>
                    <a:pt x="6644" y="20848"/>
                  </a:lnTo>
                  <a:cubicBezTo>
                    <a:pt x="7144" y="21551"/>
                    <a:pt x="7942" y="21967"/>
                    <a:pt x="8799" y="21967"/>
                  </a:cubicBezTo>
                  <a:lnTo>
                    <a:pt x="56198" y="21967"/>
                  </a:lnTo>
                  <a:cubicBezTo>
                    <a:pt x="62258" y="21967"/>
                    <a:pt x="67176" y="17050"/>
                    <a:pt x="67176" y="10978"/>
                  </a:cubicBezTo>
                  <a:cubicBezTo>
                    <a:pt x="67176" y="4918"/>
                    <a:pt x="62258" y="0"/>
                    <a:pt x="56198" y="0"/>
                  </a:cubicBezTo>
                  <a:close/>
                </a:path>
              </a:pathLst>
            </a:custGeom>
            <a:solidFill>
              <a:schemeClr val="bg1"/>
            </a:solidFill>
            <a:ln>
              <a:solidFill>
                <a:schemeClr val="tx1"/>
              </a:solidFill>
            </a:ln>
          </p:spPr>
          <p:txBody>
            <a:bodyPr spcFirstLastPara="1" wrap="square" lIns="243833" tIns="121900" rIns="243833" bIns="121900" anchor="ctr" anchorCtr="0">
              <a:noAutofit/>
            </a:bodyPr>
            <a:lstStyle/>
            <a:p>
              <a:pPr algn="ctr"/>
              <a:r>
                <a:rPr lang="en-US" sz="1600" b="1" dirty="0">
                  <a:latin typeface="Seaford" panose="00000500000000000000" pitchFamily="2" charset="0"/>
                  <a:ea typeface="Roboto"/>
                  <a:cs typeface="Roboto"/>
                  <a:sym typeface="Roboto"/>
                </a:rPr>
                <a:t>Best Coding Practices</a:t>
              </a:r>
              <a:endParaRPr lang="en-US" b="1" dirty="0">
                <a:latin typeface="Seaford" panose="00000500000000000000" pitchFamily="2" charset="0"/>
              </a:endParaRPr>
            </a:p>
          </p:txBody>
        </p:sp>
        <p:sp>
          <p:nvSpPr>
            <p:cNvPr id="1414" name="Google Shape;1414;p44"/>
            <p:cNvSpPr txBox="1"/>
            <p:nvPr/>
          </p:nvSpPr>
          <p:spPr>
            <a:xfrm>
              <a:off x="4526363" y="2187900"/>
              <a:ext cx="518400" cy="369900"/>
            </a:xfrm>
            <a:prstGeom prst="rect">
              <a:avLst/>
            </a:prstGeom>
            <a:noFill/>
            <a:ln>
              <a:noFill/>
            </a:ln>
          </p:spPr>
          <p:txBody>
            <a:bodyPr spcFirstLastPara="1" wrap="square" lIns="121900" tIns="121900" rIns="121900" bIns="121900" anchor="ctr" anchorCtr="0">
              <a:noAutofit/>
            </a:bodyPr>
            <a:lstStyle/>
            <a:p>
              <a:pPr algn="ctr"/>
              <a:r>
                <a:rPr lang="en" sz="3200" b="1" dirty="0">
                  <a:solidFill>
                    <a:schemeClr val="bg1"/>
                  </a:solidFill>
                  <a:latin typeface="Seaford" panose="00000500000000000000" pitchFamily="2" charset="0"/>
                  <a:ea typeface="Fira Sans Extra Condensed Medium"/>
                  <a:cs typeface="Fira Sans Extra Condensed Medium"/>
                  <a:sym typeface="Fira Sans Extra Condensed Medium"/>
                </a:rPr>
                <a:t>02</a:t>
              </a:r>
              <a:endParaRPr sz="2533" b="1" dirty="0">
                <a:solidFill>
                  <a:schemeClr val="bg1"/>
                </a:solidFill>
                <a:latin typeface="Seaford" panose="00000500000000000000" pitchFamily="2" charset="0"/>
              </a:endParaRPr>
            </a:p>
          </p:txBody>
        </p:sp>
      </p:grpSp>
      <p:grpSp>
        <p:nvGrpSpPr>
          <p:cNvPr id="2" name="Google Shape;1409;p44">
            <a:extLst>
              <a:ext uri="{FF2B5EF4-FFF2-40B4-BE49-F238E27FC236}">
                <a16:creationId xmlns:a16="http://schemas.microsoft.com/office/drawing/2014/main" id="{0D89A37F-AF53-E039-A7D1-EB6C7A166CD2}"/>
              </a:ext>
            </a:extLst>
          </p:cNvPr>
          <p:cNvGrpSpPr/>
          <p:nvPr/>
        </p:nvGrpSpPr>
        <p:grpSpPr>
          <a:xfrm>
            <a:off x="6898038" y="2287360"/>
            <a:ext cx="4139740" cy="980300"/>
            <a:chOff x="4159888" y="2005238"/>
            <a:chExt cx="3104805" cy="735225"/>
          </a:xfrm>
        </p:grpSpPr>
        <p:sp>
          <p:nvSpPr>
            <p:cNvPr id="4" name="Google Shape;1410;p44">
              <a:extLst>
                <a:ext uri="{FF2B5EF4-FFF2-40B4-BE49-F238E27FC236}">
                  <a16:creationId xmlns:a16="http://schemas.microsoft.com/office/drawing/2014/main" id="{E7794C62-73F0-2CCA-F6BB-1072FF3EBC21}"/>
                </a:ext>
              </a:extLst>
            </p:cNvPr>
            <p:cNvSpPr/>
            <p:nvPr/>
          </p:nvSpPr>
          <p:spPr>
            <a:xfrm>
              <a:off x="4417938" y="2005238"/>
              <a:ext cx="735250" cy="735225"/>
            </a:xfrm>
            <a:custGeom>
              <a:avLst/>
              <a:gdLst/>
              <a:ahLst/>
              <a:cxnLst/>
              <a:rect l="l" t="t" r="r" b="b"/>
              <a:pathLst>
                <a:path w="29410" h="29409" extrusionOk="0">
                  <a:moveTo>
                    <a:pt x="14705" y="0"/>
                  </a:moveTo>
                  <a:cubicBezTo>
                    <a:pt x="6585" y="0"/>
                    <a:pt x="1" y="6585"/>
                    <a:pt x="1" y="14705"/>
                  </a:cubicBezTo>
                  <a:cubicBezTo>
                    <a:pt x="1" y="22825"/>
                    <a:pt x="6585" y="29409"/>
                    <a:pt x="14705" y="29409"/>
                  </a:cubicBezTo>
                  <a:cubicBezTo>
                    <a:pt x="22825" y="29409"/>
                    <a:pt x="29409" y="22825"/>
                    <a:pt x="29409" y="14705"/>
                  </a:cubicBezTo>
                  <a:cubicBezTo>
                    <a:pt x="29409" y="6585"/>
                    <a:pt x="22825" y="0"/>
                    <a:pt x="14705" y="0"/>
                  </a:cubicBezTo>
                  <a:close/>
                </a:path>
              </a:pathLst>
            </a:custGeom>
            <a:solidFill>
              <a:srgbClr val="FFFF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5" name="Google Shape;1411;p44">
              <a:extLst>
                <a:ext uri="{FF2B5EF4-FFF2-40B4-BE49-F238E27FC236}">
                  <a16:creationId xmlns:a16="http://schemas.microsoft.com/office/drawing/2014/main" id="{C88712B7-2897-F15F-4F5B-EA1531988515}"/>
                </a:ext>
              </a:extLst>
            </p:cNvPr>
            <p:cNvSpPr/>
            <p:nvPr/>
          </p:nvSpPr>
          <p:spPr>
            <a:xfrm>
              <a:off x="4453063" y="2040213"/>
              <a:ext cx="665000" cy="665275"/>
            </a:xfrm>
            <a:custGeom>
              <a:avLst/>
              <a:gdLst/>
              <a:ahLst/>
              <a:cxnLst/>
              <a:rect l="l" t="t" r="r" b="b"/>
              <a:pathLst>
                <a:path w="26600" h="26611" extrusionOk="0">
                  <a:moveTo>
                    <a:pt x="13300" y="26611"/>
                  </a:moveTo>
                  <a:cubicBezTo>
                    <a:pt x="5966" y="26611"/>
                    <a:pt x="1" y="20646"/>
                    <a:pt x="1" y="13312"/>
                  </a:cubicBezTo>
                  <a:cubicBezTo>
                    <a:pt x="1" y="5966"/>
                    <a:pt x="5966" y="1"/>
                    <a:pt x="13300" y="1"/>
                  </a:cubicBezTo>
                  <a:cubicBezTo>
                    <a:pt x="20634" y="1"/>
                    <a:pt x="26599" y="5966"/>
                    <a:pt x="26599" y="13312"/>
                  </a:cubicBezTo>
                  <a:cubicBezTo>
                    <a:pt x="26599" y="20646"/>
                    <a:pt x="20634" y="26611"/>
                    <a:pt x="13300" y="26611"/>
                  </a:cubicBezTo>
                  <a:close/>
                  <a:moveTo>
                    <a:pt x="13300" y="453"/>
                  </a:moveTo>
                  <a:cubicBezTo>
                    <a:pt x="6216" y="453"/>
                    <a:pt x="453" y="6227"/>
                    <a:pt x="453" y="13312"/>
                  </a:cubicBezTo>
                  <a:cubicBezTo>
                    <a:pt x="453" y="20396"/>
                    <a:pt x="6216" y="26159"/>
                    <a:pt x="13300" y="26159"/>
                  </a:cubicBezTo>
                  <a:cubicBezTo>
                    <a:pt x="20384" y="26159"/>
                    <a:pt x="26147" y="20396"/>
                    <a:pt x="26147" y="13312"/>
                  </a:cubicBezTo>
                  <a:cubicBezTo>
                    <a:pt x="26147" y="6227"/>
                    <a:pt x="20384" y="453"/>
                    <a:pt x="13300" y="453"/>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6" name="Google Shape;1412;p44">
              <a:extLst>
                <a:ext uri="{FF2B5EF4-FFF2-40B4-BE49-F238E27FC236}">
                  <a16:creationId xmlns:a16="http://schemas.microsoft.com/office/drawing/2014/main" id="{4C54618B-9811-CE01-DFBD-A517166710F5}"/>
                </a:ext>
              </a:extLst>
            </p:cNvPr>
            <p:cNvSpPr/>
            <p:nvPr/>
          </p:nvSpPr>
          <p:spPr>
            <a:xfrm>
              <a:off x="4159888" y="2079938"/>
              <a:ext cx="927525" cy="585825"/>
            </a:xfrm>
            <a:custGeom>
              <a:avLst/>
              <a:gdLst/>
              <a:ahLst/>
              <a:cxnLst/>
              <a:rect l="l" t="t" r="r" b="b"/>
              <a:pathLst>
                <a:path w="37101" h="23433" extrusionOk="0">
                  <a:moveTo>
                    <a:pt x="25539" y="251"/>
                  </a:moveTo>
                  <a:cubicBezTo>
                    <a:pt x="19872" y="1"/>
                    <a:pt x="15050" y="3835"/>
                    <a:pt x="13764" y="9062"/>
                  </a:cubicBezTo>
                  <a:cubicBezTo>
                    <a:pt x="13597" y="9740"/>
                    <a:pt x="12978" y="10205"/>
                    <a:pt x="12288" y="10205"/>
                  </a:cubicBezTo>
                  <a:lnTo>
                    <a:pt x="6263" y="10205"/>
                  </a:lnTo>
                  <a:cubicBezTo>
                    <a:pt x="5811" y="10205"/>
                    <a:pt x="5453" y="9847"/>
                    <a:pt x="5453" y="9395"/>
                  </a:cubicBezTo>
                  <a:lnTo>
                    <a:pt x="5453" y="6871"/>
                  </a:lnTo>
                  <a:cubicBezTo>
                    <a:pt x="5453" y="6561"/>
                    <a:pt x="5084" y="6395"/>
                    <a:pt x="4858" y="6621"/>
                  </a:cubicBezTo>
                  <a:lnTo>
                    <a:pt x="441" y="11038"/>
                  </a:lnTo>
                  <a:cubicBezTo>
                    <a:pt x="0" y="11478"/>
                    <a:pt x="0" y="12181"/>
                    <a:pt x="441" y="12621"/>
                  </a:cubicBezTo>
                  <a:lnTo>
                    <a:pt x="4858" y="17039"/>
                  </a:lnTo>
                  <a:cubicBezTo>
                    <a:pt x="5084" y="17265"/>
                    <a:pt x="5453" y="17110"/>
                    <a:pt x="5453" y="16801"/>
                  </a:cubicBezTo>
                  <a:lnTo>
                    <a:pt x="5453" y="14265"/>
                  </a:lnTo>
                  <a:cubicBezTo>
                    <a:pt x="5453" y="13824"/>
                    <a:pt x="5811" y="13455"/>
                    <a:pt x="6263" y="13455"/>
                  </a:cubicBezTo>
                  <a:lnTo>
                    <a:pt x="12288" y="13455"/>
                  </a:lnTo>
                  <a:cubicBezTo>
                    <a:pt x="13002" y="13455"/>
                    <a:pt x="13609" y="13943"/>
                    <a:pt x="13776" y="14634"/>
                  </a:cubicBezTo>
                  <a:cubicBezTo>
                    <a:pt x="15026" y="19682"/>
                    <a:pt x="19586" y="23432"/>
                    <a:pt x="25027" y="23432"/>
                  </a:cubicBezTo>
                  <a:cubicBezTo>
                    <a:pt x="31730" y="23432"/>
                    <a:pt x="37100" y="17753"/>
                    <a:pt x="36588" y="10943"/>
                  </a:cubicBezTo>
                  <a:cubicBezTo>
                    <a:pt x="36160" y="5132"/>
                    <a:pt x="31373" y="501"/>
                    <a:pt x="25539" y="251"/>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7" name="Google Shape;1413;p44">
              <a:extLst>
                <a:ext uri="{FF2B5EF4-FFF2-40B4-BE49-F238E27FC236}">
                  <a16:creationId xmlns:a16="http://schemas.microsoft.com/office/drawing/2014/main" id="{E82F581C-1D7E-99D9-629E-397542B1C73E}"/>
                </a:ext>
              </a:extLst>
            </p:cNvPr>
            <p:cNvSpPr/>
            <p:nvPr/>
          </p:nvSpPr>
          <p:spPr>
            <a:xfrm>
              <a:off x="5000162" y="2098250"/>
              <a:ext cx="2264531" cy="549200"/>
            </a:xfrm>
            <a:custGeom>
              <a:avLst/>
              <a:gdLst/>
              <a:ahLst/>
              <a:cxnLst/>
              <a:rect l="l" t="t" r="r" b="b"/>
              <a:pathLst>
                <a:path w="67176" h="21968" extrusionOk="0">
                  <a:moveTo>
                    <a:pt x="8799" y="0"/>
                  </a:moveTo>
                  <a:cubicBezTo>
                    <a:pt x="7942" y="0"/>
                    <a:pt x="7144" y="405"/>
                    <a:pt x="6644" y="1108"/>
                  </a:cubicBezTo>
                  <a:lnTo>
                    <a:pt x="608" y="9549"/>
                  </a:lnTo>
                  <a:cubicBezTo>
                    <a:pt x="1" y="10406"/>
                    <a:pt x="1" y="11549"/>
                    <a:pt x="608" y="12407"/>
                  </a:cubicBezTo>
                  <a:lnTo>
                    <a:pt x="6644" y="20848"/>
                  </a:lnTo>
                  <a:cubicBezTo>
                    <a:pt x="7144" y="21551"/>
                    <a:pt x="7942" y="21967"/>
                    <a:pt x="8799" y="21967"/>
                  </a:cubicBezTo>
                  <a:lnTo>
                    <a:pt x="56198" y="21967"/>
                  </a:lnTo>
                  <a:cubicBezTo>
                    <a:pt x="62258" y="21967"/>
                    <a:pt x="67176" y="17050"/>
                    <a:pt x="67176" y="10978"/>
                  </a:cubicBezTo>
                  <a:cubicBezTo>
                    <a:pt x="67176" y="4918"/>
                    <a:pt x="62258" y="0"/>
                    <a:pt x="56198" y="0"/>
                  </a:cubicBezTo>
                  <a:close/>
                </a:path>
              </a:pathLst>
            </a:custGeom>
            <a:solidFill>
              <a:schemeClr val="bg1"/>
            </a:solidFill>
            <a:ln>
              <a:solidFill>
                <a:schemeClr val="tx1"/>
              </a:solidFill>
            </a:ln>
          </p:spPr>
          <p:txBody>
            <a:bodyPr spcFirstLastPara="1" wrap="square" lIns="243833" tIns="121900" rIns="243833" bIns="121900" anchor="ctr" anchorCtr="0">
              <a:noAutofit/>
            </a:bodyPr>
            <a:lstStyle/>
            <a:p>
              <a:pPr algn="ctr"/>
              <a:r>
                <a:rPr lang="en-US" b="1" dirty="0">
                  <a:latin typeface="Seaford" panose="00000500000000000000" pitchFamily="2" charset="0"/>
                </a:rPr>
                <a:t>Security Practices</a:t>
              </a:r>
            </a:p>
          </p:txBody>
        </p:sp>
        <p:sp>
          <p:nvSpPr>
            <p:cNvPr id="8" name="Google Shape;1414;p44">
              <a:extLst>
                <a:ext uri="{FF2B5EF4-FFF2-40B4-BE49-F238E27FC236}">
                  <a16:creationId xmlns:a16="http://schemas.microsoft.com/office/drawing/2014/main" id="{BA8EEEFD-BAE4-9217-1ABD-9E038305E91C}"/>
                </a:ext>
              </a:extLst>
            </p:cNvPr>
            <p:cNvSpPr txBox="1"/>
            <p:nvPr/>
          </p:nvSpPr>
          <p:spPr>
            <a:xfrm>
              <a:off x="4526363" y="2187900"/>
              <a:ext cx="518400" cy="369900"/>
            </a:xfrm>
            <a:prstGeom prst="rect">
              <a:avLst/>
            </a:prstGeom>
            <a:noFill/>
            <a:ln>
              <a:noFill/>
            </a:ln>
          </p:spPr>
          <p:txBody>
            <a:bodyPr spcFirstLastPara="1" wrap="square" lIns="121900" tIns="121900" rIns="121900" bIns="121900" anchor="ctr" anchorCtr="0">
              <a:noAutofit/>
            </a:bodyPr>
            <a:lstStyle/>
            <a:p>
              <a:pPr algn="ctr"/>
              <a:r>
                <a:rPr lang="en" sz="3200" b="1" dirty="0">
                  <a:solidFill>
                    <a:schemeClr val="bg1"/>
                  </a:solidFill>
                  <a:latin typeface="Seaford" panose="00000500000000000000" pitchFamily="2" charset="0"/>
                  <a:ea typeface="Fira Sans Extra Condensed Medium"/>
                  <a:cs typeface="Fira Sans Extra Condensed Medium"/>
                  <a:sym typeface="Fira Sans Extra Condensed Medium"/>
                </a:rPr>
                <a:t>03</a:t>
              </a:r>
              <a:endParaRPr sz="2533" b="1" dirty="0">
                <a:solidFill>
                  <a:schemeClr val="bg1"/>
                </a:solidFill>
                <a:latin typeface="Seaford" panose="00000500000000000000" pitchFamily="2" charset="0"/>
              </a:endParaRPr>
            </a:p>
          </p:txBody>
        </p:sp>
      </p:grpSp>
      <p:grpSp>
        <p:nvGrpSpPr>
          <p:cNvPr id="9" name="Google Shape;1409;p44">
            <a:extLst>
              <a:ext uri="{FF2B5EF4-FFF2-40B4-BE49-F238E27FC236}">
                <a16:creationId xmlns:a16="http://schemas.microsoft.com/office/drawing/2014/main" id="{1A3D6704-0D4A-1134-FB2F-FCDABD483937}"/>
              </a:ext>
            </a:extLst>
          </p:cNvPr>
          <p:cNvGrpSpPr/>
          <p:nvPr/>
        </p:nvGrpSpPr>
        <p:grpSpPr>
          <a:xfrm>
            <a:off x="6898038" y="3263176"/>
            <a:ext cx="4139740" cy="980300"/>
            <a:chOff x="4159888" y="2005238"/>
            <a:chExt cx="3104805" cy="735225"/>
          </a:xfrm>
        </p:grpSpPr>
        <p:sp>
          <p:nvSpPr>
            <p:cNvPr id="10" name="Google Shape;1410;p44">
              <a:extLst>
                <a:ext uri="{FF2B5EF4-FFF2-40B4-BE49-F238E27FC236}">
                  <a16:creationId xmlns:a16="http://schemas.microsoft.com/office/drawing/2014/main" id="{FDFE9DDF-6255-9260-190A-51C92F92B973}"/>
                </a:ext>
              </a:extLst>
            </p:cNvPr>
            <p:cNvSpPr/>
            <p:nvPr/>
          </p:nvSpPr>
          <p:spPr>
            <a:xfrm>
              <a:off x="4417938" y="2005238"/>
              <a:ext cx="735250" cy="735225"/>
            </a:xfrm>
            <a:custGeom>
              <a:avLst/>
              <a:gdLst/>
              <a:ahLst/>
              <a:cxnLst/>
              <a:rect l="l" t="t" r="r" b="b"/>
              <a:pathLst>
                <a:path w="29410" h="29409" extrusionOk="0">
                  <a:moveTo>
                    <a:pt x="14705" y="0"/>
                  </a:moveTo>
                  <a:cubicBezTo>
                    <a:pt x="6585" y="0"/>
                    <a:pt x="1" y="6585"/>
                    <a:pt x="1" y="14705"/>
                  </a:cubicBezTo>
                  <a:cubicBezTo>
                    <a:pt x="1" y="22825"/>
                    <a:pt x="6585" y="29409"/>
                    <a:pt x="14705" y="29409"/>
                  </a:cubicBezTo>
                  <a:cubicBezTo>
                    <a:pt x="22825" y="29409"/>
                    <a:pt x="29409" y="22825"/>
                    <a:pt x="29409" y="14705"/>
                  </a:cubicBezTo>
                  <a:cubicBezTo>
                    <a:pt x="29409" y="6585"/>
                    <a:pt x="22825" y="0"/>
                    <a:pt x="14705" y="0"/>
                  </a:cubicBezTo>
                  <a:close/>
                </a:path>
              </a:pathLst>
            </a:custGeom>
            <a:solidFill>
              <a:srgbClr val="FFFF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1" name="Google Shape;1411;p44">
              <a:extLst>
                <a:ext uri="{FF2B5EF4-FFF2-40B4-BE49-F238E27FC236}">
                  <a16:creationId xmlns:a16="http://schemas.microsoft.com/office/drawing/2014/main" id="{4B58BD64-F212-0464-97F4-2D7C3D9461DB}"/>
                </a:ext>
              </a:extLst>
            </p:cNvPr>
            <p:cNvSpPr/>
            <p:nvPr/>
          </p:nvSpPr>
          <p:spPr>
            <a:xfrm>
              <a:off x="4453063" y="2040213"/>
              <a:ext cx="665000" cy="665275"/>
            </a:xfrm>
            <a:custGeom>
              <a:avLst/>
              <a:gdLst/>
              <a:ahLst/>
              <a:cxnLst/>
              <a:rect l="l" t="t" r="r" b="b"/>
              <a:pathLst>
                <a:path w="26600" h="26611" extrusionOk="0">
                  <a:moveTo>
                    <a:pt x="13300" y="26611"/>
                  </a:moveTo>
                  <a:cubicBezTo>
                    <a:pt x="5966" y="26611"/>
                    <a:pt x="1" y="20646"/>
                    <a:pt x="1" y="13312"/>
                  </a:cubicBezTo>
                  <a:cubicBezTo>
                    <a:pt x="1" y="5966"/>
                    <a:pt x="5966" y="1"/>
                    <a:pt x="13300" y="1"/>
                  </a:cubicBezTo>
                  <a:cubicBezTo>
                    <a:pt x="20634" y="1"/>
                    <a:pt x="26599" y="5966"/>
                    <a:pt x="26599" y="13312"/>
                  </a:cubicBezTo>
                  <a:cubicBezTo>
                    <a:pt x="26599" y="20646"/>
                    <a:pt x="20634" y="26611"/>
                    <a:pt x="13300" y="26611"/>
                  </a:cubicBezTo>
                  <a:close/>
                  <a:moveTo>
                    <a:pt x="13300" y="453"/>
                  </a:moveTo>
                  <a:cubicBezTo>
                    <a:pt x="6216" y="453"/>
                    <a:pt x="453" y="6227"/>
                    <a:pt x="453" y="13312"/>
                  </a:cubicBezTo>
                  <a:cubicBezTo>
                    <a:pt x="453" y="20396"/>
                    <a:pt x="6216" y="26159"/>
                    <a:pt x="13300" y="26159"/>
                  </a:cubicBezTo>
                  <a:cubicBezTo>
                    <a:pt x="20384" y="26159"/>
                    <a:pt x="26147" y="20396"/>
                    <a:pt x="26147" y="13312"/>
                  </a:cubicBezTo>
                  <a:cubicBezTo>
                    <a:pt x="26147" y="6227"/>
                    <a:pt x="20384" y="453"/>
                    <a:pt x="13300" y="453"/>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2" name="Google Shape;1412;p44">
              <a:extLst>
                <a:ext uri="{FF2B5EF4-FFF2-40B4-BE49-F238E27FC236}">
                  <a16:creationId xmlns:a16="http://schemas.microsoft.com/office/drawing/2014/main" id="{A47A6AE6-3A13-54DB-C800-5225E5862572}"/>
                </a:ext>
              </a:extLst>
            </p:cNvPr>
            <p:cNvSpPr/>
            <p:nvPr/>
          </p:nvSpPr>
          <p:spPr>
            <a:xfrm>
              <a:off x="4159888" y="2079938"/>
              <a:ext cx="927525" cy="585825"/>
            </a:xfrm>
            <a:custGeom>
              <a:avLst/>
              <a:gdLst/>
              <a:ahLst/>
              <a:cxnLst/>
              <a:rect l="l" t="t" r="r" b="b"/>
              <a:pathLst>
                <a:path w="37101" h="23433" extrusionOk="0">
                  <a:moveTo>
                    <a:pt x="25539" y="251"/>
                  </a:moveTo>
                  <a:cubicBezTo>
                    <a:pt x="19872" y="1"/>
                    <a:pt x="15050" y="3835"/>
                    <a:pt x="13764" y="9062"/>
                  </a:cubicBezTo>
                  <a:cubicBezTo>
                    <a:pt x="13597" y="9740"/>
                    <a:pt x="12978" y="10205"/>
                    <a:pt x="12288" y="10205"/>
                  </a:cubicBezTo>
                  <a:lnTo>
                    <a:pt x="6263" y="10205"/>
                  </a:lnTo>
                  <a:cubicBezTo>
                    <a:pt x="5811" y="10205"/>
                    <a:pt x="5453" y="9847"/>
                    <a:pt x="5453" y="9395"/>
                  </a:cubicBezTo>
                  <a:lnTo>
                    <a:pt x="5453" y="6871"/>
                  </a:lnTo>
                  <a:cubicBezTo>
                    <a:pt x="5453" y="6561"/>
                    <a:pt x="5084" y="6395"/>
                    <a:pt x="4858" y="6621"/>
                  </a:cubicBezTo>
                  <a:lnTo>
                    <a:pt x="441" y="11038"/>
                  </a:lnTo>
                  <a:cubicBezTo>
                    <a:pt x="0" y="11478"/>
                    <a:pt x="0" y="12181"/>
                    <a:pt x="441" y="12621"/>
                  </a:cubicBezTo>
                  <a:lnTo>
                    <a:pt x="4858" y="17039"/>
                  </a:lnTo>
                  <a:cubicBezTo>
                    <a:pt x="5084" y="17265"/>
                    <a:pt x="5453" y="17110"/>
                    <a:pt x="5453" y="16801"/>
                  </a:cubicBezTo>
                  <a:lnTo>
                    <a:pt x="5453" y="14265"/>
                  </a:lnTo>
                  <a:cubicBezTo>
                    <a:pt x="5453" y="13824"/>
                    <a:pt x="5811" y="13455"/>
                    <a:pt x="6263" y="13455"/>
                  </a:cubicBezTo>
                  <a:lnTo>
                    <a:pt x="12288" y="13455"/>
                  </a:lnTo>
                  <a:cubicBezTo>
                    <a:pt x="13002" y="13455"/>
                    <a:pt x="13609" y="13943"/>
                    <a:pt x="13776" y="14634"/>
                  </a:cubicBezTo>
                  <a:cubicBezTo>
                    <a:pt x="15026" y="19682"/>
                    <a:pt x="19586" y="23432"/>
                    <a:pt x="25027" y="23432"/>
                  </a:cubicBezTo>
                  <a:cubicBezTo>
                    <a:pt x="31730" y="23432"/>
                    <a:pt x="37100" y="17753"/>
                    <a:pt x="36588" y="10943"/>
                  </a:cubicBezTo>
                  <a:cubicBezTo>
                    <a:pt x="36160" y="5132"/>
                    <a:pt x="31373" y="501"/>
                    <a:pt x="25539" y="251"/>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3" name="Google Shape;1413;p44">
              <a:extLst>
                <a:ext uri="{FF2B5EF4-FFF2-40B4-BE49-F238E27FC236}">
                  <a16:creationId xmlns:a16="http://schemas.microsoft.com/office/drawing/2014/main" id="{2404CC96-0545-529F-A44B-9EF322746380}"/>
                </a:ext>
              </a:extLst>
            </p:cNvPr>
            <p:cNvSpPr/>
            <p:nvPr/>
          </p:nvSpPr>
          <p:spPr>
            <a:xfrm>
              <a:off x="5000162" y="2098250"/>
              <a:ext cx="2264531" cy="549200"/>
            </a:xfrm>
            <a:custGeom>
              <a:avLst/>
              <a:gdLst/>
              <a:ahLst/>
              <a:cxnLst/>
              <a:rect l="l" t="t" r="r" b="b"/>
              <a:pathLst>
                <a:path w="67176" h="21968" extrusionOk="0">
                  <a:moveTo>
                    <a:pt x="8799" y="0"/>
                  </a:moveTo>
                  <a:cubicBezTo>
                    <a:pt x="7942" y="0"/>
                    <a:pt x="7144" y="405"/>
                    <a:pt x="6644" y="1108"/>
                  </a:cubicBezTo>
                  <a:lnTo>
                    <a:pt x="608" y="9549"/>
                  </a:lnTo>
                  <a:cubicBezTo>
                    <a:pt x="1" y="10406"/>
                    <a:pt x="1" y="11549"/>
                    <a:pt x="608" y="12407"/>
                  </a:cubicBezTo>
                  <a:lnTo>
                    <a:pt x="6644" y="20848"/>
                  </a:lnTo>
                  <a:cubicBezTo>
                    <a:pt x="7144" y="21551"/>
                    <a:pt x="7942" y="21967"/>
                    <a:pt x="8799" y="21967"/>
                  </a:cubicBezTo>
                  <a:lnTo>
                    <a:pt x="56198" y="21967"/>
                  </a:lnTo>
                  <a:cubicBezTo>
                    <a:pt x="62258" y="21967"/>
                    <a:pt x="67176" y="17050"/>
                    <a:pt x="67176" y="10978"/>
                  </a:cubicBezTo>
                  <a:cubicBezTo>
                    <a:pt x="67176" y="4918"/>
                    <a:pt x="62258" y="0"/>
                    <a:pt x="56198" y="0"/>
                  </a:cubicBezTo>
                  <a:close/>
                </a:path>
              </a:pathLst>
            </a:custGeom>
            <a:solidFill>
              <a:schemeClr val="bg1"/>
            </a:solidFill>
            <a:ln>
              <a:solidFill>
                <a:schemeClr val="tx1"/>
              </a:solidFill>
            </a:ln>
          </p:spPr>
          <p:txBody>
            <a:bodyPr spcFirstLastPara="1" wrap="square" lIns="243833" tIns="121900" rIns="243833" bIns="121900" anchor="ctr" anchorCtr="0">
              <a:noAutofit/>
            </a:bodyPr>
            <a:lstStyle/>
            <a:p>
              <a:pPr algn="ctr"/>
              <a:r>
                <a:rPr lang="en-US" sz="1600" b="1" dirty="0">
                  <a:latin typeface="Seaford" panose="00000500000000000000" pitchFamily="2" charset="0"/>
                  <a:ea typeface="Roboto"/>
                  <a:cs typeface="Roboto"/>
                  <a:sym typeface="Roboto"/>
                </a:rPr>
                <a:t>Mini Project</a:t>
              </a:r>
              <a:endParaRPr lang="en-US" sz="1600" b="1" dirty="0">
                <a:latin typeface="Seaford" panose="00000500000000000000" pitchFamily="2" charset="0"/>
              </a:endParaRPr>
            </a:p>
          </p:txBody>
        </p:sp>
        <p:sp>
          <p:nvSpPr>
            <p:cNvPr id="14" name="Google Shape;1414;p44">
              <a:extLst>
                <a:ext uri="{FF2B5EF4-FFF2-40B4-BE49-F238E27FC236}">
                  <a16:creationId xmlns:a16="http://schemas.microsoft.com/office/drawing/2014/main" id="{14440559-CBCC-06B3-3364-366DE30A7C78}"/>
                </a:ext>
              </a:extLst>
            </p:cNvPr>
            <p:cNvSpPr txBox="1"/>
            <p:nvPr/>
          </p:nvSpPr>
          <p:spPr>
            <a:xfrm>
              <a:off x="4526363" y="2187900"/>
              <a:ext cx="518400" cy="369900"/>
            </a:xfrm>
            <a:prstGeom prst="rect">
              <a:avLst/>
            </a:prstGeom>
            <a:noFill/>
            <a:ln>
              <a:noFill/>
            </a:ln>
          </p:spPr>
          <p:txBody>
            <a:bodyPr spcFirstLastPara="1" wrap="square" lIns="121900" tIns="121900" rIns="121900" bIns="121900" anchor="ctr" anchorCtr="0">
              <a:noAutofit/>
            </a:bodyPr>
            <a:lstStyle/>
            <a:p>
              <a:pPr algn="ctr"/>
              <a:r>
                <a:rPr lang="en" sz="3200" b="1" dirty="0">
                  <a:solidFill>
                    <a:schemeClr val="bg1"/>
                  </a:solidFill>
                  <a:latin typeface="Seaford" panose="00000500000000000000" pitchFamily="2" charset="0"/>
                  <a:ea typeface="Fira Sans Extra Condensed Medium"/>
                  <a:cs typeface="Fira Sans Extra Condensed Medium"/>
                  <a:sym typeface="Fira Sans Extra Condensed Medium"/>
                </a:rPr>
                <a:t>04</a:t>
              </a:r>
              <a:endParaRPr sz="2533" b="1" dirty="0">
                <a:solidFill>
                  <a:schemeClr val="bg1"/>
                </a:solidFill>
                <a:latin typeface="Seaford" panose="00000500000000000000" pitchFamily="2" charset="0"/>
              </a:endParaRPr>
            </a:p>
          </p:txBody>
        </p:sp>
      </p:grpSp>
      <p:grpSp>
        <p:nvGrpSpPr>
          <p:cNvPr id="15" name="Google Shape;1409;p44">
            <a:extLst>
              <a:ext uri="{FF2B5EF4-FFF2-40B4-BE49-F238E27FC236}">
                <a16:creationId xmlns:a16="http://schemas.microsoft.com/office/drawing/2014/main" id="{9850D581-5FBC-2388-1A40-8CAF3E81DE88}"/>
              </a:ext>
            </a:extLst>
          </p:cNvPr>
          <p:cNvGrpSpPr/>
          <p:nvPr/>
        </p:nvGrpSpPr>
        <p:grpSpPr>
          <a:xfrm>
            <a:off x="6898038" y="4296946"/>
            <a:ext cx="4139740" cy="980300"/>
            <a:chOff x="4159888" y="2005238"/>
            <a:chExt cx="3104805" cy="735225"/>
          </a:xfrm>
        </p:grpSpPr>
        <p:sp>
          <p:nvSpPr>
            <p:cNvPr id="16" name="Google Shape;1410;p44">
              <a:extLst>
                <a:ext uri="{FF2B5EF4-FFF2-40B4-BE49-F238E27FC236}">
                  <a16:creationId xmlns:a16="http://schemas.microsoft.com/office/drawing/2014/main" id="{7B23C043-ED03-131D-0F99-49619892AD64}"/>
                </a:ext>
              </a:extLst>
            </p:cNvPr>
            <p:cNvSpPr/>
            <p:nvPr/>
          </p:nvSpPr>
          <p:spPr>
            <a:xfrm>
              <a:off x="4417938" y="2005238"/>
              <a:ext cx="735250" cy="735225"/>
            </a:xfrm>
            <a:custGeom>
              <a:avLst/>
              <a:gdLst/>
              <a:ahLst/>
              <a:cxnLst/>
              <a:rect l="l" t="t" r="r" b="b"/>
              <a:pathLst>
                <a:path w="29410" h="29409" extrusionOk="0">
                  <a:moveTo>
                    <a:pt x="14705" y="0"/>
                  </a:moveTo>
                  <a:cubicBezTo>
                    <a:pt x="6585" y="0"/>
                    <a:pt x="1" y="6585"/>
                    <a:pt x="1" y="14705"/>
                  </a:cubicBezTo>
                  <a:cubicBezTo>
                    <a:pt x="1" y="22825"/>
                    <a:pt x="6585" y="29409"/>
                    <a:pt x="14705" y="29409"/>
                  </a:cubicBezTo>
                  <a:cubicBezTo>
                    <a:pt x="22825" y="29409"/>
                    <a:pt x="29409" y="22825"/>
                    <a:pt x="29409" y="14705"/>
                  </a:cubicBezTo>
                  <a:cubicBezTo>
                    <a:pt x="29409" y="6585"/>
                    <a:pt x="22825" y="0"/>
                    <a:pt x="14705" y="0"/>
                  </a:cubicBezTo>
                  <a:close/>
                </a:path>
              </a:pathLst>
            </a:custGeom>
            <a:solidFill>
              <a:srgbClr val="FFFF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7" name="Google Shape;1411;p44">
              <a:extLst>
                <a:ext uri="{FF2B5EF4-FFF2-40B4-BE49-F238E27FC236}">
                  <a16:creationId xmlns:a16="http://schemas.microsoft.com/office/drawing/2014/main" id="{240A0DF2-41BB-0C84-4174-413355F3BE6D}"/>
                </a:ext>
              </a:extLst>
            </p:cNvPr>
            <p:cNvSpPr/>
            <p:nvPr/>
          </p:nvSpPr>
          <p:spPr>
            <a:xfrm>
              <a:off x="4453063" y="2040213"/>
              <a:ext cx="665000" cy="665275"/>
            </a:xfrm>
            <a:custGeom>
              <a:avLst/>
              <a:gdLst/>
              <a:ahLst/>
              <a:cxnLst/>
              <a:rect l="l" t="t" r="r" b="b"/>
              <a:pathLst>
                <a:path w="26600" h="26611" extrusionOk="0">
                  <a:moveTo>
                    <a:pt x="13300" y="26611"/>
                  </a:moveTo>
                  <a:cubicBezTo>
                    <a:pt x="5966" y="26611"/>
                    <a:pt x="1" y="20646"/>
                    <a:pt x="1" y="13312"/>
                  </a:cubicBezTo>
                  <a:cubicBezTo>
                    <a:pt x="1" y="5966"/>
                    <a:pt x="5966" y="1"/>
                    <a:pt x="13300" y="1"/>
                  </a:cubicBezTo>
                  <a:cubicBezTo>
                    <a:pt x="20634" y="1"/>
                    <a:pt x="26599" y="5966"/>
                    <a:pt x="26599" y="13312"/>
                  </a:cubicBezTo>
                  <a:cubicBezTo>
                    <a:pt x="26599" y="20646"/>
                    <a:pt x="20634" y="26611"/>
                    <a:pt x="13300" y="26611"/>
                  </a:cubicBezTo>
                  <a:close/>
                  <a:moveTo>
                    <a:pt x="13300" y="453"/>
                  </a:moveTo>
                  <a:cubicBezTo>
                    <a:pt x="6216" y="453"/>
                    <a:pt x="453" y="6227"/>
                    <a:pt x="453" y="13312"/>
                  </a:cubicBezTo>
                  <a:cubicBezTo>
                    <a:pt x="453" y="20396"/>
                    <a:pt x="6216" y="26159"/>
                    <a:pt x="13300" y="26159"/>
                  </a:cubicBezTo>
                  <a:cubicBezTo>
                    <a:pt x="20384" y="26159"/>
                    <a:pt x="26147" y="20396"/>
                    <a:pt x="26147" y="13312"/>
                  </a:cubicBezTo>
                  <a:cubicBezTo>
                    <a:pt x="26147" y="6227"/>
                    <a:pt x="20384" y="453"/>
                    <a:pt x="13300" y="453"/>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8" name="Google Shape;1412;p44">
              <a:extLst>
                <a:ext uri="{FF2B5EF4-FFF2-40B4-BE49-F238E27FC236}">
                  <a16:creationId xmlns:a16="http://schemas.microsoft.com/office/drawing/2014/main" id="{7B1680EC-60F2-021A-9A6E-3736737A8AB9}"/>
                </a:ext>
              </a:extLst>
            </p:cNvPr>
            <p:cNvSpPr/>
            <p:nvPr/>
          </p:nvSpPr>
          <p:spPr>
            <a:xfrm>
              <a:off x="4159888" y="2079938"/>
              <a:ext cx="927525" cy="585825"/>
            </a:xfrm>
            <a:custGeom>
              <a:avLst/>
              <a:gdLst/>
              <a:ahLst/>
              <a:cxnLst/>
              <a:rect l="l" t="t" r="r" b="b"/>
              <a:pathLst>
                <a:path w="37101" h="23433" extrusionOk="0">
                  <a:moveTo>
                    <a:pt x="25539" y="251"/>
                  </a:moveTo>
                  <a:cubicBezTo>
                    <a:pt x="19872" y="1"/>
                    <a:pt x="15050" y="3835"/>
                    <a:pt x="13764" y="9062"/>
                  </a:cubicBezTo>
                  <a:cubicBezTo>
                    <a:pt x="13597" y="9740"/>
                    <a:pt x="12978" y="10205"/>
                    <a:pt x="12288" y="10205"/>
                  </a:cubicBezTo>
                  <a:lnTo>
                    <a:pt x="6263" y="10205"/>
                  </a:lnTo>
                  <a:cubicBezTo>
                    <a:pt x="5811" y="10205"/>
                    <a:pt x="5453" y="9847"/>
                    <a:pt x="5453" y="9395"/>
                  </a:cubicBezTo>
                  <a:lnTo>
                    <a:pt x="5453" y="6871"/>
                  </a:lnTo>
                  <a:cubicBezTo>
                    <a:pt x="5453" y="6561"/>
                    <a:pt x="5084" y="6395"/>
                    <a:pt x="4858" y="6621"/>
                  </a:cubicBezTo>
                  <a:lnTo>
                    <a:pt x="441" y="11038"/>
                  </a:lnTo>
                  <a:cubicBezTo>
                    <a:pt x="0" y="11478"/>
                    <a:pt x="0" y="12181"/>
                    <a:pt x="441" y="12621"/>
                  </a:cubicBezTo>
                  <a:lnTo>
                    <a:pt x="4858" y="17039"/>
                  </a:lnTo>
                  <a:cubicBezTo>
                    <a:pt x="5084" y="17265"/>
                    <a:pt x="5453" y="17110"/>
                    <a:pt x="5453" y="16801"/>
                  </a:cubicBezTo>
                  <a:lnTo>
                    <a:pt x="5453" y="14265"/>
                  </a:lnTo>
                  <a:cubicBezTo>
                    <a:pt x="5453" y="13824"/>
                    <a:pt x="5811" y="13455"/>
                    <a:pt x="6263" y="13455"/>
                  </a:cubicBezTo>
                  <a:lnTo>
                    <a:pt x="12288" y="13455"/>
                  </a:lnTo>
                  <a:cubicBezTo>
                    <a:pt x="13002" y="13455"/>
                    <a:pt x="13609" y="13943"/>
                    <a:pt x="13776" y="14634"/>
                  </a:cubicBezTo>
                  <a:cubicBezTo>
                    <a:pt x="15026" y="19682"/>
                    <a:pt x="19586" y="23432"/>
                    <a:pt x="25027" y="23432"/>
                  </a:cubicBezTo>
                  <a:cubicBezTo>
                    <a:pt x="31730" y="23432"/>
                    <a:pt x="37100" y="17753"/>
                    <a:pt x="36588" y="10943"/>
                  </a:cubicBezTo>
                  <a:cubicBezTo>
                    <a:pt x="36160" y="5132"/>
                    <a:pt x="31373" y="501"/>
                    <a:pt x="25539" y="251"/>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19" name="Google Shape;1413;p44">
              <a:extLst>
                <a:ext uri="{FF2B5EF4-FFF2-40B4-BE49-F238E27FC236}">
                  <a16:creationId xmlns:a16="http://schemas.microsoft.com/office/drawing/2014/main" id="{25982547-5706-E150-3207-C1BBC11911A0}"/>
                </a:ext>
              </a:extLst>
            </p:cNvPr>
            <p:cNvSpPr/>
            <p:nvPr/>
          </p:nvSpPr>
          <p:spPr>
            <a:xfrm>
              <a:off x="5000162" y="2098250"/>
              <a:ext cx="2264531" cy="549200"/>
            </a:xfrm>
            <a:custGeom>
              <a:avLst/>
              <a:gdLst/>
              <a:ahLst/>
              <a:cxnLst/>
              <a:rect l="l" t="t" r="r" b="b"/>
              <a:pathLst>
                <a:path w="67176" h="21968" extrusionOk="0">
                  <a:moveTo>
                    <a:pt x="8799" y="0"/>
                  </a:moveTo>
                  <a:cubicBezTo>
                    <a:pt x="7942" y="0"/>
                    <a:pt x="7144" y="405"/>
                    <a:pt x="6644" y="1108"/>
                  </a:cubicBezTo>
                  <a:lnTo>
                    <a:pt x="608" y="9549"/>
                  </a:lnTo>
                  <a:cubicBezTo>
                    <a:pt x="1" y="10406"/>
                    <a:pt x="1" y="11549"/>
                    <a:pt x="608" y="12407"/>
                  </a:cubicBezTo>
                  <a:lnTo>
                    <a:pt x="6644" y="20848"/>
                  </a:lnTo>
                  <a:cubicBezTo>
                    <a:pt x="7144" y="21551"/>
                    <a:pt x="7942" y="21967"/>
                    <a:pt x="8799" y="21967"/>
                  </a:cubicBezTo>
                  <a:lnTo>
                    <a:pt x="56198" y="21967"/>
                  </a:lnTo>
                  <a:cubicBezTo>
                    <a:pt x="62258" y="21967"/>
                    <a:pt x="67176" y="17050"/>
                    <a:pt x="67176" y="10978"/>
                  </a:cubicBezTo>
                  <a:cubicBezTo>
                    <a:pt x="67176" y="4918"/>
                    <a:pt x="62258" y="0"/>
                    <a:pt x="56198" y="0"/>
                  </a:cubicBezTo>
                  <a:close/>
                </a:path>
              </a:pathLst>
            </a:custGeom>
            <a:solidFill>
              <a:schemeClr val="bg1"/>
            </a:solidFill>
            <a:ln>
              <a:solidFill>
                <a:schemeClr val="tx1"/>
              </a:solidFill>
            </a:ln>
          </p:spPr>
          <p:txBody>
            <a:bodyPr spcFirstLastPara="1" wrap="square" lIns="243833" tIns="121900" rIns="243833" bIns="121900" anchor="ctr" anchorCtr="0">
              <a:noAutofit/>
            </a:bodyPr>
            <a:lstStyle/>
            <a:p>
              <a:pPr algn="ctr"/>
              <a:endParaRPr lang="en-US" sz="1800" b="1" dirty="0">
                <a:latin typeface="Seaford" panose="00000500000000000000" pitchFamily="2" charset="0"/>
              </a:endParaRPr>
            </a:p>
          </p:txBody>
        </p:sp>
        <p:sp>
          <p:nvSpPr>
            <p:cNvPr id="20" name="Google Shape;1414;p44">
              <a:extLst>
                <a:ext uri="{FF2B5EF4-FFF2-40B4-BE49-F238E27FC236}">
                  <a16:creationId xmlns:a16="http://schemas.microsoft.com/office/drawing/2014/main" id="{17D5CD8D-ADEF-2D03-3D29-3C188EE8C306}"/>
                </a:ext>
              </a:extLst>
            </p:cNvPr>
            <p:cNvSpPr txBox="1"/>
            <p:nvPr/>
          </p:nvSpPr>
          <p:spPr>
            <a:xfrm>
              <a:off x="4526363" y="2187900"/>
              <a:ext cx="518400" cy="369900"/>
            </a:xfrm>
            <a:prstGeom prst="rect">
              <a:avLst/>
            </a:prstGeom>
            <a:noFill/>
            <a:ln>
              <a:noFill/>
            </a:ln>
          </p:spPr>
          <p:txBody>
            <a:bodyPr spcFirstLastPara="1" wrap="square" lIns="121900" tIns="121900" rIns="121900" bIns="121900" anchor="ctr" anchorCtr="0">
              <a:noAutofit/>
            </a:bodyPr>
            <a:lstStyle/>
            <a:p>
              <a:pPr algn="ctr"/>
              <a:r>
                <a:rPr lang="en" sz="3200" b="1" dirty="0">
                  <a:solidFill>
                    <a:schemeClr val="bg1"/>
                  </a:solidFill>
                  <a:latin typeface="Seaford" panose="00000500000000000000" pitchFamily="2" charset="0"/>
                  <a:ea typeface="Fira Sans Extra Condensed Medium"/>
                  <a:cs typeface="Fira Sans Extra Condensed Medium"/>
                  <a:sym typeface="Fira Sans Extra Condensed Medium"/>
                </a:rPr>
                <a:t>05</a:t>
              </a:r>
              <a:endParaRPr sz="2533" b="1" dirty="0">
                <a:solidFill>
                  <a:schemeClr val="bg1"/>
                </a:solidFill>
                <a:latin typeface="Seaford" panose="00000500000000000000" pitchFamily="2" charset="0"/>
              </a:endParaRPr>
            </a:p>
          </p:txBody>
        </p:sp>
      </p:grpSp>
      <p:grpSp>
        <p:nvGrpSpPr>
          <p:cNvPr id="21" name="Google Shape;1409;p44">
            <a:extLst>
              <a:ext uri="{FF2B5EF4-FFF2-40B4-BE49-F238E27FC236}">
                <a16:creationId xmlns:a16="http://schemas.microsoft.com/office/drawing/2014/main" id="{FD9678FF-C791-48D8-F0EE-2DFB02F097A1}"/>
              </a:ext>
            </a:extLst>
          </p:cNvPr>
          <p:cNvGrpSpPr/>
          <p:nvPr/>
        </p:nvGrpSpPr>
        <p:grpSpPr>
          <a:xfrm>
            <a:off x="6898038" y="5296325"/>
            <a:ext cx="4139740" cy="980300"/>
            <a:chOff x="4159888" y="2005238"/>
            <a:chExt cx="3104805" cy="735225"/>
          </a:xfrm>
        </p:grpSpPr>
        <p:sp>
          <p:nvSpPr>
            <p:cNvPr id="22" name="Google Shape;1410;p44">
              <a:extLst>
                <a:ext uri="{FF2B5EF4-FFF2-40B4-BE49-F238E27FC236}">
                  <a16:creationId xmlns:a16="http://schemas.microsoft.com/office/drawing/2014/main" id="{E3E05F33-36CE-1282-0138-A00E8854D6F4}"/>
                </a:ext>
              </a:extLst>
            </p:cNvPr>
            <p:cNvSpPr/>
            <p:nvPr/>
          </p:nvSpPr>
          <p:spPr>
            <a:xfrm>
              <a:off x="4417938" y="2005238"/>
              <a:ext cx="735250" cy="735225"/>
            </a:xfrm>
            <a:custGeom>
              <a:avLst/>
              <a:gdLst/>
              <a:ahLst/>
              <a:cxnLst/>
              <a:rect l="l" t="t" r="r" b="b"/>
              <a:pathLst>
                <a:path w="29410" h="29409" extrusionOk="0">
                  <a:moveTo>
                    <a:pt x="14705" y="0"/>
                  </a:moveTo>
                  <a:cubicBezTo>
                    <a:pt x="6585" y="0"/>
                    <a:pt x="1" y="6585"/>
                    <a:pt x="1" y="14705"/>
                  </a:cubicBezTo>
                  <a:cubicBezTo>
                    <a:pt x="1" y="22825"/>
                    <a:pt x="6585" y="29409"/>
                    <a:pt x="14705" y="29409"/>
                  </a:cubicBezTo>
                  <a:cubicBezTo>
                    <a:pt x="22825" y="29409"/>
                    <a:pt x="29409" y="22825"/>
                    <a:pt x="29409" y="14705"/>
                  </a:cubicBezTo>
                  <a:cubicBezTo>
                    <a:pt x="29409" y="6585"/>
                    <a:pt x="22825" y="0"/>
                    <a:pt x="14705" y="0"/>
                  </a:cubicBezTo>
                  <a:close/>
                </a:path>
              </a:pathLst>
            </a:custGeom>
            <a:solidFill>
              <a:srgbClr val="FFFF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23" name="Google Shape;1411;p44">
              <a:extLst>
                <a:ext uri="{FF2B5EF4-FFF2-40B4-BE49-F238E27FC236}">
                  <a16:creationId xmlns:a16="http://schemas.microsoft.com/office/drawing/2014/main" id="{47A29374-49E2-FEC4-F499-0E60827E3F25}"/>
                </a:ext>
              </a:extLst>
            </p:cNvPr>
            <p:cNvSpPr/>
            <p:nvPr/>
          </p:nvSpPr>
          <p:spPr>
            <a:xfrm>
              <a:off x="4453063" y="2040213"/>
              <a:ext cx="665000" cy="665275"/>
            </a:xfrm>
            <a:custGeom>
              <a:avLst/>
              <a:gdLst/>
              <a:ahLst/>
              <a:cxnLst/>
              <a:rect l="l" t="t" r="r" b="b"/>
              <a:pathLst>
                <a:path w="26600" h="26611" extrusionOk="0">
                  <a:moveTo>
                    <a:pt x="13300" y="26611"/>
                  </a:moveTo>
                  <a:cubicBezTo>
                    <a:pt x="5966" y="26611"/>
                    <a:pt x="1" y="20646"/>
                    <a:pt x="1" y="13312"/>
                  </a:cubicBezTo>
                  <a:cubicBezTo>
                    <a:pt x="1" y="5966"/>
                    <a:pt x="5966" y="1"/>
                    <a:pt x="13300" y="1"/>
                  </a:cubicBezTo>
                  <a:cubicBezTo>
                    <a:pt x="20634" y="1"/>
                    <a:pt x="26599" y="5966"/>
                    <a:pt x="26599" y="13312"/>
                  </a:cubicBezTo>
                  <a:cubicBezTo>
                    <a:pt x="26599" y="20646"/>
                    <a:pt x="20634" y="26611"/>
                    <a:pt x="13300" y="26611"/>
                  </a:cubicBezTo>
                  <a:close/>
                  <a:moveTo>
                    <a:pt x="13300" y="453"/>
                  </a:moveTo>
                  <a:cubicBezTo>
                    <a:pt x="6216" y="453"/>
                    <a:pt x="453" y="6227"/>
                    <a:pt x="453" y="13312"/>
                  </a:cubicBezTo>
                  <a:cubicBezTo>
                    <a:pt x="453" y="20396"/>
                    <a:pt x="6216" y="26159"/>
                    <a:pt x="13300" y="26159"/>
                  </a:cubicBezTo>
                  <a:cubicBezTo>
                    <a:pt x="20384" y="26159"/>
                    <a:pt x="26147" y="20396"/>
                    <a:pt x="26147" y="13312"/>
                  </a:cubicBezTo>
                  <a:cubicBezTo>
                    <a:pt x="26147" y="6227"/>
                    <a:pt x="20384" y="453"/>
                    <a:pt x="13300" y="453"/>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24" name="Google Shape;1412;p44">
              <a:extLst>
                <a:ext uri="{FF2B5EF4-FFF2-40B4-BE49-F238E27FC236}">
                  <a16:creationId xmlns:a16="http://schemas.microsoft.com/office/drawing/2014/main" id="{C3BBB0BD-AB46-3C12-57DA-B9344C927102}"/>
                </a:ext>
              </a:extLst>
            </p:cNvPr>
            <p:cNvSpPr/>
            <p:nvPr/>
          </p:nvSpPr>
          <p:spPr>
            <a:xfrm>
              <a:off x="4159888" y="2079938"/>
              <a:ext cx="927525" cy="585825"/>
            </a:xfrm>
            <a:custGeom>
              <a:avLst/>
              <a:gdLst/>
              <a:ahLst/>
              <a:cxnLst/>
              <a:rect l="l" t="t" r="r" b="b"/>
              <a:pathLst>
                <a:path w="37101" h="23433" extrusionOk="0">
                  <a:moveTo>
                    <a:pt x="25539" y="251"/>
                  </a:moveTo>
                  <a:cubicBezTo>
                    <a:pt x="19872" y="1"/>
                    <a:pt x="15050" y="3835"/>
                    <a:pt x="13764" y="9062"/>
                  </a:cubicBezTo>
                  <a:cubicBezTo>
                    <a:pt x="13597" y="9740"/>
                    <a:pt x="12978" y="10205"/>
                    <a:pt x="12288" y="10205"/>
                  </a:cubicBezTo>
                  <a:lnTo>
                    <a:pt x="6263" y="10205"/>
                  </a:lnTo>
                  <a:cubicBezTo>
                    <a:pt x="5811" y="10205"/>
                    <a:pt x="5453" y="9847"/>
                    <a:pt x="5453" y="9395"/>
                  </a:cubicBezTo>
                  <a:lnTo>
                    <a:pt x="5453" y="6871"/>
                  </a:lnTo>
                  <a:cubicBezTo>
                    <a:pt x="5453" y="6561"/>
                    <a:pt x="5084" y="6395"/>
                    <a:pt x="4858" y="6621"/>
                  </a:cubicBezTo>
                  <a:lnTo>
                    <a:pt x="441" y="11038"/>
                  </a:lnTo>
                  <a:cubicBezTo>
                    <a:pt x="0" y="11478"/>
                    <a:pt x="0" y="12181"/>
                    <a:pt x="441" y="12621"/>
                  </a:cubicBezTo>
                  <a:lnTo>
                    <a:pt x="4858" y="17039"/>
                  </a:lnTo>
                  <a:cubicBezTo>
                    <a:pt x="5084" y="17265"/>
                    <a:pt x="5453" y="17110"/>
                    <a:pt x="5453" y="16801"/>
                  </a:cubicBezTo>
                  <a:lnTo>
                    <a:pt x="5453" y="14265"/>
                  </a:lnTo>
                  <a:cubicBezTo>
                    <a:pt x="5453" y="13824"/>
                    <a:pt x="5811" y="13455"/>
                    <a:pt x="6263" y="13455"/>
                  </a:cubicBezTo>
                  <a:lnTo>
                    <a:pt x="12288" y="13455"/>
                  </a:lnTo>
                  <a:cubicBezTo>
                    <a:pt x="13002" y="13455"/>
                    <a:pt x="13609" y="13943"/>
                    <a:pt x="13776" y="14634"/>
                  </a:cubicBezTo>
                  <a:cubicBezTo>
                    <a:pt x="15026" y="19682"/>
                    <a:pt x="19586" y="23432"/>
                    <a:pt x="25027" y="23432"/>
                  </a:cubicBezTo>
                  <a:cubicBezTo>
                    <a:pt x="31730" y="23432"/>
                    <a:pt x="37100" y="17753"/>
                    <a:pt x="36588" y="10943"/>
                  </a:cubicBezTo>
                  <a:cubicBezTo>
                    <a:pt x="36160" y="5132"/>
                    <a:pt x="31373" y="501"/>
                    <a:pt x="25539" y="251"/>
                  </a:cubicBezTo>
                  <a:close/>
                </a:path>
              </a:pathLst>
            </a:custGeom>
            <a:solidFill>
              <a:srgbClr val="377DFF"/>
            </a:solidFill>
            <a:ln>
              <a:noFill/>
            </a:ln>
          </p:spPr>
          <p:txBody>
            <a:bodyPr spcFirstLastPara="1" wrap="square" lIns="121900" tIns="121900" rIns="121900" bIns="121900" anchor="ctr" anchorCtr="0">
              <a:noAutofit/>
            </a:bodyPr>
            <a:lstStyle/>
            <a:p>
              <a:endParaRPr sz="2533" b="1">
                <a:latin typeface="Seaford" panose="00000500000000000000" pitchFamily="2" charset="0"/>
              </a:endParaRPr>
            </a:p>
          </p:txBody>
        </p:sp>
        <p:sp>
          <p:nvSpPr>
            <p:cNvPr id="25" name="Google Shape;1413;p44">
              <a:extLst>
                <a:ext uri="{FF2B5EF4-FFF2-40B4-BE49-F238E27FC236}">
                  <a16:creationId xmlns:a16="http://schemas.microsoft.com/office/drawing/2014/main" id="{F436AF48-2A95-AB63-3052-61C7F42311D3}"/>
                </a:ext>
              </a:extLst>
            </p:cNvPr>
            <p:cNvSpPr/>
            <p:nvPr/>
          </p:nvSpPr>
          <p:spPr>
            <a:xfrm>
              <a:off x="5000162" y="2098250"/>
              <a:ext cx="2264531" cy="549200"/>
            </a:xfrm>
            <a:custGeom>
              <a:avLst/>
              <a:gdLst/>
              <a:ahLst/>
              <a:cxnLst/>
              <a:rect l="l" t="t" r="r" b="b"/>
              <a:pathLst>
                <a:path w="67176" h="21968" extrusionOk="0">
                  <a:moveTo>
                    <a:pt x="8799" y="0"/>
                  </a:moveTo>
                  <a:cubicBezTo>
                    <a:pt x="7942" y="0"/>
                    <a:pt x="7144" y="405"/>
                    <a:pt x="6644" y="1108"/>
                  </a:cubicBezTo>
                  <a:lnTo>
                    <a:pt x="608" y="9549"/>
                  </a:lnTo>
                  <a:cubicBezTo>
                    <a:pt x="1" y="10406"/>
                    <a:pt x="1" y="11549"/>
                    <a:pt x="608" y="12407"/>
                  </a:cubicBezTo>
                  <a:lnTo>
                    <a:pt x="6644" y="20848"/>
                  </a:lnTo>
                  <a:cubicBezTo>
                    <a:pt x="7144" y="21551"/>
                    <a:pt x="7942" y="21967"/>
                    <a:pt x="8799" y="21967"/>
                  </a:cubicBezTo>
                  <a:lnTo>
                    <a:pt x="56198" y="21967"/>
                  </a:lnTo>
                  <a:cubicBezTo>
                    <a:pt x="62258" y="21967"/>
                    <a:pt x="67176" y="17050"/>
                    <a:pt x="67176" y="10978"/>
                  </a:cubicBezTo>
                  <a:cubicBezTo>
                    <a:pt x="67176" y="4918"/>
                    <a:pt x="62258" y="0"/>
                    <a:pt x="56198" y="0"/>
                  </a:cubicBezTo>
                  <a:close/>
                </a:path>
              </a:pathLst>
            </a:custGeom>
            <a:solidFill>
              <a:schemeClr val="bg1"/>
            </a:solidFill>
            <a:ln>
              <a:solidFill>
                <a:schemeClr val="tx1"/>
              </a:solidFill>
            </a:ln>
          </p:spPr>
          <p:txBody>
            <a:bodyPr spcFirstLastPara="1" wrap="square" lIns="243833" tIns="121900" rIns="243833" bIns="121900" anchor="ctr" anchorCtr="0">
              <a:noAutofit/>
            </a:bodyPr>
            <a:lstStyle/>
            <a:p>
              <a:pPr algn="ctr"/>
              <a:r>
                <a:rPr lang="en-US" sz="1600" b="1" dirty="0">
                  <a:latin typeface="Seaford" panose="00000500000000000000" pitchFamily="2" charset="0"/>
                  <a:ea typeface="Roboto"/>
                  <a:cs typeface="Roboto"/>
                  <a:sym typeface="Roboto"/>
                </a:rPr>
                <a:t>Hands-On</a:t>
              </a:r>
              <a:endParaRPr lang="en-US" b="1" dirty="0">
                <a:latin typeface="Seaford" panose="00000500000000000000" pitchFamily="2" charset="0"/>
              </a:endParaRPr>
            </a:p>
          </p:txBody>
        </p:sp>
        <p:sp>
          <p:nvSpPr>
            <p:cNvPr id="26" name="Google Shape;1414;p44">
              <a:extLst>
                <a:ext uri="{FF2B5EF4-FFF2-40B4-BE49-F238E27FC236}">
                  <a16:creationId xmlns:a16="http://schemas.microsoft.com/office/drawing/2014/main" id="{273FEE46-990B-2ED9-3CFD-1E3F3C63552B}"/>
                </a:ext>
              </a:extLst>
            </p:cNvPr>
            <p:cNvSpPr txBox="1"/>
            <p:nvPr/>
          </p:nvSpPr>
          <p:spPr>
            <a:xfrm>
              <a:off x="4526363" y="2187900"/>
              <a:ext cx="518400" cy="369900"/>
            </a:xfrm>
            <a:prstGeom prst="rect">
              <a:avLst/>
            </a:prstGeom>
            <a:noFill/>
            <a:ln>
              <a:noFill/>
            </a:ln>
          </p:spPr>
          <p:txBody>
            <a:bodyPr spcFirstLastPara="1" wrap="square" lIns="121900" tIns="121900" rIns="121900" bIns="121900" anchor="ctr" anchorCtr="0">
              <a:noAutofit/>
            </a:bodyPr>
            <a:lstStyle/>
            <a:p>
              <a:pPr algn="ctr"/>
              <a:r>
                <a:rPr lang="en" sz="3200" b="1" dirty="0">
                  <a:solidFill>
                    <a:schemeClr val="bg1"/>
                  </a:solidFill>
                  <a:latin typeface="Seaford" panose="00000500000000000000" pitchFamily="2" charset="0"/>
                  <a:ea typeface="Fira Sans Extra Condensed Medium"/>
                  <a:cs typeface="Fira Sans Extra Condensed Medium"/>
                  <a:sym typeface="Fira Sans Extra Condensed Medium"/>
                </a:rPr>
                <a:t>06</a:t>
              </a:r>
              <a:endParaRPr sz="2533" b="1" dirty="0">
                <a:solidFill>
                  <a:schemeClr val="bg1"/>
                </a:solidFill>
                <a:latin typeface="Seaford" panose="00000500000000000000" pitchFamily="2" charset="0"/>
              </a:endParaRPr>
            </a:p>
          </p:txBody>
        </p:sp>
      </p:gr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pic>
        <p:nvPicPr>
          <p:cNvPr id="31" name="Picture 30" descr="A picture containing text, cartoon, screenshot, font&#10;&#10;Description automatically generated">
            <a:extLst>
              <a:ext uri="{FF2B5EF4-FFF2-40B4-BE49-F238E27FC236}">
                <a16:creationId xmlns:a16="http://schemas.microsoft.com/office/drawing/2014/main" id="{AFF45306-BF56-294D-2F1E-46B7822AE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669" y="1497139"/>
            <a:ext cx="4909457" cy="4909457"/>
          </a:xfrm>
          <a:prstGeom prst="rect">
            <a:avLst/>
          </a:prstGeom>
        </p:spPr>
      </p:pic>
      <p:sp>
        <p:nvSpPr>
          <p:cNvPr id="33" name="Rectangle: Rounded Corners 32">
            <a:extLst>
              <a:ext uri="{FF2B5EF4-FFF2-40B4-BE49-F238E27FC236}">
                <a16:creationId xmlns:a16="http://schemas.microsoft.com/office/drawing/2014/main" id="{25711C1B-38DA-CA6F-FE5C-7E04D0BC63D2}"/>
              </a:ext>
            </a:extLst>
          </p:cNvPr>
          <p:cNvSpPr/>
          <p:nvPr/>
        </p:nvSpPr>
        <p:spPr>
          <a:xfrm>
            <a:off x="394625" y="4632492"/>
            <a:ext cx="6248476" cy="18853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83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Avoid Global Variables</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ABD6BC8B-824F-0C68-FF35-8E26DA495197}"/>
              </a:ext>
            </a:extLst>
          </p:cNvPr>
          <p:cNvSpPr txBox="1"/>
          <p:nvPr/>
        </p:nvSpPr>
        <p:spPr>
          <a:xfrm>
            <a:off x="2374490" y="1544114"/>
            <a:ext cx="7443019" cy="369332"/>
          </a:xfrm>
          <a:prstGeom prst="rect">
            <a:avLst/>
          </a:prstGeom>
          <a:noFill/>
        </p:spPr>
        <p:txBody>
          <a:bodyPr wrap="square">
            <a:spAutoFit/>
          </a:bodyPr>
          <a:lstStyle/>
          <a:p>
            <a:pPr algn="ctr"/>
            <a:r>
              <a:rPr lang="en-US" dirty="0">
                <a:latin typeface="Seaford" panose="00000500000000000000" pitchFamily="2" charset="0"/>
              </a:rPr>
              <a:t>Reduces the risk of naming conflicts and unexpected behavior.</a:t>
            </a:r>
          </a:p>
        </p:txBody>
      </p:sp>
      <p:pic>
        <p:nvPicPr>
          <p:cNvPr id="6" name="Picture 5">
            <a:extLst>
              <a:ext uri="{FF2B5EF4-FFF2-40B4-BE49-F238E27FC236}">
                <a16:creationId xmlns:a16="http://schemas.microsoft.com/office/drawing/2014/main" id="{4BAE7CE2-E97B-C023-F4F8-F6BA3F3451E8}"/>
              </a:ext>
            </a:extLst>
          </p:cNvPr>
          <p:cNvPicPr>
            <a:picLocks noChangeAspect="1"/>
          </p:cNvPicPr>
          <p:nvPr/>
        </p:nvPicPr>
        <p:blipFill>
          <a:blip r:embed="rId4"/>
          <a:stretch>
            <a:fillRect/>
          </a:stretch>
        </p:blipFill>
        <p:spPr>
          <a:xfrm>
            <a:off x="2474453" y="2798342"/>
            <a:ext cx="7400409" cy="1855830"/>
          </a:xfrm>
          <a:prstGeom prst="rect">
            <a:avLst/>
          </a:prstGeom>
        </p:spPr>
      </p:pic>
    </p:spTree>
    <p:extLst>
      <p:ext uri="{BB962C8B-B14F-4D97-AF65-F5344CB8AC3E}">
        <p14:creationId xmlns:p14="http://schemas.microsoft.com/office/powerpoint/2010/main" val="95799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Minimize DOM Manipulation</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79E1217C-74D2-F768-C5FE-1E0A70CCB254}"/>
              </a:ext>
            </a:extLst>
          </p:cNvPr>
          <p:cNvSpPr txBox="1"/>
          <p:nvPr/>
        </p:nvSpPr>
        <p:spPr>
          <a:xfrm>
            <a:off x="2374490" y="1544114"/>
            <a:ext cx="7443019" cy="923330"/>
          </a:xfrm>
          <a:prstGeom prst="rect">
            <a:avLst/>
          </a:prstGeom>
          <a:noFill/>
        </p:spPr>
        <p:txBody>
          <a:bodyPr wrap="square">
            <a:spAutoFit/>
          </a:bodyPr>
          <a:lstStyle/>
          <a:p>
            <a:r>
              <a:rPr lang="en-US" dirty="0">
                <a:latin typeface="Seaford" panose="00000500000000000000" pitchFamily="2" charset="0"/>
              </a:rPr>
              <a:t>DOM manipulation is a costly operation and can lead to performance issues. By minimizing it, we can improve the performance of our application.</a:t>
            </a:r>
          </a:p>
        </p:txBody>
      </p:sp>
      <p:pic>
        <p:nvPicPr>
          <p:cNvPr id="4" name="Picture 3">
            <a:extLst>
              <a:ext uri="{FF2B5EF4-FFF2-40B4-BE49-F238E27FC236}">
                <a16:creationId xmlns:a16="http://schemas.microsoft.com/office/drawing/2014/main" id="{66317266-5175-3F1B-33F6-B678A3EA07A6}"/>
              </a:ext>
            </a:extLst>
          </p:cNvPr>
          <p:cNvPicPr>
            <a:picLocks noChangeAspect="1"/>
          </p:cNvPicPr>
          <p:nvPr/>
        </p:nvPicPr>
        <p:blipFill>
          <a:blip r:embed="rId4"/>
          <a:stretch>
            <a:fillRect/>
          </a:stretch>
        </p:blipFill>
        <p:spPr>
          <a:xfrm>
            <a:off x="3015749" y="2739959"/>
            <a:ext cx="6317818" cy="2768482"/>
          </a:xfrm>
          <a:prstGeom prst="rect">
            <a:avLst/>
          </a:prstGeom>
        </p:spPr>
      </p:pic>
    </p:spTree>
    <p:extLst>
      <p:ext uri="{BB962C8B-B14F-4D97-AF65-F5344CB8AC3E}">
        <p14:creationId xmlns:p14="http://schemas.microsoft.com/office/powerpoint/2010/main" val="31345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Event Delegation</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0282B239-133D-0C27-D110-7EC25782DE61}"/>
              </a:ext>
            </a:extLst>
          </p:cNvPr>
          <p:cNvSpPr txBox="1"/>
          <p:nvPr/>
        </p:nvSpPr>
        <p:spPr>
          <a:xfrm>
            <a:off x="2374490" y="1347469"/>
            <a:ext cx="7443019" cy="923330"/>
          </a:xfrm>
          <a:prstGeom prst="rect">
            <a:avLst/>
          </a:prstGeom>
          <a:noFill/>
        </p:spPr>
        <p:txBody>
          <a:bodyPr wrap="square">
            <a:spAutoFit/>
          </a:bodyPr>
          <a:lstStyle/>
          <a:p>
            <a:r>
              <a:rPr lang="en-US" dirty="0">
                <a:latin typeface="Seaford" panose="00000500000000000000" pitchFamily="2" charset="0"/>
              </a:rPr>
              <a:t>Event delegation allows us to handle events on a parent element rather than on individual child elements. This reduces the number of event handlers and improves the performance of our application.</a:t>
            </a:r>
          </a:p>
        </p:txBody>
      </p:sp>
      <p:pic>
        <p:nvPicPr>
          <p:cNvPr id="6" name="Picture 5">
            <a:extLst>
              <a:ext uri="{FF2B5EF4-FFF2-40B4-BE49-F238E27FC236}">
                <a16:creationId xmlns:a16="http://schemas.microsoft.com/office/drawing/2014/main" id="{2133AE48-F296-10AB-2D14-15B90F6F2D8D}"/>
              </a:ext>
            </a:extLst>
          </p:cNvPr>
          <p:cNvPicPr>
            <a:picLocks noChangeAspect="1"/>
          </p:cNvPicPr>
          <p:nvPr/>
        </p:nvPicPr>
        <p:blipFill>
          <a:blip r:embed="rId4"/>
          <a:stretch>
            <a:fillRect/>
          </a:stretch>
        </p:blipFill>
        <p:spPr>
          <a:xfrm>
            <a:off x="3648287" y="2460906"/>
            <a:ext cx="5122649" cy="3222312"/>
          </a:xfrm>
          <a:prstGeom prst="rect">
            <a:avLst/>
          </a:prstGeom>
        </p:spPr>
      </p:pic>
    </p:spTree>
    <p:extLst>
      <p:ext uri="{BB962C8B-B14F-4D97-AF65-F5344CB8AC3E}">
        <p14:creationId xmlns:p14="http://schemas.microsoft.com/office/powerpoint/2010/main" val="79087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a:t>
            </a:r>
            <a:r>
              <a:rPr lang="en-US" b="1" dirty="0" err="1">
                <a:solidFill>
                  <a:schemeClr val="tx1"/>
                </a:solidFill>
                <a:latin typeface="Seaford" panose="00000500000000000000" pitchFamily="2" charset="0"/>
                <a:ea typeface="Roboto"/>
                <a:cs typeface="Roboto"/>
                <a:sym typeface="Roboto"/>
              </a:rPr>
              <a:t>memoization</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2" name="TextBox 1">
            <a:extLst>
              <a:ext uri="{FF2B5EF4-FFF2-40B4-BE49-F238E27FC236}">
                <a16:creationId xmlns:a16="http://schemas.microsoft.com/office/drawing/2014/main" id="{1D74D0E3-7C65-DF5F-4B9F-835D4C079ED1}"/>
              </a:ext>
            </a:extLst>
          </p:cNvPr>
          <p:cNvSpPr txBox="1"/>
          <p:nvPr/>
        </p:nvSpPr>
        <p:spPr>
          <a:xfrm>
            <a:off x="2374490" y="1386798"/>
            <a:ext cx="7443019" cy="1200329"/>
          </a:xfrm>
          <a:prstGeom prst="rect">
            <a:avLst/>
          </a:prstGeom>
          <a:noFill/>
        </p:spPr>
        <p:txBody>
          <a:bodyPr wrap="square">
            <a:spAutoFit/>
          </a:bodyPr>
          <a:lstStyle/>
          <a:p>
            <a:pPr algn="ctr"/>
            <a:r>
              <a:rPr lang="en-US" dirty="0" err="1">
                <a:latin typeface="Seaford" panose="00000500000000000000" pitchFamily="2" charset="0"/>
              </a:rPr>
              <a:t>Memoization</a:t>
            </a:r>
            <a:r>
              <a:rPr lang="en-US" dirty="0">
                <a:latin typeface="Seaford" panose="00000500000000000000" pitchFamily="2" charset="0"/>
              </a:rPr>
              <a:t> is a technique that allows us to cache the results of expensive function calls and reuse them when the same function is called again with the same arguments. This can greatly improve the performance of our application.</a:t>
            </a:r>
          </a:p>
        </p:txBody>
      </p:sp>
      <p:pic>
        <p:nvPicPr>
          <p:cNvPr id="4" name="Picture 3">
            <a:extLst>
              <a:ext uri="{FF2B5EF4-FFF2-40B4-BE49-F238E27FC236}">
                <a16:creationId xmlns:a16="http://schemas.microsoft.com/office/drawing/2014/main" id="{1E2EB9E3-CD18-B778-987E-50C27A67D623}"/>
              </a:ext>
            </a:extLst>
          </p:cNvPr>
          <p:cNvPicPr>
            <a:picLocks noChangeAspect="1"/>
          </p:cNvPicPr>
          <p:nvPr/>
        </p:nvPicPr>
        <p:blipFill>
          <a:blip r:embed="rId4"/>
          <a:stretch>
            <a:fillRect/>
          </a:stretch>
        </p:blipFill>
        <p:spPr>
          <a:xfrm>
            <a:off x="4446847" y="2703035"/>
            <a:ext cx="3711262" cy="3977985"/>
          </a:xfrm>
          <a:prstGeom prst="rect">
            <a:avLst/>
          </a:prstGeom>
        </p:spPr>
      </p:pic>
    </p:spTree>
    <p:extLst>
      <p:ext uri="{BB962C8B-B14F-4D97-AF65-F5344CB8AC3E}">
        <p14:creationId xmlns:p14="http://schemas.microsoft.com/office/powerpoint/2010/main" val="95770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57049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Use Strict Mode</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3" name="TextBox 2">
            <a:extLst>
              <a:ext uri="{FF2B5EF4-FFF2-40B4-BE49-F238E27FC236}">
                <a16:creationId xmlns:a16="http://schemas.microsoft.com/office/drawing/2014/main" id="{C041BA2C-CF17-0498-3235-D1F07C72854B}"/>
              </a:ext>
            </a:extLst>
          </p:cNvPr>
          <p:cNvSpPr txBox="1"/>
          <p:nvPr/>
        </p:nvSpPr>
        <p:spPr>
          <a:xfrm>
            <a:off x="2453148" y="2153714"/>
            <a:ext cx="7443019" cy="646331"/>
          </a:xfrm>
          <a:prstGeom prst="rect">
            <a:avLst/>
          </a:prstGeom>
          <a:noFill/>
        </p:spPr>
        <p:txBody>
          <a:bodyPr wrap="square">
            <a:spAutoFit/>
          </a:bodyPr>
          <a:lstStyle/>
          <a:p>
            <a:pPr algn="ctr"/>
            <a:r>
              <a:rPr lang="en-US" dirty="0">
                <a:latin typeface="Seaford" panose="00000500000000000000" pitchFamily="2" charset="0"/>
              </a:rPr>
              <a:t>Helps you catch coding mistakes that might otherwise go unnoticed, such as using a variable before it's been declared.</a:t>
            </a:r>
          </a:p>
        </p:txBody>
      </p:sp>
      <p:pic>
        <p:nvPicPr>
          <p:cNvPr id="5" name="Picture 4">
            <a:extLst>
              <a:ext uri="{FF2B5EF4-FFF2-40B4-BE49-F238E27FC236}">
                <a16:creationId xmlns:a16="http://schemas.microsoft.com/office/drawing/2014/main" id="{874A7382-391E-0987-2955-2B1390FCD840}"/>
              </a:ext>
            </a:extLst>
          </p:cNvPr>
          <p:cNvPicPr>
            <a:picLocks noChangeAspect="1"/>
          </p:cNvPicPr>
          <p:nvPr/>
        </p:nvPicPr>
        <p:blipFill>
          <a:blip r:embed="rId4"/>
          <a:stretch>
            <a:fillRect/>
          </a:stretch>
        </p:blipFill>
        <p:spPr>
          <a:xfrm>
            <a:off x="4049389" y="3689169"/>
            <a:ext cx="4093221" cy="1276122"/>
          </a:xfrm>
          <a:prstGeom prst="rect">
            <a:avLst/>
          </a:prstGeom>
        </p:spPr>
      </p:pic>
    </p:spTree>
    <p:extLst>
      <p:ext uri="{BB962C8B-B14F-4D97-AF65-F5344CB8AC3E}">
        <p14:creationId xmlns:p14="http://schemas.microsoft.com/office/powerpoint/2010/main" val="384114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4"/>
          <p:cNvSpPr txBox="1">
            <a:spLocks noGrp="1"/>
          </p:cNvSpPr>
          <p:nvPr>
            <p:ph type="title"/>
          </p:nvPr>
        </p:nvSpPr>
        <p:spPr>
          <a:xfrm>
            <a:off x="3421626" y="377316"/>
            <a:ext cx="5506064" cy="1028697"/>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spcFirstLastPara="1" wrap="square" lIns="121900" tIns="121900" rIns="121900" bIns="121900" anchor="ctr" anchorCtr="0">
            <a:noAutofit/>
          </a:bodyPr>
          <a:lstStyle/>
          <a:p>
            <a:pPr algn="ctr"/>
            <a:r>
              <a:rPr lang="en-US" b="1" dirty="0">
                <a:solidFill>
                  <a:schemeClr val="tx1"/>
                </a:solidFill>
                <a:latin typeface="Seaford" panose="00000500000000000000" pitchFamily="2" charset="0"/>
                <a:ea typeface="Roboto"/>
                <a:cs typeface="Roboto"/>
                <a:sym typeface="Roboto"/>
              </a:rPr>
              <a:t> Use try/catch blocks to handle errors gracefully.</a:t>
            </a:r>
            <a:endParaRPr lang="en-US" b="1" dirty="0">
              <a:solidFill>
                <a:schemeClr val="tx1"/>
              </a:solidFill>
              <a:latin typeface="Seaford" panose="00000500000000000000" pitchFamily="2" charset="0"/>
            </a:endParaRPr>
          </a:p>
        </p:txBody>
      </p:sp>
      <p:pic>
        <p:nvPicPr>
          <p:cNvPr id="27" name="Picture 26" descr="A picture containing graphical user interface&#10;&#10;Description automatically generated">
            <a:extLst>
              <a:ext uri="{FF2B5EF4-FFF2-40B4-BE49-F238E27FC236}">
                <a16:creationId xmlns:a16="http://schemas.microsoft.com/office/drawing/2014/main" id="{8A1A49BC-6655-007F-641A-A9EFF2A49121}"/>
              </a:ext>
            </a:extLst>
          </p:cNvPr>
          <p:cNvPicPr>
            <a:picLocks noChangeAspect="1"/>
          </p:cNvPicPr>
          <p:nvPr/>
        </p:nvPicPr>
        <p:blipFill rotWithShape="1">
          <a:blip r:embed="rId3">
            <a:extLst>
              <a:ext uri="{28A0092B-C50C-407E-A947-70E740481C1C}">
                <a14:useLocalDpi xmlns:a14="http://schemas.microsoft.com/office/drawing/2010/main" val="0"/>
              </a:ext>
            </a:extLst>
          </a:blip>
          <a:srcRect l="17195" t="35851" r="15359" b="35962"/>
          <a:stretch/>
        </p:blipFill>
        <p:spPr>
          <a:xfrm>
            <a:off x="0" y="-16045"/>
            <a:ext cx="1425677" cy="595816"/>
          </a:xfrm>
          <a:prstGeom prst="rect">
            <a:avLst/>
          </a:prstGeom>
        </p:spPr>
      </p:pic>
      <p:sp>
        <p:nvSpPr>
          <p:cNvPr id="3" name="TextBox 2">
            <a:extLst>
              <a:ext uri="{FF2B5EF4-FFF2-40B4-BE49-F238E27FC236}">
                <a16:creationId xmlns:a16="http://schemas.microsoft.com/office/drawing/2014/main" id="{C041BA2C-CF17-0498-3235-D1F07C72854B}"/>
              </a:ext>
            </a:extLst>
          </p:cNvPr>
          <p:cNvSpPr txBox="1"/>
          <p:nvPr/>
        </p:nvSpPr>
        <p:spPr>
          <a:xfrm>
            <a:off x="1811593" y="1993593"/>
            <a:ext cx="8726129" cy="369332"/>
          </a:xfrm>
          <a:prstGeom prst="rect">
            <a:avLst/>
          </a:prstGeom>
          <a:noFill/>
        </p:spPr>
        <p:txBody>
          <a:bodyPr wrap="square">
            <a:spAutoFit/>
          </a:bodyPr>
          <a:lstStyle/>
          <a:p>
            <a:pPr algn="ctr"/>
            <a:r>
              <a:rPr lang="en-US" dirty="0">
                <a:latin typeface="Seaford" panose="00000500000000000000" pitchFamily="2" charset="0"/>
              </a:rPr>
              <a:t> Improves code reliability and makes it easier to handle unexpected errors.</a:t>
            </a:r>
          </a:p>
        </p:txBody>
      </p:sp>
      <p:pic>
        <p:nvPicPr>
          <p:cNvPr id="4" name="Picture 3">
            <a:extLst>
              <a:ext uri="{FF2B5EF4-FFF2-40B4-BE49-F238E27FC236}">
                <a16:creationId xmlns:a16="http://schemas.microsoft.com/office/drawing/2014/main" id="{DEC3CAF3-D3F3-34CD-ECA1-FA2A99FDEA26}"/>
              </a:ext>
            </a:extLst>
          </p:cNvPr>
          <p:cNvPicPr>
            <a:picLocks noChangeAspect="1"/>
          </p:cNvPicPr>
          <p:nvPr/>
        </p:nvPicPr>
        <p:blipFill>
          <a:blip r:embed="rId4"/>
          <a:stretch>
            <a:fillRect/>
          </a:stretch>
        </p:blipFill>
        <p:spPr>
          <a:xfrm>
            <a:off x="3949610" y="3112472"/>
            <a:ext cx="4808761" cy="2202486"/>
          </a:xfrm>
          <a:prstGeom prst="rect">
            <a:avLst/>
          </a:prstGeom>
        </p:spPr>
      </p:pic>
    </p:spTree>
    <p:extLst>
      <p:ext uri="{BB962C8B-B14F-4D97-AF65-F5344CB8AC3E}">
        <p14:creationId xmlns:p14="http://schemas.microsoft.com/office/powerpoint/2010/main" val="479778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0296CC85D2804F8BAC10D3A1F5E631" ma:contentTypeVersion="4" ma:contentTypeDescription="Create a new document." ma:contentTypeScope="" ma:versionID="b9ae655336f24a04a816eb090f625f98">
  <xsd:schema xmlns:xsd="http://www.w3.org/2001/XMLSchema" xmlns:xs="http://www.w3.org/2001/XMLSchema" xmlns:p="http://schemas.microsoft.com/office/2006/metadata/properties" xmlns:ns2="4f2687c0-cc83-461a-9f35-0f176e10f5aa" xmlns:ns3="b083821b-900e-4cc3-a4d9-e6f9b98397fb" targetNamespace="http://schemas.microsoft.com/office/2006/metadata/properties" ma:root="true" ma:fieldsID="e84cbc1c0443ca0276204553acc54afd" ns2:_="" ns3:_="">
    <xsd:import namespace="4f2687c0-cc83-461a-9f35-0f176e10f5aa"/>
    <xsd:import namespace="b083821b-900e-4cc3-a4d9-e6f9b98397f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2687c0-cc83-461a-9f35-0f176e10f5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83821b-900e-4cc3-a4d9-e6f9b98397f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FED722-1D19-4F09-AEBE-59025E5BFE2F}"/>
</file>

<file path=customXml/itemProps2.xml><?xml version="1.0" encoding="utf-8"?>
<ds:datastoreItem xmlns:ds="http://schemas.openxmlformats.org/officeDocument/2006/customXml" ds:itemID="{811AAC18-B137-4A33-9CE6-C526913B9064}">
  <ds:schemaRefs>
    <ds:schemaRef ds:uri="http://schemas.microsoft.com/sharepoint/v3/contenttype/forms"/>
  </ds:schemaRefs>
</ds:datastoreItem>
</file>

<file path=customXml/itemProps3.xml><?xml version="1.0" encoding="utf-8"?>
<ds:datastoreItem xmlns:ds="http://schemas.openxmlformats.org/officeDocument/2006/customXml" ds:itemID="{1E3B3138-F219-4F07-B500-E5158E9EF70C}">
  <ds:schemaRefs>
    <ds:schemaRef ds:uri="http://schemas.microsoft.com/office/2006/metadata/properties"/>
    <ds:schemaRef ds:uri="http://schemas.microsoft.com/office/infopath/2007/PartnerControls"/>
    <ds:schemaRef ds:uri="8a6ef53f-44c7-4ea5-93bf-ec4e04d8d093"/>
    <ds:schemaRef ds:uri="http://schemas.microsoft.com/office/2006/documentManagement/types"/>
    <ds:schemaRef ds:uri="88e1eb45-2920-409d-bfa1-6fcb2675efb6"/>
    <ds:schemaRef ds:uri="http://schemas.microsoft.com/sharepoint/v3"/>
    <ds:schemaRef ds:uri="http://purl.org/dc/dcmitype/"/>
    <ds:schemaRef ds:uri="http://purl.org/dc/terms/"/>
    <ds:schemaRef ds:uri="http://schemas.openxmlformats.org/package/2006/metadata/core-properties"/>
    <ds:schemaRef ds:uri="http://www.w3.org/XML/1998/namespace"/>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4409</TotalTime>
  <Words>521</Words>
  <Application>Microsoft Office PowerPoint</Application>
  <PresentationFormat>Widescreen</PresentationFormat>
  <Paragraphs>63</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Calibri Light</vt:lpstr>
      <vt:lpstr>Fira Sans Extra Condensed SemiBold</vt:lpstr>
      <vt:lpstr>Roboto</vt:lpstr>
      <vt:lpstr>Seaford</vt:lpstr>
      <vt:lpstr>Segoe UI</vt:lpstr>
      <vt:lpstr>Office Theme</vt:lpstr>
      <vt:lpstr>Process Diagrams by Slidesgo</vt:lpstr>
      <vt:lpstr>Web Fundamentals</vt:lpstr>
      <vt:lpstr>Web Fundamentals</vt:lpstr>
      <vt:lpstr>Agenda : JS best practices</vt:lpstr>
      <vt:lpstr>Avoid Global Variables</vt:lpstr>
      <vt:lpstr>Minimize DOM Manipulation</vt:lpstr>
      <vt:lpstr>Use Event Delegation</vt:lpstr>
      <vt:lpstr>Use memoization</vt:lpstr>
      <vt:lpstr>Use Strict Mode</vt:lpstr>
      <vt:lpstr> Use try/catch blocks to handle errors gracefully.</vt:lpstr>
      <vt:lpstr> Use ES6 modules instead of CommonJS modules for importing and exporting code.</vt:lpstr>
      <vt:lpstr>Use Const, let instead of Var</vt:lpstr>
      <vt:lpstr>Use Arrow function</vt:lpstr>
      <vt:lpstr>Use Spread Operator</vt:lpstr>
      <vt:lpstr>Use Default Params</vt:lpstr>
      <vt:lpstr>Use Functional Programming</vt:lpstr>
      <vt:lpstr>Use nullish Coaelscing operator</vt:lpstr>
      <vt:lpstr>Use Optional Chaining</vt:lpstr>
      <vt:lpstr> Use strict equality (=== and !==) instead of loose equality (== and !=).</vt:lpstr>
      <vt:lpstr> Use descriptive comments to explain complex code.</vt:lpstr>
      <vt:lpstr>Secure validating user inputs</vt:lpstr>
      <vt:lpstr>Secure against XSS</vt:lpstr>
      <vt:lpstr>Mini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 Malekar</dc:creator>
  <cp:lastModifiedBy>Imran Mohammad</cp:lastModifiedBy>
  <cp:revision>1011</cp:revision>
  <dcterms:created xsi:type="dcterms:W3CDTF">2023-02-07T18:45:02Z</dcterms:created>
  <dcterms:modified xsi:type="dcterms:W3CDTF">2023-05-09T07:47:25Z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0x010100000296CC85D2804F8BAC10D3A1F5E631</vt:lpwstr>
  </property>
  <property fmtid="{D5CDD505-2E9C-101B-9397-08002B2CF9AE}" pid="3" name="ConfidentialityTaxHTField0">
    <vt:lpwstr>internal users|461efa83-0283-486a-a8d5-943328f3693f</vt:lpwstr>
  </property>
  <property fmtid="{D5CDD505-2E9C-101B-9397-08002B2CF9AE}" pid="4" name="p3065242fc644b25ab253c7f8aa61ee1">
    <vt:lpwstr/>
  </property>
  <property fmtid="{D5CDD505-2E9C-101B-9397-08002B2CF9AE}" pid="5" name="TaxKeyword">
    <vt:lpwstr/>
  </property>
  <property fmtid="{D5CDD505-2E9C-101B-9397-08002B2CF9AE}" pid="6" name="For">
    <vt:lpwstr/>
  </property>
  <property fmtid="{D5CDD505-2E9C-101B-9397-08002B2CF9AE}" pid="7" name="MediaServiceImageTags">
    <vt:lpwstr/>
  </property>
  <property fmtid="{D5CDD505-2E9C-101B-9397-08002B2CF9AE}" pid="8" name="Confidentiality">
    <vt:lpwstr>5;#internal users|461efa83-0283-486a-a8d5-943328f3693f</vt:lpwstr>
  </property>
  <property fmtid="{D5CDD505-2E9C-101B-9397-08002B2CF9AE}" pid="9" name="About">
    <vt:lpwstr/>
  </property>
  <property fmtid="{D5CDD505-2E9C-101B-9397-08002B2CF9AE}" pid="10" name="k39e5019f8e24a20a01159148b815aac">
    <vt:lpwstr/>
  </property>
</Properties>
</file>