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</p:sldMasterIdLst>
  <p:notesMasterIdLst>
    <p:notesMasterId r:id="rId38"/>
  </p:notesMasterIdLst>
  <p:sldIdLst>
    <p:sldId id="9687" r:id="rId6"/>
    <p:sldId id="9387" r:id="rId7"/>
    <p:sldId id="9689" r:id="rId8"/>
    <p:sldId id="9751" r:id="rId9"/>
    <p:sldId id="9767" r:id="rId10"/>
    <p:sldId id="9768" r:id="rId11"/>
    <p:sldId id="9611" r:id="rId12"/>
    <p:sldId id="9781" r:id="rId13"/>
    <p:sldId id="9782" r:id="rId14"/>
    <p:sldId id="9783" r:id="rId15"/>
    <p:sldId id="9784" r:id="rId16"/>
    <p:sldId id="9779" r:id="rId17"/>
    <p:sldId id="9785" r:id="rId18"/>
    <p:sldId id="9778" r:id="rId19"/>
    <p:sldId id="9780" r:id="rId20"/>
    <p:sldId id="9786" r:id="rId21"/>
    <p:sldId id="9793" r:id="rId22"/>
    <p:sldId id="9755" r:id="rId23"/>
    <p:sldId id="9787" r:id="rId24"/>
    <p:sldId id="9777" r:id="rId25"/>
    <p:sldId id="9775" r:id="rId26"/>
    <p:sldId id="9763" r:id="rId27"/>
    <p:sldId id="9788" r:id="rId28"/>
    <p:sldId id="9776" r:id="rId29"/>
    <p:sldId id="9764" r:id="rId30"/>
    <p:sldId id="9789" r:id="rId31"/>
    <p:sldId id="9792" r:id="rId32"/>
    <p:sldId id="9773" r:id="rId33"/>
    <p:sldId id="9790" r:id="rId34"/>
    <p:sldId id="9791" r:id="rId35"/>
    <p:sldId id="9478" r:id="rId36"/>
    <p:sldId id="93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64734C-389D-4076-9D15-B86FD5B75208}">
          <p14:sldIdLst>
            <p14:sldId id="9687"/>
            <p14:sldId id="9387"/>
            <p14:sldId id="9689"/>
            <p14:sldId id="9751"/>
            <p14:sldId id="9767"/>
            <p14:sldId id="9768"/>
            <p14:sldId id="9611"/>
            <p14:sldId id="9781"/>
            <p14:sldId id="9782"/>
            <p14:sldId id="9783"/>
            <p14:sldId id="9784"/>
            <p14:sldId id="9779"/>
            <p14:sldId id="9785"/>
            <p14:sldId id="9778"/>
            <p14:sldId id="9780"/>
            <p14:sldId id="9786"/>
            <p14:sldId id="9793"/>
            <p14:sldId id="9755"/>
            <p14:sldId id="9787"/>
            <p14:sldId id="9777"/>
            <p14:sldId id="9775"/>
            <p14:sldId id="9763"/>
            <p14:sldId id="9788"/>
            <p14:sldId id="9776"/>
            <p14:sldId id="9764"/>
            <p14:sldId id="9789"/>
            <p14:sldId id="9792"/>
            <p14:sldId id="9773"/>
            <p14:sldId id="9790"/>
            <p14:sldId id="9791"/>
            <p14:sldId id="9478"/>
            <p14:sldId id="9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FAD802-A803-7E29-B1BA-F82DF7F9902E}" name="Ashok Bagade" initials="AB" userId="S::asbagade@microsoft.com::a9fb20bd-19a5-4254-a28a-e49dd9b52b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DFF"/>
    <a:srgbClr val="F9B964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B13BC-6682-94F7-F376-4FD125B8D27E}" v="1" dt="2023-05-15T21:12:11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engineer08@gmail.com" userId="S::urn:spo:guest#ankushengineer08@gmail.com::" providerId="AD" clId="Web-{78FB13BC-6682-94F7-F376-4FD125B8D27E}"/>
    <pc:docChg chg="sldOrd">
      <pc:chgData name="ankushengineer08@gmail.com" userId="S::urn:spo:guest#ankushengineer08@gmail.com::" providerId="AD" clId="Web-{78FB13BC-6682-94F7-F376-4FD125B8D27E}" dt="2023-05-15T21:12:11.039" v="0"/>
      <pc:docMkLst>
        <pc:docMk/>
      </pc:docMkLst>
      <pc:sldChg chg="ord">
        <pc:chgData name="ankushengineer08@gmail.com" userId="S::urn:spo:guest#ankushengineer08@gmail.com::" providerId="AD" clId="Web-{78FB13BC-6682-94F7-F376-4FD125B8D27E}" dt="2023-05-15T21:12:11.039" v="0"/>
        <pc:sldMkLst>
          <pc:docMk/>
          <pc:sldMk cId="724805306" sldId="97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B5EE3-FD5F-430D-9C1D-C4AA0B9C8E5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12C12-18D4-4E04-81C6-D4969BB0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 one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3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2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50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74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75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64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1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61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480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4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 one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3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26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05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452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478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15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210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715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738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5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97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405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623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good examples of using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82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15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77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35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5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D8A-3506-32DD-38D6-13564FDA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0254-2CDA-46A9-4300-7CBDA1CD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F5DA-6595-F00D-2D09-7D7C9C14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74C9-331B-0638-2F35-2A8D5585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8E1C-E36F-CE06-5DC2-C128427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E2C-4140-416A-F96D-C262F87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F235-5117-E483-7A05-4C39D7F5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2268-2BCB-210D-B4D6-80762AC4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8A60-A8FA-F123-DA3E-267DB21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C6BD-FC3B-3206-136E-CE53FA80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2CD0B-2979-3924-DF1B-1B414880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E32F-650A-A5F7-1A38-84C2DA11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52E6-0363-9F6B-F14B-BF281A1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0A54-EC5D-B9E6-57D1-AD6EFCE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4075-0FAA-DB6E-2DF5-13D63BEE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200" y="2042533"/>
            <a:ext cx="4468800" cy="2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5200" y="4262267"/>
            <a:ext cx="4468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A41B-AEFE-83E9-16A9-BC9AE3DE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7F16-55B9-3982-8C80-7AB0499E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45A6-B9CD-363F-2AD2-6719BFB7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4C23-0D18-8C84-492D-00DCF914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0967-06BD-360C-D9B4-8C6AF144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9039-2E3A-FC5B-0021-86FE5F10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1E3B-36CA-F56E-949E-9ED6EDD3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7143-BF12-8FFE-84BC-0C7EA251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7575-26D6-E0E8-0218-3C35621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8D64-D122-A52F-0BA3-1500CEB3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6F-09E2-751F-3407-8ABC02AC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7BF5-6CE9-7AB2-F9B9-54C9820CB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556-A29B-E81F-5BEB-50AFEC5C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0BC0-FEB9-603C-3070-778EA61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01B-0F3B-CFB1-FCE4-D28F80B0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6024-5A7B-F0AF-02AE-28EEF35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A23C-1173-15CF-C859-5DE4BA05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586C-A259-D56E-B260-CD987F24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D080A-D4D3-ABBD-78C6-B439B8EB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30318-1D4B-8DDD-20E3-9C94954C4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625FA-DCA7-3AE3-8562-CE4F6280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D1DB7-7ACF-76A9-781D-64878427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616DD-17D1-B85B-1C05-011203D9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B9E5-45FE-2A90-FAC1-7F69EDA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03AA-8D58-3DF7-6DCA-45E925C6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9433F-BFD2-2AD1-CF13-8BB39E29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0CC13-D73B-8206-9478-7014D8F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11E5F-45EE-DEF2-2CB6-923C80BD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A8DA0-7F69-CED1-A6A5-9FE2ADF8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65730-624E-4340-158D-469C1C10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AC676-664B-4DCC-FD8B-81A96A33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1C8D-0183-8FE8-2F85-B8E01E3A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84A4-5E84-21A9-1C06-1598DF3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6D79-1CF5-903A-F5DA-D739B292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4BB64-8DE7-7DCA-814E-B9C8CAB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AFFA-B14D-C7A2-2BF2-571D9029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13ED-BDBA-2DEA-5AFC-24DC320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BFC-D890-1F68-B08B-1A0E255F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C0724-58C8-5443-B8F8-B997D8B28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1F90-A8E7-C05B-81D8-E3C8D4FC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EF9D-8B68-1D11-557E-35B3D1B2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5784-1F5D-1A3E-D9BA-2A28AC13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B51D-B495-7041-B640-0873AEAA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80D55-DBFE-FE5B-D2AE-722D37AF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F12A-CE4D-6BF2-5E82-7A039AAB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1AF5-E9D7-F987-0609-0E8899FB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F543-EE60-49C0-9DA3-14072982E6A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BAEF-D93F-38A3-57FB-591F0E12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8D8C-27A4-65C1-FA56-FEC81267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ontainer">
            <a:extLst>
              <a:ext uri="{FF2B5EF4-FFF2-40B4-BE49-F238E27FC236}">
                <a16:creationId xmlns:a16="http://schemas.microsoft.com/office/drawing/2014/main" id="{9CCB0191-BD60-B094-0D93-76CC30EA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3469" y="1782981"/>
            <a:ext cx="4008384" cy="4393982"/>
          </a:xfrm>
          <a:prstGeom prst="roundRect">
            <a:avLst>
              <a:gd name="adj" fmla="val 99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9CF5D-7F53-B950-B072-7B2D6F31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176980" y="161268"/>
            <a:ext cx="1425677" cy="595816"/>
          </a:xfrm>
          <a:prstGeom prst="rect">
            <a:avLst/>
          </a:prstGeom>
        </p:spPr>
      </p:pic>
      <p:sp>
        <p:nvSpPr>
          <p:cNvPr id="19" name="Google Shape;1357;p44">
            <a:extLst>
              <a:ext uri="{FF2B5EF4-FFF2-40B4-BE49-F238E27FC236}">
                <a16:creationId xmlns:a16="http://schemas.microsoft.com/office/drawing/2014/main" id="{FBC85F75-2151-4A61-5B26-F25EA4DC7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9637" y="138376"/>
            <a:ext cx="3085313" cy="6416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chemeClr val="tx1"/>
                </a:solidFill>
                <a:latin typeface="Seaford" panose="00000500000000000000" pitchFamily="2" charset="0"/>
              </a:rPr>
              <a:t>Web Fundamentals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23" name="Google Shape;1357;p44">
            <a:extLst>
              <a:ext uri="{FF2B5EF4-FFF2-40B4-BE49-F238E27FC236}">
                <a16:creationId xmlns:a16="http://schemas.microsoft.com/office/drawing/2014/main" id="{0BE3F078-D005-0D02-38F5-D2C2AA6DD7C6}"/>
              </a:ext>
            </a:extLst>
          </p:cNvPr>
          <p:cNvSpPr txBox="1">
            <a:spLocks/>
          </p:cNvSpPr>
          <p:nvPr/>
        </p:nvSpPr>
        <p:spPr>
          <a:xfrm>
            <a:off x="643469" y="2361550"/>
            <a:ext cx="2104998" cy="64160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Session-07</a:t>
            </a:r>
          </a:p>
        </p:txBody>
      </p:sp>
      <p:sp>
        <p:nvSpPr>
          <p:cNvPr id="2" name="Google Shape;1357;p44">
            <a:extLst>
              <a:ext uri="{FF2B5EF4-FFF2-40B4-BE49-F238E27FC236}">
                <a16:creationId xmlns:a16="http://schemas.microsoft.com/office/drawing/2014/main" id="{8A347977-3B43-A38A-B8B6-72E7D4CA2C99}"/>
              </a:ext>
            </a:extLst>
          </p:cNvPr>
          <p:cNvSpPr txBox="1">
            <a:spLocks/>
          </p:cNvSpPr>
          <p:nvPr/>
        </p:nvSpPr>
        <p:spPr>
          <a:xfrm>
            <a:off x="9279095" y="2148511"/>
            <a:ext cx="2797475" cy="1067678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JS in depth- Big Picture</a:t>
            </a:r>
            <a:endParaRPr lang="en-US" sz="28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18A0B622-AE9C-5B26-387B-E86E2D86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15525"/>
            <a:ext cx="6096000" cy="2533650"/>
          </a:xfrm>
          <a:prstGeom prst="rect">
            <a:avLst/>
          </a:prstGeom>
        </p:spPr>
      </p:pic>
      <p:sp>
        <p:nvSpPr>
          <p:cNvPr id="6" name="Google Shape;1357;p44">
            <a:extLst>
              <a:ext uri="{FF2B5EF4-FFF2-40B4-BE49-F238E27FC236}">
                <a16:creationId xmlns:a16="http://schemas.microsoft.com/office/drawing/2014/main" id="{78C3344F-6D22-67E1-CA68-B9A3691C9103}"/>
              </a:ext>
            </a:extLst>
          </p:cNvPr>
          <p:cNvSpPr txBox="1">
            <a:spLocks/>
          </p:cNvSpPr>
          <p:nvPr/>
        </p:nvSpPr>
        <p:spPr>
          <a:xfrm>
            <a:off x="1330180" y="4261696"/>
            <a:ext cx="10050183" cy="1180779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200" b="1" dirty="0">
                <a:solidFill>
                  <a:schemeClr val="tx1"/>
                </a:solidFill>
                <a:latin typeface="Seaford" panose="00000500000000000000" pitchFamily="2" charset="0"/>
              </a:rPr>
              <a:t>Thanos is on a mission to make his website standout from his rest of universe with Javascript</a:t>
            </a:r>
            <a:endParaRPr lang="en-US" sz="32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Compilation &amp; Interpretation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3FB71-D437-57C6-45AB-1FE7AE9DCEBF}"/>
              </a:ext>
            </a:extLst>
          </p:cNvPr>
          <p:cNvSpPr txBox="1"/>
          <p:nvPr/>
        </p:nvSpPr>
        <p:spPr>
          <a:xfrm>
            <a:off x="1917289" y="1173034"/>
            <a:ext cx="8023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Interpretation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  <a:latin typeface="Seaford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Interpretation involves an interpreter reading and executing the source code line by line, without the need for separate compilation and execution steps.</a:t>
            </a:r>
          </a:p>
        </p:txBody>
      </p:sp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E349B3D0-35FA-5F5B-9B37-FBADBBDEB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51" y="2448685"/>
            <a:ext cx="10086098" cy="141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263DE-DB1B-4D0E-68E9-990641B763EC}"/>
              </a:ext>
            </a:extLst>
          </p:cNvPr>
          <p:cNvSpPr txBox="1"/>
          <p:nvPr/>
        </p:nvSpPr>
        <p:spPr>
          <a:xfrm>
            <a:off x="1574464" y="5445120"/>
            <a:ext cx="918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JavaScript was first born as interpretated language, which was degrading performance</a:t>
            </a:r>
            <a:endParaRPr lang="en-US" b="0" i="0" dirty="0">
              <a:solidFill>
                <a:srgbClr val="292929"/>
              </a:solidFill>
              <a:effectLst/>
              <a:latin typeface="Seafor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D508B-4605-F728-3795-9B0443E70633}"/>
              </a:ext>
            </a:extLst>
          </p:cNvPr>
          <p:cNvSpPr txBox="1"/>
          <p:nvPr/>
        </p:nvSpPr>
        <p:spPr>
          <a:xfrm>
            <a:off x="3253760" y="6361496"/>
            <a:ext cx="4640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Hence… JIT( Just in time ) Compilation</a:t>
            </a:r>
            <a:endParaRPr lang="en-US" b="0" i="0" dirty="0">
              <a:solidFill>
                <a:srgbClr val="292929"/>
              </a:solidFill>
              <a:effectLst/>
              <a:latin typeface="Seafor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91E0B-53B2-EBAE-7EE0-7CD97BAF9E14}"/>
              </a:ext>
            </a:extLst>
          </p:cNvPr>
          <p:cNvSpPr txBox="1"/>
          <p:nvPr/>
        </p:nvSpPr>
        <p:spPr>
          <a:xfrm>
            <a:off x="1574464" y="4244791"/>
            <a:ext cx="9306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Since line by line execution needs to be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convered</a:t>
            </a:r>
            <a:r>
              <a:rPr lang="en-US" b="0" i="0" dirty="0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 to machine code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everytime</a:t>
            </a:r>
            <a:r>
              <a:rPr lang="en-US" b="0" i="0" dirty="0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, degrades performance</a:t>
            </a:r>
          </a:p>
          <a:p>
            <a:r>
              <a:rPr lang="en-US" dirty="0">
                <a:solidFill>
                  <a:schemeClr val="accent6"/>
                </a:solidFill>
                <a:latin typeface="Seaford" panose="00000500000000000000" pitchFamily="2" charset="0"/>
              </a:rPr>
              <a:t>Compilation is not ahead of time.</a:t>
            </a:r>
            <a:endParaRPr lang="en-US" b="0" i="0" dirty="0">
              <a:solidFill>
                <a:schemeClr val="accent6"/>
              </a:solidFill>
              <a:effectLst/>
              <a:latin typeface="Seaford" panose="00000500000000000000" pitchFamily="2" charset="0"/>
            </a:endParaRPr>
          </a:p>
          <a:p>
            <a:endParaRPr lang="en-US" dirty="0">
              <a:solidFill>
                <a:schemeClr val="accent6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JIT compilation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3FB71-D437-57C6-45AB-1FE7AE9DCEBF}"/>
              </a:ext>
            </a:extLst>
          </p:cNvPr>
          <p:cNvSpPr txBox="1"/>
          <p:nvPr/>
        </p:nvSpPr>
        <p:spPr>
          <a:xfrm>
            <a:off x="2368402" y="4726358"/>
            <a:ext cx="80231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JIT process compiles the </a:t>
            </a:r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entire code into machine code at once and then executes it right away.</a:t>
            </a:r>
            <a:r>
              <a:rPr lang="en-US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So we will have two steps of regular ahead of time compilation, </a:t>
            </a:r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but there is no portable file to execute.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This is perfect for JavaScript as it’s really a lot faster than just execution code line by 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263DE-DB1B-4D0E-68E9-990641B763EC}"/>
              </a:ext>
            </a:extLst>
          </p:cNvPr>
          <p:cNvSpPr txBox="1"/>
          <p:nvPr/>
        </p:nvSpPr>
        <p:spPr>
          <a:xfrm>
            <a:off x="2229708" y="1532426"/>
            <a:ext cx="802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Modern JavaScript engine now uses a mix between compilation and interpretation which is called Just-in-time(JIT) compilation.</a:t>
            </a:r>
            <a:endParaRPr lang="en-US" b="0" i="0" dirty="0">
              <a:solidFill>
                <a:srgbClr val="292929"/>
              </a:solidFill>
              <a:effectLst/>
              <a:latin typeface="Seaford" panose="00000500000000000000" pitchFamily="2" charset="0"/>
            </a:endParaRPr>
          </a:p>
        </p:txBody>
      </p:sp>
      <p:pic>
        <p:nvPicPr>
          <p:cNvPr id="8" name="Picture 7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5116624B-AAB8-9A40-6071-71FA6B3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0" y="2713535"/>
            <a:ext cx="11235211" cy="14780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6DB7E1-1954-A03F-CEAD-12F667FE625B}"/>
              </a:ext>
            </a:extLst>
          </p:cNvPr>
          <p:cNvSpPr/>
          <p:nvPr/>
        </p:nvSpPr>
        <p:spPr>
          <a:xfrm>
            <a:off x="3307382" y="2486326"/>
            <a:ext cx="6248476" cy="1885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5" name="Picture 4" descr="A picture containing text, christmas tree, font, screenshot&#10;&#10;Description automatically generated">
            <a:extLst>
              <a:ext uri="{FF2B5EF4-FFF2-40B4-BE49-F238E27FC236}">
                <a16:creationId xmlns:a16="http://schemas.microsoft.com/office/drawing/2014/main" id="{44C3C0F4-20E8-CDA6-8127-EE9C2002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48" y="2110553"/>
            <a:ext cx="7183139" cy="3982571"/>
          </a:xfrm>
          <a:prstGeom prst="rect">
            <a:avLst/>
          </a:prstGeom>
        </p:spPr>
      </p:pic>
      <p:sp>
        <p:nvSpPr>
          <p:cNvPr id="6" name="Google Shape;1357;p44">
            <a:extLst>
              <a:ext uri="{FF2B5EF4-FFF2-40B4-BE49-F238E27FC236}">
                <a16:creationId xmlns:a16="http://schemas.microsoft.com/office/drawing/2014/main" id="{B04C2AF1-2F06-C3AE-ECA7-BF0AB2B7E064}"/>
              </a:ext>
            </a:extLst>
          </p:cNvPr>
          <p:cNvSpPr txBox="1">
            <a:spLocks/>
          </p:cNvSpPr>
          <p:nvPr/>
        </p:nvSpPr>
        <p:spPr>
          <a:xfrm>
            <a:off x="2504430" y="933652"/>
            <a:ext cx="7766377" cy="570495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Just in time compilation flow inside JS Engine</a:t>
            </a:r>
            <a:endParaRPr lang="en-US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2355640" y="377316"/>
            <a:ext cx="7569536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AOT vs Interpretation vs JIT Compilation Summary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8" name="Picture 7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5116624B-AAB8-9A40-6071-71FA6B3BF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18" y="5462336"/>
            <a:ext cx="7740872" cy="1018348"/>
          </a:xfrm>
          <a:prstGeom prst="rect">
            <a:avLst/>
          </a:prstGeom>
        </p:spPr>
      </p:pic>
      <p:pic>
        <p:nvPicPr>
          <p:cNvPr id="2" name="Picture 1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32EA99ED-404F-B36C-481D-22A2129F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29" y="1686374"/>
            <a:ext cx="7740872" cy="1136190"/>
          </a:xfrm>
          <a:prstGeom prst="rect">
            <a:avLst/>
          </a:prstGeom>
        </p:spPr>
      </p:pic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1F625E27-BD26-33F6-0015-DA9B672DA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28" y="3494356"/>
            <a:ext cx="7740872" cy="1082162"/>
          </a:xfrm>
          <a:prstGeom prst="rect">
            <a:avLst/>
          </a:prstGeom>
        </p:spPr>
      </p:pic>
      <p:sp>
        <p:nvSpPr>
          <p:cNvPr id="5" name="Google Shape;1357;p44">
            <a:extLst>
              <a:ext uri="{FF2B5EF4-FFF2-40B4-BE49-F238E27FC236}">
                <a16:creationId xmlns:a16="http://schemas.microsoft.com/office/drawing/2014/main" id="{463CC391-F17F-4DB0-C9BE-6A0B06199200}"/>
              </a:ext>
            </a:extLst>
          </p:cNvPr>
          <p:cNvSpPr txBox="1">
            <a:spLocks/>
          </p:cNvSpPr>
          <p:nvPr/>
        </p:nvSpPr>
        <p:spPr>
          <a:xfrm>
            <a:off x="284810" y="5704403"/>
            <a:ext cx="2694560" cy="43308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JIT compilation</a:t>
            </a:r>
            <a:endParaRPr lang="en-US" sz="2000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7" name="Google Shape;1357;p44">
            <a:extLst>
              <a:ext uri="{FF2B5EF4-FFF2-40B4-BE49-F238E27FC236}">
                <a16:creationId xmlns:a16="http://schemas.microsoft.com/office/drawing/2014/main" id="{AFBDEAEB-6A22-CB1C-F186-99B4125830E9}"/>
              </a:ext>
            </a:extLst>
          </p:cNvPr>
          <p:cNvSpPr txBox="1">
            <a:spLocks/>
          </p:cNvSpPr>
          <p:nvPr/>
        </p:nvSpPr>
        <p:spPr>
          <a:xfrm>
            <a:off x="352431" y="2037928"/>
            <a:ext cx="2694560" cy="43308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AOT compilation</a:t>
            </a:r>
            <a:endParaRPr lang="en-US" sz="2000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10" name="Google Shape;1357;p44">
            <a:extLst>
              <a:ext uri="{FF2B5EF4-FFF2-40B4-BE49-F238E27FC236}">
                <a16:creationId xmlns:a16="http://schemas.microsoft.com/office/drawing/2014/main" id="{F9ED947D-B0A4-7A71-1B8D-D9BF47806F66}"/>
              </a:ext>
            </a:extLst>
          </p:cNvPr>
          <p:cNvSpPr txBox="1">
            <a:spLocks/>
          </p:cNvSpPr>
          <p:nvPr/>
        </p:nvSpPr>
        <p:spPr>
          <a:xfrm>
            <a:off x="352431" y="3748122"/>
            <a:ext cx="2694560" cy="43308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Interpretation</a:t>
            </a:r>
            <a:endParaRPr lang="en-US" sz="2000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1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2782529" y="406812"/>
            <a:ext cx="6626942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Engine – Components Deep dive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092FD-D8F3-597B-B184-F4FFEA34813D}"/>
              </a:ext>
            </a:extLst>
          </p:cNvPr>
          <p:cNvSpPr txBox="1"/>
          <p:nvPr/>
        </p:nvSpPr>
        <p:spPr>
          <a:xfrm>
            <a:off x="865238" y="2090172"/>
            <a:ext cx="104615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aford" panose="00000500000000000000" pitchFamily="2" charset="0"/>
              </a:rPr>
              <a:t>Parser</a:t>
            </a:r>
            <a:r>
              <a:rPr lang="en-US" sz="2400" dirty="0">
                <a:latin typeface="Seaford" panose="00000500000000000000" pitchFamily="2" charset="0"/>
              </a:rPr>
              <a:t>: Parsing is the process of analyzing the source code, checking it for errors, and breaking it up into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aford" panose="00000500000000000000" pitchFamily="2" charset="0"/>
            </a:endParaRPr>
          </a:p>
          <a:p>
            <a:endParaRPr lang="en-US" sz="2400" dirty="0"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aford" panose="00000500000000000000" pitchFamily="2" charset="0"/>
              </a:rPr>
              <a:t>AST</a:t>
            </a:r>
            <a:r>
              <a:rPr lang="en-US" sz="2400" dirty="0">
                <a:latin typeface="Seaford" panose="00000500000000000000" pitchFamily="2" charset="0"/>
              </a:rPr>
              <a:t>: The parser produces a data structure called the Abstract Syntax Tree or AST. AST is a tree graph of the source code that does not show every detail of the original syntax</a:t>
            </a:r>
          </a:p>
        </p:txBody>
      </p:sp>
    </p:spTree>
    <p:extLst>
      <p:ext uri="{BB962C8B-B14F-4D97-AF65-F5344CB8AC3E}">
        <p14:creationId xmlns:p14="http://schemas.microsoft.com/office/powerpoint/2010/main" val="122996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Engine – Deep dive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092FD-D8F3-597B-B184-F4FFEA34813D}"/>
              </a:ext>
            </a:extLst>
          </p:cNvPr>
          <p:cNvSpPr txBox="1"/>
          <p:nvPr/>
        </p:nvSpPr>
        <p:spPr>
          <a:xfrm>
            <a:off x="865238" y="1722040"/>
            <a:ext cx="104615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aford" panose="00000500000000000000" pitchFamily="2" charset="0"/>
              </a:rPr>
              <a:t>Interpreter</a:t>
            </a:r>
            <a:r>
              <a:rPr lang="en-US" sz="2400" dirty="0">
                <a:latin typeface="Seaford" panose="00000500000000000000" pitchFamily="2" charset="0"/>
              </a:rPr>
              <a:t>: An interpreter directly executes each line of code line by line, without requiring them to be compiled into a machine language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aford" panose="00000500000000000000" pitchFamily="2" charset="0"/>
              </a:rPr>
              <a:t>Compiler</a:t>
            </a:r>
            <a:r>
              <a:rPr lang="en-US" sz="2400" dirty="0">
                <a:latin typeface="Seaford" panose="00000500000000000000" pitchFamily="2" charset="0"/>
              </a:rPr>
              <a:t>: The compiler works ahead of time to convert instructions into a machine-code or lower level form so that they can be read and executed by a computer. It runs all of the code and tries to figure out what the code does and then compiles it down into another language that is easier for the computer to read.</a:t>
            </a:r>
          </a:p>
        </p:txBody>
      </p:sp>
    </p:spTree>
    <p:extLst>
      <p:ext uri="{BB962C8B-B14F-4D97-AF65-F5344CB8AC3E}">
        <p14:creationId xmlns:p14="http://schemas.microsoft.com/office/powerpoint/2010/main" val="32709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910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Engine – Optimized vs Unoptimized execution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092FD-D8F3-597B-B184-F4FFEA34813D}"/>
              </a:ext>
            </a:extLst>
          </p:cNvPr>
          <p:cNvSpPr txBox="1"/>
          <p:nvPr/>
        </p:nvSpPr>
        <p:spPr>
          <a:xfrm>
            <a:off x="865238" y="1554892"/>
            <a:ext cx="10461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Modern JavaScript engines use optimization strategies to improve code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Initially, an unoptimized version of machine code is created for fast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In the background, this code is optimized and recompiled without stopping the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Parsing, compilation, and optimization happen in separate threads from the main thread that executes our code.</a:t>
            </a:r>
          </a:p>
        </p:txBody>
      </p:sp>
      <p:pic>
        <p:nvPicPr>
          <p:cNvPr id="3" name="Picture 2" descr="A picture containing text, christmas tree, font, screenshot&#10;&#10;Description automatically generated">
            <a:extLst>
              <a:ext uri="{FF2B5EF4-FFF2-40B4-BE49-F238E27FC236}">
                <a16:creationId xmlns:a16="http://schemas.microsoft.com/office/drawing/2014/main" id="{86A6E259-1EB8-887C-A295-8557D845B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40" y="3429000"/>
            <a:ext cx="5338361" cy="295976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FC675B-B74D-3A30-56B0-D9DE5188AED6}"/>
              </a:ext>
            </a:extLst>
          </p:cNvPr>
          <p:cNvSpPr/>
          <p:nvPr/>
        </p:nvSpPr>
        <p:spPr>
          <a:xfrm>
            <a:off x="5361003" y="4630994"/>
            <a:ext cx="6248476" cy="1849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77F13-8C6C-9FE8-AC13-27230729A6BD}"/>
              </a:ext>
            </a:extLst>
          </p:cNvPr>
          <p:cNvSpPr txBox="1"/>
          <p:nvPr/>
        </p:nvSpPr>
        <p:spPr>
          <a:xfrm>
            <a:off x="2317183" y="5067134"/>
            <a:ext cx="2993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JIT improves performance here with optimized and unoptimized code in this block</a:t>
            </a:r>
          </a:p>
        </p:txBody>
      </p:sp>
    </p:spTree>
    <p:extLst>
      <p:ext uri="{BB962C8B-B14F-4D97-AF65-F5344CB8AC3E}">
        <p14:creationId xmlns:p14="http://schemas.microsoft.com/office/powerpoint/2010/main" val="23854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2930013" y="470743"/>
            <a:ext cx="6941573" cy="736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Knowledge check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4" name="Google Shape;1357;p44">
            <a:extLst>
              <a:ext uri="{FF2B5EF4-FFF2-40B4-BE49-F238E27FC236}">
                <a16:creationId xmlns:a16="http://schemas.microsoft.com/office/drawing/2014/main" id="{86EC5D9B-53C8-2997-F1C8-FA526FE417E0}"/>
              </a:ext>
            </a:extLst>
          </p:cNvPr>
          <p:cNvSpPr txBox="1">
            <a:spLocks/>
          </p:cNvSpPr>
          <p:nvPr/>
        </p:nvSpPr>
        <p:spPr>
          <a:xfrm>
            <a:off x="1936954" y="2465266"/>
            <a:ext cx="8927690" cy="2224721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You are working on a web application that involves a lot of complex computations and data processing in JavaScript. </a:t>
            </a:r>
          </a:p>
          <a:p>
            <a:endParaRPr lang="en-US" sz="2400" kern="0" dirty="0">
              <a:latin typeface="Seaford" panose="00000500000000000000" pitchFamily="2" charset="0"/>
              <a:ea typeface="Roboto"/>
              <a:cs typeface="Roboto"/>
              <a:sym typeface="Roboto"/>
            </a:endParaRPr>
          </a:p>
          <a:p>
            <a:r>
              <a:rPr lang="en-US" sz="2400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Which approach to running JavaScript code would likely provide better performance for this application, and why: Compilation, Interpretation, or JIT (Just-in-Time) Compilation?</a:t>
            </a:r>
            <a:endParaRPr lang="en-US" sz="2400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9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Garbage Collection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3F1B0-A9C8-6B58-8DD8-641CF320D8E8}"/>
              </a:ext>
            </a:extLst>
          </p:cNvPr>
          <p:cNvSpPr txBox="1"/>
          <p:nvPr/>
        </p:nvSpPr>
        <p:spPr>
          <a:xfrm>
            <a:off x="1602658" y="1434264"/>
            <a:ext cx="9615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JavaScript </a:t>
            </a:r>
            <a:r>
              <a:rPr lang="en-US" b="1" dirty="0">
                <a:latin typeface="Seaford" panose="00000500000000000000" pitchFamily="2" charset="0"/>
              </a:rPr>
              <a:t>is a garbage collected language</a:t>
            </a:r>
            <a:r>
              <a:rPr lang="en-US" dirty="0">
                <a:latin typeface="Seaford" panose="00000500000000000000" pitchFamily="2" charset="0"/>
              </a:rPr>
              <a:t>. If you allocate memory inside of a function, </a:t>
            </a:r>
          </a:p>
          <a:p>
            <a:r>
              <a:rPr lang="en-US" dirty="0">
                <a:latin typeface="Seaford" panose="00000500000000000000" pitchFamily="2" charset="0"/>
              </a:rPr>
              <a:t>JavaScript </a:t>
            </a:r>
            <a:r>
              <a:rPr lang="en-US" b="1" dirty="0">
                <a:latin typeface="Seaford" panose="00000500000000000000" pitchFamily="2" charset="0"/>
              </a:rPr>
              <a:t>will automatically remove it from the memory heap when the function is done </a:t>
            </a:r>
          </a:p>
          <a:p>
            <a:r>
              <a:rPr lang="en-US" dirty="0">
                <a:latin typeface="Seaford" panose="00000500000000000000" pitchFamily="2" charset="0"/>
              </a:rPr>
              <a:t>being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CDDAE-2F5C-504F-B64F-047CE96F71E5}"/>
              </a:ext>
            </a:extLst>
          </p:cNvPr>
          <p:cNvSpPr txBox="1"/>
          <p:nvPr/>
        </p:nvSpPr>
        <p:spPr>
          <a:xfrm>
            <a:off x="2874699" y="4149044"/>
            <a:ext cx="2939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JavaScript completes garbage collection with a </a:t>
            </a:r>
            <a:r>
              <a:rPr lang="en-US" b="1" dirty="0">
                <a:latin typeface="Seaford" panose="00000500000000000000" pitchFamily="2" charset="0"/>
              </a:rPr>
              <a:t>mark and sweep method</a:t>
            </a:r>
            <a:r>
              <a:rPr lang="en-US" dirty="0">
                <a:latin typeface="Seaford" panose="00000500000000000000" pitchFamily="2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DD471-3B79-FC30-483A-A9687C2E2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44" y="2088648"/>
            <a:ext cx="2857507" cy="448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761D62-A8D7-9331-F090-E6F7A387A31F}"/>
              </a:ext>
            </a:extLst>
          </p:cNvPr>
          <p:cNvSpPr txBox="1"/>
          <p:nvPr/>
        </p:nvSpPr>
        <p:spPr>
          <a:xfrm>
            <a:off x="2874698" y="5564375"/>
            <a:ext cx="2939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If there is no reference, then they will be collected</a:t>
            </a:r>
          </a:p>
        </p:txBody>
      </p:sp>
    </p:spTree>
    <p:extLst>
      <p:ext uri="{BB962C8B-B14F-4D97-AF65-F5344CB8AC3E}">
        <p14:creationId xmlns:p14="http://schemas.microsoft.com/office/powerpoint/2010/main" val="250618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Memory Leaks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3F1B0-A9C8-6B58-8DD8-641CF320D8E8}"/>
              </a:ext>
            </a:extLst>
          </p:cNvPr>
          <p:cNvSpPr txBox="1"/>
          <p:nvPr/>
        </p:nvSpPr>
        <p:spPr>
          <a:xfrm>
            <a:off x="1602658" y="1434264"/>
            <a:ext cx="5289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By changing the variable person from an object to a string, it leaves the values of first and last in the memory heap and does </a:t>
            </a:r>
          </a:p>
          <a:p>
            <a:r>
              <a:rPr lang="en-US" dirty="0">
                <a:latin typeface="Seaford" panose="00000500000000000000" pitchFamily="2" charset="0"/>
              </a:rPr>
              <a:t>not remove it. </a:t>
            </a:r>
          </a:p>
          <a:p>
            <a:endParaRPr lang="en-US" dirty="0">
              <a:latin typeface="Seaford" panose="00000500000000000000" pitchFamily="2" charset="0"/>
            </a:endParaRPr>
          </a:p>
          <a:p>
            <a:r>
              <a:rPr lang="en-US" dirty="0">
                <a:latin typeface="Seaford" panose="00000500000000000000" pitchFamily="2" charset="0"/>
              </a:rPr>
              <a:t>Hence the memory leak is created.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CDDAE-2F5C-504F-B64F-047CE96F71E5}"/>
              </a:ext>
            </a:extLst>
          </p:cNvPr>
          <p:cNvSpPr txBox="1"/>
          <p:nvPr/>
        </p:nvSpPr>
        <p:spPr>
          <a:xfrm>
            <a:off x="2932045" y="4381119"/>
            <a:ext cx="6819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aford" panose="00000500000000000000" pitchFamily="2" charset="0"/>
              </a:rPr>
              <a:t>Tips to avoid memory leaks: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Avoid global variables, create variables inside functions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Deallocate the objects to null when they no longer required.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83A8-0B61-CE10-96D8-F11A86A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772" y="1190299"/>
            <a:ext cx="4160360" cy="23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!!container">
            <a:extLst>
              <a:ext uri="{FF2B5EF4-FFF2-40B4-BE49-F238E27FC236}">
                <a16:creationId xmlns:a16="http://schemas.microsoft.com/office/drawing/2014/main" id="{9CCB0191-BD60-B094-0D93-76CC30EA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3469" y="1782981"/>
            <a:ext cx="4008384" cy="4393982"/>
          </a:xfrm>
          <a:prstGeom prst="roundRect">
            <a:avLst>
              <a:gd name="adj" fmla="val 99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9CF5D-7F53-B950-B072-7B2D6F31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176980" y="161268"/>
            <a:ext cx="1425677" cy="595816"/>
          </a:xfrm>
          <a:prstGeom prst="rect">
            <a:avLst/>
          </a:prstGeom>
        </p:spPr>
      </p:pic>
      <p:pic>
        <p:nvPicPr>
          <p:cNvPr id="15" name="Picture 14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AE6C75A5-B831-DB7A-F550-36DBE578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97"/>
          <a:stretch/>
        </p:blipFill>
        <p:spPr>
          <a:xfrm>
            <a:off x="2543162" y="1935308"/>
            <a:ext cx="7935439" cy="3898037"/>
          </a:xfrm>
          <a:prstGeom prst="rect">
            <a:avLst/>
          </a:prstGeom>
        </p:spPr>
      </p:pic>
      <p:sp>
        <p:nvSpPr>
          <p:cNvPr id="19" name="Google Shape;1357;p44">
            <a:extLst>
              <a:ext uri="{FF2B5EF4-FFF2-40B4-BE49-F238E27FC236}">
                <a16:creationId xmlns:a16="http://schemas.microsoft.com/office/drawing/2014/main" id="{FBC85F75-2151-4A61-5B26-F25EA4DC7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2856" y="883654"/>
            <a:ext cx="5846287" cy="6416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1"/>
                </a:solidFill>
                <a:latin typeface="Seaford" panose="00000500000000000000" pitchFamily="2" charset="0"/>
              </a:rPr>
              <a:t>Web Fundamentals</a:t>
            </a:r>
            <a:endParaRPr lang="en-US" sz="48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23" name="Google Shape;1357;p44">
            <a:extLst>
              <a:ext uri="{FF2B5EF4-FFF2-40B4-BE49-F238E27FC236}">
                <a16:creationId xmlns:a16="http://schemas.microsoft.com/office/drawing/2014/main" id="{0BE3F078-D005-0D02-38F5-D2C2AA6DD7C6}"/>
              </a:ext>
            </a:extLst>
          </p:cNvPr>
          <p:cNvSpPr txBox="1">
            <a:spLocks/>
          </p:cNvSpPr>
          <p:nvPr/>
        </p:nvSpPr>
        <p:spPr>
          <a:xfrm>
            <a:off x="1341409" y="6077220"/>
            <a:ext cx="2104998" cy="64160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Session-07</a:t>
            </a:r>
          </a:p>
        </p:txBody>
      </p:sp>
      <p:sp>
        <p:nvSpPr>
          <p:cNvPr id="2" name="Google Shape;1357;p44">
            <a:extLst>
              <a:ext uri="{FF2B5EF4-FFF2-40B4-BE49-F238E27FC236}">
                <a16:creationId xmlns:a16="http://schemas.microsoft.com/office/drawing/2014/main" id="{8A347977-3B43-A38A-B8B6-72E7D4CA2C99}"/>
              </a:ext>
            </a:extLst>
          </p:cNvPr>
          <p:cNvSpPr txBox="1">
            <a:spLocks/>
          </p:cNvSpPr>
          <p:nvPr/>
        </p:nvSpPr>
        <p:spPr>
          <a:xfrm>
            <a:off x="6663188" y="6077220"/>
            <a:ext cx="5201463" cy="641599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400" b="1" dirty="0">
                <a:solidFill>
                  <a:schemeClr val="tx1"/>
                </a:solidFill>
                <a:latin typeface="Seaford" panose="00000500000000000000" pitchFamily="2" charset="0"/>
              </a:rPr>
              <a:t>JS in depth- Big picture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4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Transpiler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D85E4-41CA-5B0F-6329-6E34DA89BD5B}"/>
              </a:ext>
            </a:extLst>
          </p:cNvPr>
          <p:cNvSpPr txBox="1"/>
          <p:nvPr/>
        </p:nvSpPr>
        <p:spPr>
          <a:xfrm>
            <a:off x="757084" y="1426128"/>
            <a:ext cx="1082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A </a:t>
            </a:r>
            <a:r>
              <a:rPr lang="en-US" dirty="0" err="1">
                <a:latin typeface="Seaford" panose="00000500000000000000" pitchFamily="2" charset="0"/>
              </a:rPr>
              <a:t>transpiler</a:t>
            </a:r>
            <a:r>
              <a:rPr lang="en-US" dirty="0">
                <a:latin typeface="Seaford" panose="00000500000000000000" pitchFamily="2" charset="0"/>
              </a:rPr>
              <a:t> is </a:t>
            </a:r>
            <a:r>
              <a:rPr lang="en-US" b="1" dirty="0">
                <a:latin typeface="Seaford" panose="00000500000000000000" pitchFamily="2" charset="0"/>
              </a:rPr>
              <a:t>used to convert code written in a newer version of JavaScript into code</a:t>
            </a:r>
            <a:r>
              <a:rPr lang="en-US" dirty="0">
                <a:latin typeface="Seaford" panose="00000500000000000000" pitchFamily="2" charset="0"/>
              </a:rPr>
              <a:t> that can run in older environments.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D950-38C3-494F-4BB0-DE18F782BBD3}"/>
              </a:ext>
            </a:extLst>
          </p:cNvPr>
          <p:cNvSpPr txBox="1"/>
          <p:nvPr/>
        </p:nvSpPr>
        <p:spPr>
          <a:xfrm>
            <a:off x="894735" y="2821461"/>
            <a:ext cx="99502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aford" panose="00000500000000000000" pitchFamily="2" charset="0"/>
              </a:rPr>
              <a:t>Babel is popular example of a JavaScript </a:t>
            </a:r>
            <a:r>
              <a:rPr lang="en-US" b="1" dirty="0" err="1">
                <a:latin typeface="Seaford" panose="00000500000000000000" pitchFamily="2" charset="0"/>
              </a:rPr>
              <a:t>transpiler</a:t>
            </a:r>
            <a:r>
              <a:rPr lang="en-US" dirty="0">
                <a:latin typeface="Seaford" panose="00000500000000000000" pitchFamily="2" charset="0"/>
              </a:rPr>
              <a:t>. It is widely used to convert code written in newer versions of JavaScript (such as ES6 or ES7) into code that can run in older browsers</a:t>
            </a:r>
          </a:p>
          <a:p>
            <a:endParaRPr lang="en-US" dirty="0">
              <a:latin typeface="Seaford" panose="00000500000000000000" pitchFamily="2" charset="0"/>
            </a:endParaRPr>
          </a:p>
          <a:p>
            <a:r>
              <a:rPr lang="en-US" dirty="0">
                <a:latin typeface="Seaford" panose="00000500000000000000" pitchFamily="2" charset="0"/>
              </a:rPr>
              <a:t>Other examples of JavaScript </a:t>
            </a:r>
            <a:r>
              <a:rPr lang="en-US" dirty="0" err="1">
                <a:latin typeface="Seaford" panose="00000500000000000000" pitchFamily="2" charset="0"/>
              </a:rPr>
              <a:t>transpilers</a:t>
            </a:r>
            <a:r>
              <a:rPr lang="en-US" dirty="0">
                <a:latin typeface="Seaford" panose="00000500000000000000" pitchFamily="2" charset="0"/>
              </a:rPr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aford" panose="00000500000000000000" pitchFamily="2" charset="0"/>
              </a:rPr>
              <a:t>TypeScript</a:t>
            </a:r>
            <a:r>
              <a:rPr lang="en-US" dirty="0">
                <a:latin typeface="Seaford" panose="00000500000000000000" pitchFamily="2" charset="0"/>
              </a:rPr>
              <a:t>: A superset of JavaScript that adds optional static typing and other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aford" panose="00000500000000000000" pitchFamily="2" charset="0"/>
              </a:rPr>
              <a:t>CoffeeScript</a:t>
            </a:r>
            <a:r>
              <a:rPr lang="en-US" dirty="0">
                <a:latin typeface="Seaford" panose="00000500000000000000" pitchFamily="2" charset="0"/>
              </a:rPr>
              <a:t>: A language that compiles to JavaScript and aims to improve code readability and conciseness.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aford" panose="00000500000000000000" pitchFamily="2" charset="0"/>
              </a:rPr>
              <a:t>Dart</a:t>
            </a:r>
            <a:r>
              <a:rPr lang="en-US" dirty="0">
                <a:latin typeface="Seaford" panose="00000500000000000000" pitchFamily="2" charset="0"/>
              </a:rPr>
              <a:t>: A language that can be </a:t>
            </a:r>
            <a:r>
              <a:rPr lang="en-US" dirty="0" err="1">
                <a:latin typeface="Seaford" panose="00000500000000000000" pitchFamily="2" charset="0"/>
              </a:rPr>
              <a:t>transpiled</a:t>
            </a:r>
            <a:r>
              <a:rPr lang="en-US" dirty="0">
                <a:latin typeface="Seaford" panose="00000500000000000000" pitchFamily="2" charset="0"/>
              </a:rPr>
              <a:t> to JavaScript and is designed for building large-scale web applications.</a:t>
            </a:r>
          </a:p>
          <a:p>
            <a:endParaRPr lang="en-US" dirty="0"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Maps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4814B0-5591-9DE8-00B9-F24CAB9D78AE}"/>
              </a:ext>
            </a:extLst>
          </p:cNvPr>
          <p:cNvSpPr txBox="1"/>
          <p:nvPr/>
        </p:nvSpPr>
        <p:spPr>
          <a:xfrm>
            <a:off x="2251586" y="1437328"/>
            <a:ext cx="8337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 Map holds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key-value pairs </a:t>
            </a: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where the keys can be any datatype.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 Map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remembers the original insertion order </a:t>
            </a: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of the keys.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 Map has a property that represents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the size of the 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426AB-0DA6-DFA1-5068-AE40A30DA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86" y="2854361"/>
            <a:ext cx="4807028" cy="25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Weak Maps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2A892-7C88-FCDD-F523-C1B0DA47093F}"/>
              </a:ext>
            </a:extLst>
          </p:cNvPr>
          <p:cNvSpPr txBox="1"/>
          <p:nvPr/>
        </p:nvSpPr>
        <p:spPr>
          <a:xfrm>
            <a:off x="2084439" y="1444097"/>
            <a:ext cx="8613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In a </a:t>
            </a:r>
            <a:r>
              <a:rPr lang="en-US" dirty="0" err="1">
                <a:latin typeface="Seaford" panose="00000500000000000000" pitchFamily="2" charset="0"/>
              </a:rPr>
              <a:t>WeakMap</a:t>
            </a:r>
            <a:r>
              <a:rPr lang="en-US" dirty="0">
                <a:latin typeface="Seaford" panose="00000500000000000000" pitchFamily="2" charset="0"/>
              </a:rPr>
              <a:t>, </a:t>
            </a:r>
            <a:r>
              <a:rPr lang="en-US" b="1" dirty="0">
                <a:latin typeface="Seaford" panose="00000500000000000000" pitchFamily="2" charset="0"/>
              </a:rPr>
              <a:t>the keys must be objects</a:t>
            </a:r>
            <a:r>
              <a:rPr lang="en-US" dirty="0">
                <a:latin typeface="Seaford" panose="00000500000000000000" pitchFamily="2" charset="0"/>
              </a:rPr>
              <a:t>, and the values can be any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The key </a:t>
            </a:r>
            <a:r>
              <a:rPr lang="en-US" b="1" dirty="0">
                <a:latin typeface="Seaford" panose="00000500000000000000" pitchFamily="2" charset="0"/>
              </a:rPr>
              <a:t>object references are weakly held</a:t>
            </a:r>
            <a:r>
              <a:rPr lang="en-US" dirty="0">
                <a:latin typeface="Seaford" panose="00000500000000000000" pitchFamily="2" charset="0"/>
              </a:rPr>
              <a:t>, which means that if the key object is no longer referenced anywhere else</a:t>
            </a:r>
            <a:r>
              <a:rPr lang="en-US" b="1" dirty="0">
                <a:latin typeface="Seaford" panose="00000500000000000000" pitchFamily="2" charset="0"/>
              </a:rPr>
              <a:t>, it can be garbage collected</a:t>
            </a:r>
            <a:r>
              <a:rPr lang="en-US" dirty="0">
                <a:latin typeface="Seaford" panose="00000500000000000000" pitchFamily="2" charset="0"/>
              </a:rPr>
              <a:t>, along with its associated value in the </a:t>
            </a:r>
            <a:r>
              <a:rPr lang="en-US" dirty="0" err="1">
                <a:latin typeface="Seaford" panose="00000500000000000000" pitchFamily="2" charset="0"/>
              </a:rPr>
              <a:t>WeakMap</a:t>
            </a:r>
            <a:r>
              <a:rPr lang="en-US" dirty="0">
                <a:latin typeface="Seaford" panose="00000500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38787-605E-0943-E78B-5A36573A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08" y="3140712"/>
            <a:ext cx="4694120" cy="29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Map Vs Weak Maps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101CC3-3938-F370-D8DC-64E6179B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48" y="1951365"/>
            <a:ext cx="8014504" cy="33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Sets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8E07E-7C4F-5B64-DEE4-CF26C4A80786}"/>
              </a:ext>
            </a:extLst>
          </p:cNvPr>
          <p:cNvSpPr txBox="1"/>
          <p:nvPr/>
        </p:nvSpPr>
        <p:spPr>
          <a:xfrm>
            <a:off x="3421626" y="12884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 JavaScript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Set is a collection of unique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Each value can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only occur once </a:t>
            </a: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in a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 Set can hold </a:t>
            </a:r>
            <a:r>
              <a:rPr lang="en-US" b="1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any value of any data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B754-D6DA-AB56-7014-1B8D9134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83" y="2552473"/>
            <a:ext cx="4564482" cy="31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5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Weak Sets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1F210-B113-3A4E-E15B-699C1FAC13DE}"/>
              </a:ext>
            </a:extLst>
          </p:cNvPr>
          <p:cNvSpPr txBox="1"/>
          <p:nvPr/>
        </p:nvSpPr>
        <p:spPr>
          <a:xfrm>
            <a:off x="2163097" y="1454777"/>
            <a:ext cx="7403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In a </a:t>
            </a:r>
            <a:r>
              <a:rPr lang="en-US" dirty="0" err="1">
                <a:latin typeface="Seaford" panose="00000500000000000000" pitchFamily="2" charset="0"/>
              </a:rPr>
              <a:t>WeakSet</a:t>
            </a:r>
            <a:r>
              <a:rPr lang="en-US" dirty="0">
                <a:latin typeface="Seaford" panose="00000500000000000000" pitchFamily="2" charset="0"/>
              </a:rPr>
              <a:t>, </a:t>
            </a:r>
            <a:r>
              <a:rPr lang="en-US" b="1" dirty="0">
                <a:latin typeface="Seaford" panose="00000500000000000000" pitchFamily="2" charset="0"/>
              </a:rPr>
              <a:t>the values must be objects</a:t>
            </a:r>
            <a:r>
              <a:rPr lang="en-US" dirty="0">
                <a:latin typeface="Seaford" panose="00000500000000000000" pitchFamily="2" charset="0"/>
              </a:rPr>
              <a:t>, and like with </a:t>
            </a:r>
            <a:r>
              <a:rPr lang="en-US" dirty="0" err="1">
                <a:latin typeface="Seaford" panose="00000500000000000000" pitchFamily="2" charset="0"/>
              </a:rPr>
              <a:t>WeakMap</a:t>
            </a:r>
            <a:r>
              <a:rPr lang="en-US" dirty="0">
                <a:latin typeface="Seaford" panose="00000500000000000000" pitchFamily="2" charset="0"/>
              </a:rPr>
              <a:t>, the object references are weakly held.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This means that if an object in a </a:t>
            </a:r>
            <a:r>
              <a:rPr lang="en-US" dirty="0" err="1">
                <a:latin typeface="Seaford" panose="00000500000000000000" pitchFamily="2" charset="0"/>
              </a:rPr>
              <a:t>WeakSet</a:t>
            </a:r>
            <a:r>
              <a:rPr lang="en-US" dirty="0">
                <a:latin typeface="Seaford" panose="00000500000000000000" pitchFamily="2" charset="0"/>
              </a:rPr>
              <a:t> is no longer referenced anywhere else</a:t>
            </a:r>
            <a:r>
              <a:rPr lang="en-US" b="1" dirty="0">
                <a:latin typeface="Seaford" panose="00000500000000000000" pitchFamily="2" charset="0"/>
              </a:rPr>
              <a:t>, it can be garbage collected.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DC548E-9E50-8113-BEA2-8D1FA4F9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56" y="2927076"/>
            <a:ext cx="4067403" cy="33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8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Set Vs Weak Sets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FCCD2-4FDE-0B2B-2138-75934B5E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794" y="1906129"/>
            <a:ext cx="8794412" cy="30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4458929" y="579771"/>
            <a:ext cx="3274142" cy="736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Knowledge check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4" name="Google Shape;1357;p44">
            <a:extLst>
              <a:ext uri="{FF2B5EF4-FFF2-40B4-BE49-F238E27FC236}">
                <a16:creationId xmlns:a16="http://schemas.microsoft.com/office/drawing/2014/main" id="{86EC5D9B-53C8-2997-F1C8-FA526FE417E0}"/>
              </a:ext>
            </a:extLst>
          </p:cNvPr>
          <p:cNvSpPr txBox="1">
            <a:spLocks/>
          </p:cNvSpPr>
          <p:nvPr/>
        </p:nvSpPr>
        <p:spPr>
          <a:xfrm>
            <a:off x="1936954" y="2465266"/>
            <a:ext cx="8927690" cy="240170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You are working on a JavaScript application that manages a large collection of objects, and you want to ensure that these objects are not retained in memory unnecessarily. </a:t>
            </a:r>
          </a:p>
          <a:p>
            <a:endParaRPr lang="en-US" sz="2400" kern="0" dirty="0">
              <a:latin typeface="Seaford" panose="00000500000000000000" pitchFamily="2" charset="0"/>
              <a:ea typeface="Roboto"/>
              <a:cs typeface="Roboto"/>
              <a:sym typeface="Roboto"/>
            </a:endParaRPr>
          </a:p>
          <a:p>
            <a:r>
              <a:rPr lang="en-US" sz="2400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Which data structure would be more appropriate for this scenario: Map or </a:t>
            </a:r>
            <a:r>
              <a:rPr lang="en-US" sz="2400" kern="0" dirty="0" err="1">
                <a:latin typeface="Seaford" panose="00000500000000000000" pitchFamily="2" charset="0"/>
                <a:ea typeface="Roboto"/>
                <a:cs typeface="Roboto"/>
                <a:sym typeface="Roboto"/>
              </a:rPr>
              <a:t>WeakMap</a:t>
            </a:r>
            <a:r>
              <a:rPr lang="en-US" sz="2400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, and why? </a:t>
            </a:r>
            <a:endParaRPr lang="en-US" sz="2400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Modules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BA911-B080-53B7-597A-AF6F62C14334}"/>
              </a:ext>
            </a:extLst>
          </p:cNvPr>
          <p:cNvSpPr txBox="1"/>
          <p:nvPr/>
        </p:nvSpPr>
        <p:spPr>
          <a:xfrm>
            <a:off x="1720645" y="1397675"/>
            <a:ext cx="86327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JavaScript modules are a </a:t>
            </a:r>
            <a:r>
              <a:rPr lang="en-US" b="1" dirty="0">
                <a:latin typeface="Seaford" panose="00000500000000000000" pitchFamily="2" charset="0"/>
              </a:rPr>
              <a:t>way of organizing and structuring code in separate files, </a:t>
            </a:r>
            <a:r>
              <a:rPr lang="en-US" dirty="0">
                <a:latin typeface="Seaford" panose="00000500000000000000" pitchFamily="2" charset="0"/>
              </a:rPr>
              <a:t>which can then be imported and used in other parts of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Modules help to </a:t>
            </a:r>
            <a:r>
              <a:rPr lang="en-US" b="1" dirty="0">
                <a:latin typeface="Seaford" panose="00000500000000000000" pitchFamily="2" charset="0"/>
              </a:rPr>
              <a:t>improve code organization, reduce duplication, and increase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Modules are implemented in modern JavaScript </a:t>
            </a:r>
            <a:r>
              <a:rPr lang="en-US" b="1" dirty="0">
                <a:latin typeface="Seaford" panose="00000500000000000000" pitchFamily="2" charset="0"/>
              </a:rPr>
              <a:t>using the import and export statements.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5CD22-F64B-5113-69A3-C41AB3B20047}"/>
              </a:ext>
            </a:extLst>
          </p:cNvPr>
          <p:cNvSpPr txBox="1"/>
          <p:nvPr/>
        </p:nvSpPr>
        <p:spPr>
          <a:xfrm>
            <a:off x="3126658" y="39987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Three ways of writing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ES6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aford" panose="00000500000000000000" pitchFamily="2" charset="0"/>
              </a:rPr>
              <a:t>CommonJS</a:t>
            </a:r>
            <a:r>
              <a:rPr lang="en-US" dirty="0">
                <a:latin typeface="Seaford" panose="00000500000000000000" pitchFamily="2" charset="0"/>
              </a:rPr>
              <a:t> ( Prior to ES6)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AMD Modules( Legacy)</a:t>
            </a:r>
          </a:p>
        </p:txBody>
      </p:sp>
    </p:spTree>
    <p:extLst>
      <p:ext uri="{BB962C8B-B14F-4D97-AF65-F5344CB8AC3E}">
        <p14:creationId xmlns:p14="http://schemas.microsoft.com/office/powerpoint/2010/main" val="33404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ES6 Modules- Mostly used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BA911-B080-53B7-597A-AF6F62C14334}"/>
              </a:ext>
            </a:extLst>
          </p:cNvPr>
          <p:cNvSpPr txBox="1"/>
          <p:nvPr/>
        </p:nvSpPr>
        <p:spPr>
          <a:xfrm>
            <a:off x="1720645" y="1397675"/>
            <a:ext cx="8632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To use a module in another file, you need to </a:t>
            </a:r>
            <a:r>
              <a:rPr lang="en-US" b="1" i="1" dirty="0">
                <a:latin typeface="Seaford" panose="00000500000000000000" pitchFamily="2" charset="0"/>
              </a:rPr>
              <a:t>import</a:t>
            </a:r>
            <a:r>
              <a:rPr lang="en-US" dirty="0">
                <a:latin typeface="Seaford" panose="00000500000000000000" pitchFamily="2" charset="0"/>
              </a:rPr>
              <a:t> it using the </a:t>
            </a:r>
            <a:r>
              <a:rPr lang="en-US" b="1" i="1" dirty="0">
                <a:latin typeface="Seaford" panose="00000500000000000000" pitchFamily="2" charset="0"/>
              </a:rPr>
              <a:t>import</a:t>
            </a:r>
            <a:r>
              <a:rPr lang="en-US" dirty="0">
                <a:latin typeface="Seaford" panose="00000500000000000000" pitchFamily="2" charset="0"/>
              </a:rPr>
              <a:t>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You can import named exports by enclosing them in curly braces {} and specifying the name of the export.</a:t>
            </a:r>
            <a:endParaRPr lang="en-US" b="1" dirty="0">
              <a:latin typeface="Seaford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F3809-027D-614A-2C9C-958DF65A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42" y="3047868"/>
            <a:ext cx="3981031" cy="30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1425677" y="372788"/>
            <a:ext cx="4368085" cy="8808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Agenda : JS in depth</a:t>
            </a:r>
            <a:endParaRPr lang="en-US" sz="28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grpSp>
        <p:nvGrpSpPr>
          <p:cNvPr id="1358" name="Google Shape;1358;p44"/>
          <p:cNvGrpSpPr>
            <a:grpSpLocks noChangeAspect="1"/>
          </p:cNvGrpSpPr>
          <p:nvPr/>
        </p:nvGrpSpPr>
        <p:grpSpPr>
          <a:xfrm>
            <a:off x="5177568" y="252204"/>
            <a:ext cx="5860210" cy="1094184"/>
            <a:chOff x="2869538" y="1165275"/>
            <a:chExt cx="4395157" cy="820638"/>
          </a:xfrm>
        </p:grpSpPr>
        <p:sp>
          <p:nvSpPr>
            <p:cNvPr id="1361" name="Google Shape;1361;p44"/>
            <p:cNvSpPr/>
            <p:nvPr/>
          </p:nvSpPr>
          <p:spPr>
            <a:xfrm>
              <a:off x="2869538" y="1771888"/>
              <a:ext cx="213750" cy="214025"/>
            </a:xfrm>
            <a:custGeom>
              <a:avLst/>
              <a:gdLst/>
              <a:ahLst/>
              <a:cxnLst/>
              <a:rect l="l" t="t" r="r" b="b"/>
              <a:pathLst>
                <a:path w="8550" h="8561" extrusionOk="0">
                  <a:moveTo>
                    <a:pt x="4275" y="0"/>
                  </a:moveTo>
                  <a:cubicBezTo>
                    <a:pt x="1906" y="0"/>
                    <a:pt x="1" y="1917"/>
                    <a:pt x="1" y="4274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74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grpSp>
          <p:nvGrpSpPr>
            <p:cNvPr id="1362" name="Google Shape;1362;p44"/>
            <p:cNvGrpSpPr/>
            <p:nvPr/>
          </p:nvGrpSpPr>
          <p:grpSpPr>
            <a:xfrm>
              <a:off x="4159888" y="1165275"/>
              <a:ext cx="3104807" cy="735225"/>
              <a:chOff x="4159888" y="1165263"/>
              <a:chExt cx="3104807" cy="73522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4417938" y="1165263"/>
                <a:ext cx="735250" cy="735225"/>
              </a:xfrm>
              <a:custGeom>
                <a:avLst/>
                <a:gdLst/>
                <a:ahLst/>
                <a:cxnLst/>
                <a:rect l="l" t="t" r="r" b="b"/>
                <a:pathLst>
                  <a:path w="29410" h="29409" extrusionOk="0">
                    <a:moveTo>
                      <a:pt x="14705" y="0"/>
                    </a:moveTo>
                    <a:cubicBezTo>
                      <a:pt x="6585" y="0"/>
                      <a:pt x="1" y="6584"/>
                      <a:pt x="1" y="14704"/>
                    </a:cubicBezTo>
                    <a:cubicBezTo>
                      <a:pt x="1" y="22824"/>
                      <a:pt x="6585" y="29409"/>
                      <a:pt x="14705" y="29409"/>
                    </a:cubicBezTo>
                    <a:cubicBezTo>
                      <a:pt x="22825" y="29409"/>
                      <a:pt x="29409" y="22824"/>
                      <a:pt x="29409" y="14704"/>
                    </a:cubicBezTo>
                    <a:cubicBezTo>
                      <a:pt x="29409" y="6584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 b="1">
                  <a:latin typeface="Seaford" panose="00000500000000000000" pitchFamily="2" charset="0"/>
                </a:endParaRPr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4453063" y="1200238"/>
                <a:ext cx="665000" cy="665275"/>
              </a:xfrm>
              <a:custGeom>
                <a:avLst/>
                <a:gdLst/>
                <a:ahLst/>
                <a:cxnLst/>
                <a:rect l="l" t="t" r="r" b="b"/>
                <a:pathLst>
                  <a:path w="26600" h="26611" extrusionOk="0">
                    <a:moveTo>
                      <a:pt x="13300" y="26610"/>
                    </a:moveTo>
                    <a:cubicBezTo>
                      <a:pt x="5966" y="26610"/>
                      <a:pt x="1" y="20634"/>
                      <a:pt x="1" y="13299"/>
                    </a:cubicBezTo>
                    <a:cubicBezTo>
                      <a:pt x="1" y="5965"/>
                      <a:pt x="5966" y="0"/>
                      <a:pt x="13300" y="0"/>
                    </a:cubicBezTo>
                    <a:cubicBezTo>
                      <a:pt x="20634" y="0"/>
                      <a:pt x="26599" y="5965"/>
                      <a:pt x="26599" y="13299"/>
                    </a:cubicBezTo>
                    <a:cubicBezTo>
                      <a:pt x="26599" y="20634"/>
                      <a:pt x="20634" y="26610"/>
                      <a:pt x="13300" y="26610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15"/>
                      <a:pt x="453" y="13299"/>
                    </a:cubicBezTo>
                    <a:cubicBezTo>
                      <a:pt x="453" y="20384"/>
                      <a:pt x="6216" y="26146"/>
                      <a:pt x="13300" y="26146"/>
                    </a:cubicBezTo>
                    <a:cubicBezTo>
                      <a:pt x="20384" y="26146"/>
                      <a:pt x="26147" y="20384"/>
                      <a:pt x="26147" y="13299"/>
                    </a:cubicBezTo>
                    <a:cubicBezTo>
                      <a:pt x="26147" y="6215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rgbClr val="377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 b="1">
                  <a:latin typeface="Seaford" panose="00000500000000000000" pitchFamily="2" charset="0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4159888" y="1239975"/>
                <a:ext cx="927525" cy="585800"/>
              </a:xfrm>
              <a:custGeom>
                <a:avLst/>
                <a:gdLst/>
                <a:ahLst/>
                <a:cxnLst/>
                <a:rect l="l" t="t" r="r" b="b"/>
                <a:pathLst>
                  <a:path w="37101" h="23432" extrusionOk="0">
                    <a:moveTo>
                      <a:pt x="25539" y="251"/>
                    </a:moveTo>
                    <a:cubicBezTo>
                      <a:pt x="19872" y="1"/>
                      <a:pt x="15050" y="3846"/>
                      <a:pt x="13764" y="9073"/>
                    </a:cubicBezTo>
                    <a:cubicBezTo>
                      <a:pt x="13597" y="9740"/>
                      <a:pt x="12978" y="10216"/>
                      <a:pt x="12288" y="10216"/>
                    </a:cubicBezTo>
                    <a:lnTo>
                      <a:pt x="6263" y="10216"/>
                    </a:lnTo>
                    <a:cubicBezTo>
                      <a:pt x="5811" y="10216"/>
                      <a:pt x="5453" y="9847"/>
                      <a:pt x="5453" y="9406"/>
                    </a:cubicBezTo>
                    <a:lnTo>
                      <a:pt x="5453" y="6870"/>
                    </a:lnTo>
                    <a:cubicBezTo>
                      <a:pt x="5453" y="6561"/>
                      <a:pt x="5084" y="6406"/>
                      <a:pt x="4858" y="6620"/>
                    </a:cubicBezTo>
                    <a:lnTo>
                      <a:pt x="441" y="11050"/>
                    </a:lnTo>
                    <a:cubicBezTo>
                      <a:pt x="0" y="11490"/>
                      <a:pt x="0" y="12193"/>
                      <a:pt x="441" y="12621"/>
                    </a:cubicBezTo>
                    <a:lnTo>
                      <a:pt x="4858" y="17050"/>
                    </a:lnTo>
                    <a:cubicBezTo>
                      <a:pt x="5084" y="17265"/>
                      <a:pt x="5453" y="17110"/>
                      <a:pt x="5453" y="16800"/>
                    </a:cubicBezTo>
                    <a:lnTo>
                      <a:pt x="5453" y="14276"/>
                    </a:lnTo>
                    <a:cubicBezTo>
                      <a:pt x="5453" y="13824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5"/>
                      <a:pt x="13776" y="14645"/>
                    </a:cubicBezTo>
                    <a:cubicBezTo>
                      <a:pt x="15026" y="19693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54"/>
                    </a:cubicBezTo>
                    <a:cubicBezTo>
                      <a:pt x="36160" y="5144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rgbClr val="377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 b="1">
                  <a:latin typeface="Seaford" panose="00000500000000000000" pitchFamily="2" charset="0"/>
                </a:endParaRPr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000163" y="1258125"/>
                <a:ext cx="2264532" cy="549500"/>
              </a:xfrm>
              <a:custGeom>
                <a:avLst/>
                <a:gdLst/>
                <a:ahLst/>
                <a:cxnLst/>
                <a:rect l="l" t="t" r="r" b="b"/>
                <a:pathLst>
                  <a:path w="67176" h="21980" extrusionOk="0">
                    <a:moveTo>
                      <a:pt x="8799" y="1"/>
                    </a:moveTo>
                    <a:cubicBezTo>
                      <a:pt x="7942" y="1"/>
                      <a:pt x="7144" y="418"/>
                      <a:pt x="6644" y="1120"/>
                    </a:cubicBezTo>
                    <a:lnTo>
                      <a:pt x="608" y="9562"/>
                    </a:lnTo>
                    <a:cubicBezTo>
                      <a:pt x="1" y="10419"/>
                      <a:pt x="1" y="11562"/>
                      <a:pt x="608" y="12419"/>
                    </a:cubicBezTo>
                    <a:lnTo>
                      <a:pt x="6644" y="20861"/>
                    </a:lnTo>
                    <a:cubicBezTo>
                      <a:pt x="7144" y="21563"/>
                      <a:pt x="7942" y="21980"/>
                      <a:pt x="8799" y="21980"/>
                    </a:cubicBezTo>
                    <a:lnTo>
                      <a:pt x="56198" y="21980"/>
                    </a:lnTo>
                    <a:cubicBezTo>
                      <a:pt x="62258" y="21980"/>
                      <a:pt x="67176" y="17051"/>
                      <a:pt x="67176" y="10990"/>
                    </a:cubicBezTo>
                    <a:cubicBezTo>
                      <a:pt x="67176" y="4918"/>
                      <a:pt x="62258" y="1"/>
                      <a:pt x="5619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243833" tIns="121900" rIns="243833" bIns="121900" anchor="ctr" anchorCtr="0">
                <a:noAutofit/>
              </a:bodyPr>
              <a:lstStyle/>
              <a:p>
                <a:pPr algn="ctr"/>
                <a:r>
                  <a:rPr lang="en" sz="1600" b="1" dirty="0">
                    <a:latin typeface="Seaford" panose="00000500000000000000" pitchFamily="2" charset="0"/>
                    <a:ea typeface="Roboto"/>
                    <a:cs typeface="Roboto"/>
                    <a:sym typeface="Roboto"/>
                  </a:rPr>
                  <a:t>JS Engine</a:t>
                </a:r>
                <a:endParaRPr lang="en-US" b="1" dirty="0">
                  <a:latin typeface="Seaford" panose="00000500000000000000" pitchFamily="2" charset="0"/>
                </a:endParaRPr>
              </a:p>
            </p:txBody>
          </p:sp>
          <p:sp>
            <p:nvSpPr>
              <p:cNvPr id="1367" name="Google Shape;1367;p44"/>
              <p:cNvSpPr txBox="1"/>
              <p:nvPr/>
            </p:nvSpPr>
            <p:spPr>
              <a:xfrm>
                <a:off x="4526363" y="134792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 b="1" dirty="0">
                    <a:solidFill>
                      <a:schemeClr val="bg1"/>
                    </a:solidFill>
                    <a:latin typeface="Seaford" panose="00000500000000000000" pitchFamily="2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533" b="1" dirty="0">
                  <a:solidFill>
                    <a:schemeClr val="bg1"/>
                  </a:solidFill>
                  <a:latin typeface="Seaford" panose="00000500000000000000" pitchFamily="2" charset="0"/>
                </a:endParaRPr>
              </a:p>
            </p:txBody>
          </p:sp>
        </p:grpSp>
      </p:grpSp>
      <p:grpSp>
        <p:nvGrpSpPr>
          <p:cNvPr id="1409" name="Google Shape;1409;p44"/>
          <p:cNvGrpSpPr/>
          <p:nvPr/>
        </p:nvGrpSpPr>
        <p:grpSpPr>
          <a:xfrm>
            <a:off x="6898038" y="1253590"/>
            <a:ext cx="4139740" cy="980300"/>
            <a:chOff x="4159888" y="2005238"/>
            <a:chExt cx="3104805" cy="735225"/>
          </a:xfrm>
        </p:grpSpPr>
        <p:sp>
          <p:nvSpPr>
            <p:cNvPr id="1410" name="Google Shape;1410;p44"/>
            <p:cNvSpPr/>
            <p:nvPr/>
          </p:nvSpPr>
          <p:spPr>
            <a:xfrm>
              <a:off x="4417938" y="2005238"/>
              <a:ext cx="735250" cy="735225"/>
            </a:xfrm>
            <a:custGeom>
              <a:avLst/>
              <a:gdLst/>
              <a:ahLst/>
              <a:cxnLst/>
              <a:rect l="l" t="t" r="r" b="b"/>
              <a:pathLst>
                <a:path w="29410" h="29409" extrusionOk="0">
                  <a:moveTo>
                    <a:pt x="14705" y="0"/>
                  </a:moveTo>
                  <a:cubicBezTo>
                    <a:pt x="6585" y="0"/>
                    <a:pt x="1" y="6585"/>
                    <a:pt x="1" y="14705"/>
                  </a:cubicBezTo>
                  <a:cubicBezTo>
                    <a:pt x="1" y="22825"/>
                    <a:pt x="6585" y="29409"/>
                    <a:pt x="14705" y="29409"/>
                  </a:cubicBezTo>
                  <a:cubicBezTo>
                    <a:pt x="22825" y="29409"/>
                    <a:pt x="29409" y="22825"/>
                    <a:pt x="29409" y="14705"/>
                  </a:cubicBezTo>
                  <a:cubicBezTo>
                    <a:pt x="29409" y="6585"/>
                    <a:pt x="22825" y="0"/>
                    <a:pt x="1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4453063" y="2040213"/>
              <a:ext cx="665000" cy="665275"/>
            </a:xfrm>
            <a:custGeom>
              <a:avLst/>
              <a:gdLst/>
              <a:ahLst/>
              <a:cxnLst/>
              <a:rect l="l" t="t" r="r" b="b"/>
              <a:pathLst>
                <a:path w="26600" h="26611" extrusionOk="0">
                  <a:moveTo>
                    <a:pt x="13300" y="26611"/>
                  </a:moveTo>
                  <a:cubicBezTo>
                    <a:pt x="5966" y="26611"/>
                    <a:pt x="1" y="20646"/>
                    <a:pt x="1" y="13312"/>
                  </a:cubicBezTo>
                  <a:cubicBezTo>
                    <a:pt x="1" y="5966"/>
                    <a:pt x="5966" y="1"/>
                    <a:pt x="13300" y="1"/>
                  </a:cubicBezTo>
                  <a:cubicBezTo>
                    <a:pt x="20634" y="1"/>
                    <a:pt x="26599" y="5966"/>
                    <a:pt x="26599" y="13312"/>
                  </a:cubicBezTo>
                  <a:cubicBezTo>
                    <a:pt x="26599" y="20646"/>
                    <a:pt x="20634" y="26611"/>
                    <a:pt x="13300" y="26611"/>
                  </a:cubicBezTo>
                  <a:close/>
                  <a:moveTo>
                    <a:pt x="13300" y="453"/>
                  </a:moveTo>
                  <a:cubicBezTo>
                    <a:pt x="6216" y="453"/>
                    <a:pt x="453" y="6227"/>
                    <a:pt x="453" y="13312"/>
                  </a:cubicBezTo>
                  <a:cubicBezTo>
                    <a:pt x="453" y="20396"/>
                    <a:pt x="6216" y="26159"/>
                    <a:pt x="13300" y="26159"/>
                  </a:cubicBezTo>
                  <a:cubicBezTo>
                    <a:pt x="20384" y="26159"/>
                    <a:pt x="26147" y="20396"/>
                    <a:pt x="26147" y="13312"/>
                  </a:cubicBezTo>
                  <a:cubicBezTo>
                    <a:pt x="26147" y="6227"/>
                    <a:pt x="20384" y="453"/>
                    <a:pt x="13300" y="453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159888" y="2079938"/>
              <a:ext cx="927525" cy="585825"/>
            </a:xfrm>
            <a:custGeom>
              <a:avLst/>
              <a:gdLst/>
              <a:ahLst/>
              <a:cxnLst/>
              <a:rect l="l" t="t" r="r" b="b"/>
              <a:pathLst>
                <a:path w="37101" h="23433" extrusionOk="0">
                  <a:moveTo>
                    <a:pt x="25539" y="251"/>
                  </a:moveTo>
                  <a:cubicBezTo>
                    <a:pt x="19872" y="1"/>
                    <a:pt x="15050" y="3835"/>
                    <a:pt x="13764" y="9062"/>
                  </a:cubicBezTo>
                  <a:cubicBezTo>
                    <a:pt x="13597" y="9740"/>
                    <a:pt x="12978" y="10205"/>
                    <a:pt x="12288" y="10205"/>
                  </a:cubicBezTo>
                  <a:lnTo>
                    <a:pt x="6263" y="10205"/>
                  </a:lnTo>
                  <a:cubicBezTo>
                    <a:pt x="5811" y="10205"/>
                    <a:pt x="5453" y="9847"/>
                    <a:pt x="5453" y="9395"/>
                  </a:cubicBezTo>
                  <a:lnTo>
                    <a:pt x="5453" y="6871"/>
                  </a:lnTo>
                  <a:cubicBezTo>
                    <a:pt x="5453" y="6561"/>
                    <a:pt x="5084" y="6395"/>
                    <a:pt x="4858" y="6621"/>
                  </a:cubicBezTo>
                  <a:lnTo>
                    <a:pt x="441" y="11038"/>
                  </a:lnTo>
                  <a:cubicBezTo>
                    <a:pt x="0" y="11478"/>
                    <a:pt x="0" y="12181"/>
                    <a:pt x="441" y="12621"/>
                  </a:cubicBezTo>
                  <a:lnTo>
                    <a:pt x="4858" y="17039"/>
                  </a:lnTo>
                  <a:cubicBezTo>
                    <a:pt x="5084" y="17265"/>
                    <a:pt x="5453" y="17110"/>
                    <a:pt x="5453" y="16801"/>
                  </a:cubicBezTo>
                  <a:lnTo>
                    <a:pt x="5453" y="14265"/>
                  </a:lnTo>
                  <a:cubicBezTo>
                    <a:pt x="5453" y="13824"/>
                    <a:pt x="5811" y="13455"/>
                    <a:pt x="6263" y="13455"/>
                  </a:cubicBezTo>
                  <a:lnTo>
                    <a:pt x="12288" y="13455"/>
                  </a:lnTo>
                  <a:cubicBezTo>
                    <a:pt x="13002" y="13455"/>
                    <a:pt x="13609" y="13943"/>
                    <a:pt x="13776" y="14634"/>
                  </a:cubicBezTo>
                  <a:cubicBezTo>
                    <a:pt x="15026" y="19682"/>
                    <a:pt x="19586" y="23432"/>
                    <a:pt x="25027" y="23432"/>
                  </a:cubicBezTo>
                  <a:cubicBezTo>
                    <a:pt x="31730" y="23432"/>
                    <a:pt x="37100" y="17753"/>
                    <a:pt x="36588" y="10943"/>
                  </a:cubicBezTo>
                  <a:cubicBezTo>
                    <a:pt x="36160" y="5132"/>
                    <a:pt x="31373" y="501"/>
                    <a:pt x="25539" y="251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5000162" y="2098250"/>
              <a:ext cx="2264531" cy="549200"/>
            </a:xfrm>
            <a:custGeom>
              <a:avLst/>
              <a:gdLst/>
              <a:ahLst/>
              <a:cxnLst/>
              <a:rect l="l" t="t" r="r" b="b"/>
              <a:pathLst>
                <a:path w="67176" h="21968" extrusionOk="0">
                  <a:moveTo>
                    <a:pt x="8799" y="0"/>
                  </a:moveTo>
                  <a:cubicBezTo>
                    <a:pt x="7942" y="0"/>
                    <a:pt x="7144" y="405"/>
                    <a:pt x="6644" y="1108"/>
                  </a:cubicBezTo>
                  <a:lnTo>
                    <a:pt x="608" y="9549"/>
                  </a:lnTo>
                  <a:cubicBezTo>
                    <a:pt x="1" y="10406"/>
                    <a:pt x="1" y="11549"/>
                    <a:pt x="608" y="12407"/>
                  </a:cubicBezTo>
                  <a:lnTo>
                    <a:pt x="6644" y="20848"/>
                  </a:lnTo>
                  <a:cubicBezTo>
                    <a:pt x="7144" y="21551"/>
                    <a:pt x="7942" y="21967"/>
                    <a:pt x="8799" y="21967"/>
                  </a:cubicBezTo>
                  <a:lnTo>
                    <a:pt x="56198" y="21967"/>
                  </a:lnTo>
                  <a:cubicBezTo>
                    <a:pt x="62258" y="21967"/>
                    <a:pt x="67176" y="17050"/>
                    <a:pt x="67176" y="10978"/>
                  </a:cubicBezTo>
                  <a:cubicBezTo>
                    <a:pt x="67176" y="4918"/>
                    <a:pt x="62258" y="0"/>
                    <a:pt x="56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243833" tIns="121900" rIns="243833" bIns="12190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Seaford" panose="00000500000000000000" pitchFamily="2" charset="0"/>
                  <a:ea typeface="Roboto"/>
                  <a:cs typeface="Roboto"/>
                  <a:sym typeface="Roboto"/>
                </a:rPr>
                <a:t>Compilation &amp; Interpretation</a:t>
              </a:r>
              <a:endParaRPr lang="en-US" b="1" dirty="0">
                <a:latin typeface="Seaford" panose="00000500000000000000" pitchFamily="2" charset="0"/>
              </a:endParaRPr>
            </a:p>
          </p:txBody>
        </p:sp>
        <p:sp>
          <p:nvSpPr>
            <p:cNvPr id="1414" name="Google Shape;1414;p44"/>
            <p:cNvSpPr txBox="1"/>
            <p:nvPr/>
          </p:nvSpPr>
          <p:spPr>
            <a:xfrm>
              <a:off x="4526363" y="2187900"/>
              <a:ext cx="5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 b="1" dirty="0">
                  <a:solidFill>
                    <a:schemeClr val="bg1"/>
                  </a:solidFill>
                  <a:latin typeface="Seaford" panose="00000500000000000000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33" b="1" dirty="0">
                <a:solidFill>
                  <a:schemeClr val="bg1"/>
                </a:solidFill>
                <a:latin typeface="Seaford" panose="00000500000000000000" pitchFamily="2" charset="0"/>
              </a:endParaRPr>
            </a:p>
          </p:txBody>
        </p:sp>
      </p:grpSp>
      <p:grpSp>
        <p:nvGrpSpPr>
          <p:cNvPr id="2" name="Google Shape;1409;p44">
            <a:extLst>
              <a:ext uri="{FF2B5EF4-FFF2-40B4-BE49-F238E27FC236}">
                <a16:creationId xmlns:a16="http://schemas.microsoft.com/office/drawing/2014/main" id="{0D89A37F-AF53-E039-A7D1-EB6C7A166CD2}"/>
              </a:ext>
            </a:extLst>
          </p:cNvPr>
          <p:cNvGrpSpPr/>
          <p:nvPr/>
        </p:nvGrpSpPr>
        <p:grpSpPr>
          <a:xfrm>
            <a:off x="6898038" y="2287360"/>
            <a:ext cx="4139740" cy="980300"/>
            <a:chOff x="4159888" y="2005238"/>
            <a:chExt cx="3104805" cy="735225"/>
          </a:xfrm>
        </p:grpSpPr>
        <p:sp>
          <p:nvSpPr>
            <p:cNvPr id="4" name="Google Shape;1410;p44">
              <a:extLst>
                <a:ext uri="{FF2B5EF4-FFF2-40B4-BE49-F238E27FC236}">
                  <a16:creationId xmlns:a16="http://schemas.microsoft.com/office/drawing/2014/main" id="{E7794C62-73F0-2CCA-F6BB-1072FF3EBC21}"/>
                </a:ext>
              </a:extLst>
            </p:cNvPr>
            <p:cNvSpPr/>
            <p:nvPr/>
          </p:nvSpPr>
          <p:spPr>
            <a:xfrm>
              <a:off x="4417938" y="2005238"/>
              <a:ext cx="735250" cy="735225"/>
            </a:xfrm>
            <a:custGeom>
              <a:avLst/>
              <a:gdLst/>
              <a:ahLst/>
              <a:cxnLst/>
              <a:rect l="l" t="t" r="r" b="b"/>
              <a:pathLst>
                <a:path w="29410" h="29409" extrusionOk="0">
                  <a:moveTo>
                    <a:pt x="14705" y="0"/>
                  </a:moveTo>
                  <a:cubicBezTo>
                    <a:pt x="6585" y="0"/>
                    <a:pt x="1" y="6585"/>
                    <a:pt x="1" y="14705"/>
                  </a:cubicBezTo>
                  <a:cubicBezTo>
                    <a:pt x="1" y="22825"/>
                    <a:pt x="6585" y="29409"/>
                    <a:pt x="14705" y="29409"/>
                  </a:cubicBezTo>
                  <a:cubicBezTo>
                    <a:pt x="22825" y="29409"/>
                    <a:pt x="29409" y="22825"/>
                    <a:pt x="29409" y="14705"/>
                  </a:cubicBezTo>
                  <a:cubicBezTo>
                    <a:pt x="29409" y="6585"/>
                    <a:pt x="22825" y="0"/>
                    <a:pt x="1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5" name="Google Shape;1411;p44">
              <a:extLst>
                <a:ext uri="{FF2B5EF4-FFF2-40B4-BE49-F238E27FC236}">
                  <a16:creationId xmlns:a16="http://schemas.microsoft.com/office/drawing/2014/main" id="{C88712B7-2897-F15F-4F5B-EA1531988515}"/>
                </a:ext>
              </a:extLst>
            </p:cNvPr>
            <p:cNvSpPr/>
            <p:nvPr/>
          </p:nvSpPr>
          <p:spPr>
            <a:xfrm>
              <a:off x="4453063" y="2040213"/>
              <a:ext cx="665000" cy="665275"/>
            </a:xfrm>
            <a:custGeom>
              <a:avLst/>
              <a:gdLst/>
              <a:ahLst/>
              <a:cxnLst/>
              <a:rect l="l" t="t" r="r" b="b"/>
              <a:pathLst>
                <a:path w="26600" h="26611" extrusionOk="0">
                  <a:moveTo>
                    <a:pt x="13300" y="26611"/>
                  </a:moveTo>
                  <a:cubicBezTo>
                    <a:pt x="5966" y="26611"/>
                    <a:pt x="1" y="20646"/>
                    <a:pt x="1" y="13312"/>
                  </a:cubicBezTo>
                  <a:cubicBezTo>
                    <a:pt x="1" y="5966"/>
                    <a:pt x="5966" y="1"/>
                    <a:pt x="13300" y="1"/>
                  </a:cubicBezTo>
                  <a:cubicBezTo>
                    <a:pt x="20634" y="1"/>
                    <a:pt x="26599" y="5966"/>
                    <a:pt x="26599" y="13312"/>
                  </a:cubicBezTo>
                  <a:cubicBezTo>
                    <a:pt x="26599" y="20646"/>
                    <a:pt x="20634" y="26611"/>
                    <a:pt x="13300" y="26611"/>
                  </a:cubicBezTo>
                  <a:close/>
                  <a:moveTo>
                    <a:pt x="13300" y="453"/>
                  </a:moveTo>
                  <a:cubicBezTo>
                    <a:pt x="6216" y="453"/>
                    <a:pt x="453" y="6227"/>
                    <a:pt x="453" y="13312"/>
                  </a:cubicBezTo>
                  <a:cubicBezTo>
                    <a:pt x="453" y="20396"/>
                    <a:pt x="6216" y="26159"/>
                    <a:pt x="13300" y="26159"/>
                  </a:cubicBezTo>
                  <a:cubicBezTo>
                    <a:pt x="20384" y="26159"/>
                    <a:pt x="26147" y="20396"/>
                    <a:pt x="26147" y="13312"/>
                  </a:cubicBezTo>
                  <a:cubicBezTo>
                    <a:pt x="26147" y="6227"/>
                    <a:pt x="20384" y="453"/>
                    <a:pt x="13300" y="453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6" name="Google Shape;1412;p44">
              <a:extLst>
                <a:ext uri="{FF2B5EF4-FFF2-40B4-BE49-F238E27FC236}">
                  <a16:creationId xmlns:a16="http://schemas.microsoft.com/office/drawing/2014/main" id="{4C54618B-9811-CE01-DFBD-A517166710F5}"/>
                </a:ext>
              </a:extLst>
            </p:cNvPr>
            <p:cNvSpPr/>
            <p:nvPr/>
          </p:nvSpPr>
          <p:spPr>
            <a:xfrm>
              <a:off x="4159888" y="2079938"/>
              <a:ext cx="927525" cy="585825"/>
            </a:xfrm>
            <a:custGeom>
              <a:avLst/>
              <a:gdLst/>
              <a:ahLst/>
              <a:cxnLst/>
              <a:rect l="l" t="t" r="r" b="b"/>
              <a:pathLst>
                <a:path w="37101" h="23433" extrusionOk="0">
                  <a:moveTo>
                    <a:pt x="25539" y="251"/>
                  </a:moveTo>
                  <a:cubicBezTo>
                    <a:pt x="19872" y="1"/>
                    <a:pt x="15050" y="3835"/>
                    <a:pt x="13764" y="9062"/>
                  </a:cubicBezTo>
                  <a:cubicBezTo>
                    <a:pt x="13597" y="9740"/>
                    <a:pt x="12978" y="10205"/>
                    <a:pt x="12288" y="10205"/>
                  </a:cubicBezTo>
                  <a:lnTo>
                    <a:pt x="6263" y="10205"/>
                  </a:lnTo>
                  <a:cubicBezTo>
                    <a:pt x="5811" y="10205"/>
                    <a:pt x="5453" y="9847"/>
                    <a:pt x="5453" y="9395"/>
                  </a:cubicBezTo>
                  <a:lnTo>
                    <a:pt x="5453" y="6871"/>
                  </a:lnTo>
                  <a:cubicBezTo>
                    <a:pt x="5453" y="6561"/>
                    <a:pt x="5084" y="6395"/>
                    <a:pt x="4858" y="6621"/>
                  </a:cubicBezTo>
                  <a:lnTo>
                    <a:pt x="441" y="11038"/>
                  </a:lnTo>
                  <a:cubicBezTo>
                    <a:pt x="0" y="11478"/>
                    <a:pt x="0" y="12181"/>
                    <a:pt x="441" y="12621"/>
                  </a:cubicBezTo>
                  <a:lnTo>
                    <a:pt x="4858" y="17039"/>
                  </a:lnTo>
                  <a:cubicBezTo>
                    <a:pt x="5084" y="17265"/>
                    <a:pt x="5453" y="17110"/>
                    <a:pt x="5453" y="16801"/>
                  </a:cubicBezTo>
                  <a:lnTo>
                    <a:pt x="5453" y="14265"/>
                  </a:lnTo>
                  <a:cubicBezTo>
                    <a:pt x="5453" y="13824"/>
                    <a:pt x="5811" y="13455"/>
                    <a:pt x="6263" y="13455"/>
                  </a:cubicBezTo>
                  <a:lnTo>
                    <a:pt x="12288" y="13455"/>
                  </a:lnTo>
                  <a:cubicBezTo>
                    <a:pt x="13002" y="13455"/>
                    <a:pt x="13609" y="13943"/>
                    <a:pt x="13776" y="14634"/>
                  </a:cubicBezTo>
                  <a:cubicBezTo>
                    <a:pt x="15026" y="19682"/>
                    <a:pt x="19586" y="23432"/>
                    <a:pt x="25027" y="23432"/>
                  </a:cubicBezTo>
                  <a:cubicBezTo>
                    <a:pt x="31730" y="23432"/>
                    <a:pt x="37100" y="17753"/>
                    <a:pt x="36588" y="10943"/>
                  </a:cubicBezTo>
                  <a:cubicBezTo>
                    <a:pt x="36160" y="5132"/>
                    <a:pt x="31373" y="501"/>
                    <a:pt x="25539" y="251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7" name="Google Shape;1413;p44">
              <a:extLst>
                <a:ext uri="{FF2B5EF4-FFF2-40B4-BE49-F238E27FC236}">
                  <a16:creationId xmlns:a16="http://schemas.microsoft.com/office/drawing/2014/main" id="{E82F581C-1D7E-99D9-629E-397542B1C73E}"/>
                </a:ext>
              </a:extLst>
            </p:cNvPr>
            <p:cNvSpPr/>
            <p:nvPr/>
          </p:nvSpPr>
          <p:spPr>
            <a:xfrm>
              <a:off x="5000162" y="2098250"/>
              <a:ext cx="2264531" cy="549200"/>
            </a:xfrm>
            <a:custGeom>
              <a:avLst/>
              <a:gdLst/>
              <a:ahLst/>
              <a:cxnLst/>
              <a:rect l="l" t="t" r="r" b="b"/>
              <a:pathLst>
                <a:path w="67176" h="21968" extrusionOk="0">
                  <a:moveTo>
                    <a:pt x="8799" y="0"/>
                  </a:moveTo>
                  <a:cubicBezTo>
                    <a:pt x="7942" y="0"/>
                    <a:pt x="7144" y="405"/>
                    <a:pt x="6644" y="1108"/>
                  </a:cubicBezTo>
                  <a:lnTo>
                    <a:pt x="608" y="9549"/>
                  </a:lnTo>
                  <a:cubicBezTo>
                    <a:pt x="1" y="10406"/>
                    <a:pt x="1" y="11549"/>
                    <a:pt x="608" y="12407"/>
                  </a:cubicBezTo>
                  <a:lnTo>
                    <a:pt x="6644" y="20848"/>
                  </a:lnTo>
                  <a:cubicBezTo>
                    <a:pt x="7144" y="21551"/>
                    <a:pt x="7942" y="21967"/>
                    <a:pt x="8799" y="21967"/>
                  </a:cubicBezTo>
                  <a:lnTo>
                    <a:pt x="56198" y="21967"/>
                  </a:lnTo>
                  <a:cubicBezTo>
                    <a:pt x="62258" y="21967"/>
                    <a:pt x="67176" y="17050"/>
                    <a:pt x="67176" y="10978"/>
                  </a:cubicBezTo>
                  <a:cubicBezTo>
                    <a:pt x="67176" y="4918"/>
                    <a:pt x="62258" y="0"/>
                    <a:pt x="56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243833" tIns="121900" rIns="243833" bIns="121900" anchor="ctr" anchorCtr="0">
              <a:noAutofit/>
            </a:bodyPr>
            <a:lstStyle/>
            <a:p>
              <a:pPr algn="ctr"/>
              <a:r>
                <a:rPr lang="en-US" b="1" dirty="0">
                  <a:latin typeface="Seaford" panose="00000500000000000000" pitchFamily="2" charset="0"/>
                </a:rPr>
                <a:t>JIT Compilation in detail</a:t>
              </a:r>
            </a:p>
          </p:txBody>
        </p:sp>
        <p:sp>
          <p:nvSpPr>
            <p:cNvPr id="8" name="Google Shape;1414;p44">
              <a:extLst>
                <a:ext uri="{FF2B5EF4-FFF2-40B4-BE49-F238E27FC236}">
                  <a16:creationId xmlns:a16="http://schemas.microsoft.com/office/drawing/2014/main" id="{BA8EEEFD-BAE4-9217-1ABD-9E038305E91C}"/>
                </a:ext>
              </a:extLst>
            </p:cNvPr>
            <p:cNvSpPr txBox="1"/>
            <p:nvPr/>
          </p:nvSpPr>
          <p:spPr>
            <a:xfrm>
              <a:off x="4526363" y="2187900"/>
              <a:ext cx="5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 b="1" dirty="0">
                  <a:solidFill>
                    <a:schemeClr val="bg1"/>
                  </a:solidFill>
                  <a:latin typeface="Seaford" panose="00000500000000000000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33" b="1" dirty="0">
                <a:solidFill>
                  <a:schemeClr val="bg1"/>
                </a:solidFill>
                <a:latin typeface="Seaford" panose="00000500000000000000" pitchFamily="2" charset="0"/>
              </a:endParaRPr>
            </a:p>
          </p:txBody>
        </p:sp>
      </p:grpSp>
      <p:grpSp>
        <p:nvGrpSpPr>
          <p:cNvPr id="9" name="Google Shape;1409;p44">
            <a:extLst>
              <a:ext uri="{FF2B5EF4-FFF2-40B4-BE49-F238E27FC236}">
                <a16:creationId xmlns:a16="http://schemas.microsoft.com/office/drawing/2014/main" id="{1A3D6704-0D4A-1134-FB2F-FCDABD483937}"/>
              </a:ext>
            </a:extLst>
          </p:cNvPr>
          <p:cNvGrpSpPr/>
          <p:nvPr/>
        </p:nvGrpSpPr>
        <p:grpSpPr>
          <a:xfrm>
            <a:off x="6898038" y="3263176"/>
            <a:ext cx="4139740" cy="980300"/>
            <a:chOff x="4159888" y="2005238"/>
            <a:chExt cx="3104805" cy="735225"/>
          </a:xfrm>
        </p:grpSpPr>
        <p:sp>
          <p:nvSpPr>
            <p:cNvPr id="10" name="Google Shape;1410;p44">
              <a:extLst>
                <a:ext uri="{FF2B5EF4-FFF2-40B4-BE49-F238E27FC236}">
                  <a16:creationId xmlns:a16="http://schemas.microsoft.com/office/drawing/2014/main" id="{FDFE9DDF-6255-9260-190A-51C92F92B973}"/>
                </a:ext>
              </a:extLst>
            </p:cNvPr>
            <p:cNvSpPr/>
            <p:nvPr/>
          </p:nvSpPr>
          <p:spPr>
            <a:xfrm>
              <a:off x="4417938" y="2005238"/>
              <a:ext cx="735250" cy="735225"/>
            </a:xfrm>
            <a:custGeom>
              <a:avLst/>
              <a:gdLst/>
              <a:ahLst/>
              <a:cxnLst/>
              <a:rect l="l" t="t" r="r" b="b"/>
              <a:pathLst>
                <a:path w="29410" h="29409" extrusionOk="0">
                  <a:moveTo>
                    <a:pt x="14705" y="0"/>
                  </a:moveTo>
                  <a:cubicBezTo>
                    <a:pt x="6585" y="0"/>
                    <a:pt x="1" y="6585"/>
                    <a:pt x="1" y="14705"/>
                  </a:cubicBezTo>
                  <a:cubicBezTo>
                    <a:pt x="1" y="22825"/>
                    <a:pt x="6585" y="29409"/>
                    <a:pt x="14705" y="29409"/>
                  </a:cubicBezTo>
                  <a:cubicBezTo>
                    <a:pt x="22825" y="29409"/>
                    <a:pt x="29409" y="22825"/>
                    <a:pt x="29409" y="14705"/>
                  </a:cubicBezTo>
                  <a:cubicBezTo>
                    <a:pt x="29409" y="6585"/>
                    <a:pt x="22825" y="0"/>
                    <a:pt x="1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1" name="Google Shape;1411;p44">
              <a:extLst>
                <a:ext uri="{FF2B5EF4-FFF2-40B4-BE49-F238E27FC236}">
                  <a16:creationId xmlns:a16="http://schemas.microsoft.com/office/drawing/2014/main" id="{4B58BD64-F212-0464-97F4-2D7C3D9461DB}"/>
                </a:ext>
              </a:extLst>
            </p:cNvPr>
            <p:cNvSpPr/>
            <p:nvPr/>
          </p:nvSpPr>
          <p:spPr>
            <a:xfrm>
              <a:off x="4453063" y="2040213"/>
              <a:ext cx="665000" cy="665275"/>
            </a:xfrm>
            <a:custGeom>
              <a:avLst/>
              <a:gdLst/>
              <a:ahLst/>
              <a:cxnLst/>
              <a:rect l="l" t="t" r="r" b="b"/>
              <a:pathLst>
                <a:path w="26600" h="26611" extrusionOk="0">
                  <a:moveTo>
                    <a:pt x="13300" y="26611"/>
                  </a:moveTo>
                  <a:cubicBezTo>
                    <a:pt x="5966" y="26611"/>
                    <a:pt x="1" y="20646"/>
                    <a:pt x="1" y="13312"/>
                  </a:cubicBezTo>
                  <a:cubicBezTo>
                    <a:pt x="1" y="5966"/>
                    <a:pt x="5966" y="1"/>
                    <a:pt x="13300" y="1"/>
                  </a:cubicBezTo>
                  <a:cubicBezTo>
                    <a:pt x="20634" y="1"/>
                    <a:pt x="26599" y="5966"/>
                    <a:pt x="26599" y="13312"/>
                  </a:cubicBezTo>
                  <a:cubicBezTo>
                    <a:pt x="26599" y="20646"/>
                    <a:pt x="20634" y="26611"/>
                    <a:pt x="13300" y="26611"/>
                  </a:cubicBezTo>
                  <a:close/>
                  <a:moveTo>
                    <a:pt x="13300" y="453"/>
                  </a:moveTo>
                  <a:cubicBezTo>
                    <a:pt x="6216" y="453"/>
                    <a:pt x="453" y="6227"/>
                    <a:pt x="453" y="13312"/>
                  </a:cubicBezTo>
                  <a:cubicBezTo>
                    <a:pt x="453" y="20396"/>
                    <a:pt x="6216" y="26159"/>
                    <a:pt x="13300" y="26159"/>
                  </a:cubicBezTo>
                  <a:cubicBezTo>
                    <a:pt x="20384" y="26159"/>
                    <a:pt x="26147" y="20396"/>
                    <a:pt x="26147" y="13312"/>
                  </a:cubicBezTo>
                  <a:cubicBezTo>
                    <a:pt x="26147" y="6227"/>
                    <a:pt x="20384" y="453"/>
                    <a:pt x="13300" y="453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2" name="Google Shape;1412;p44">
              <a:extLst>
                <a:ext uri="{FF2B5EF4-FFF2-40B4-BE49-F238E27FC236}">
                  <a16:creationId xmlns:a16="http://schemas.microsoft.com/office/drawing/2014/main" id="{A47A6AE6-3A13-54DB-C800-5225E5862572}"/>
                </a:ext>
              </a:extLst>
            </p:cNvPr>
            <p:cNvSpPr/>
            <p:nvPr/>
          </p:nvSpPr>
          <p:spPr>
            <a:xfrm>
              <a:off x="4159888" y="2079938"/>
              <a:ext cx="927525" cy="585825"/>
            </a:xfrm>
            <a:custGeom>
              <a:avLst/>
              <a:gdLst/>
              <a:ahLst/>
              <a:cxnLst/>
              <a:rect l="l" t="t" r="r" b="b"/>
              <a:pathLst>
                <a:path w="37101" h="23433" extrusionOk="0">
                  <a:moveTo>
                    <a:pt x="25539" y="251"/>
                  </a:moveTo>
                  <a:cubicBezTo>
                    <a:pt x="19872" y="1"/>
                    <a:pt x="15050" y="3835"/>
                    <a:pt x="13764" y="9062"/>
                  </a:cubicBezTo>
                  <a:cubicBezTo>
                    <a:pt x="13597" y="9740"/>
                    <a:pt x="12978" y="10205"/>
                    <a:pt x="12288" y="10205"/>
                  </a:cubicBezTo>
                  <a:lnTo>
                    <a:pt x="6263" y="10205"/>
                  </a:lnTo>
                  <a:cubicBezTo>
                    <a:pt x="5811" y="10205"/>
                    <a:pt x="5453" y="9847"/>
                    <a:pt x="5453" y="9395"/>
                  </a:cubicBezTo>
                  <a:lnTo>
                    <a:pt x="5453" y="6871"/>
                  </a:lnTo>
                  <a:cubicBezTo>
                    <a:pt x="5453" y="6561"/>
                    <a:pt x="5084" y="6395"/>
                    <a:pt x="4858" y="6621"/>
                  </a:cubicBezTo>
                  <a:lnTo>
                    <a:pt x="441" y="11038"/>
                  </a:lnTo>
                  <a:cubicBezTo>
                    <a:pt x="0" y="11478"/>
                    <a:pt x="0" y="12181"/>
                    <a:pt x="441" y="12621"/>
                  </a:cubicBezTo>
                  <a:lnTo>
                    <a:pt x="4858" y="17039"/>
                  </a:lnTo>
                  <a:cubicBezTo>
                    <a:pt x="5084" y="17265"/>
                    <a:pt x="5453" y="17110"/>
                    <a:pt x="5453" y="16801"/>
                  </a:cubicBezTo>
                  <a:lnTo>
                    <a:pt x="5453" y="14265"/>
                  </a:lnTo>
                  <a:cubicBezTo>
                    <a:pt x="5453" y="13824"/>
                    <a:pt x="5811" y="13455"/>
                    <a:pt x="6263" y="13455"/>
                  </a:cubicBezTo>
                  <a:lnTo>
                    <a:pt x="12288" y="13455"/>
                  </a:lnTo>
                  <a:cubicBezTo>
                    <a:pt x="13002" y="13455"/>
                    <a:pt x="13609" y="13943"/>
                    <a:pt x="13776" y="14634"/>
                  </a:cubicBezTo>
                  <a:cubicBezTo>
                    <a:pt x="15026" y="19682"/>
                    <a:pt x="19586" y="23432"/>
                    <a:pt x="25027" y="23432"/>
                  </a:cubicBezTo>
                  <a:cubicBezTo>
                    <a:pt x="31730" y="23432"/>
                    <a:pt x="37100" y="17753"/>
                    <a:pt x="36588" y="10943"/>
                  </a:cubicBezTo>
                  <a:cubicBezTo>
                    <a:pt x="36160" y="5132"/>
                    <a:pt x="31373" y="501"/>
                    <a:pt x="25539" y="251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3" name="Google Shape;1413;p44">
              <a:extLst>
                <a:ext uri="{FF2B5EF4-FFF2-40B4-BE49-F238E27FC236}">
                  <a16:creationId xmlns:a16="http://schemas.microsoft.com/office/drawing/2014/main" id="{2404CC96-0545-529F-A44B-9EF322746380}"/>
                </a:ext>
              </a:extLst>
            </p:cNvPr>
            <p:cNvSpPr/>
            <p:nvPr/>
          </p:nvSpPr>
          <p:spPr>
            <a:xfrm>
              <a:off x="5000162" y="2098250"/>
              <a:ext cx="2264531" cy="549200"/>
            </a:xfrm>
            <a:custGeom>
              <a:avLst/>
              <a:gdLst/>
              <a:ahLst/>
              <a:cxnLst/>
              <a:rect l="l" t="t" r="r" b="b"/>
              <a:pathLst>
                <a:path w="67176" h="21968" extrusionOk="0">
                  <a:moveTo>
                    <a:pt x="8799" y="0"/>
                  </a:moveTo>
                  <a:cubicBezTo>
                    <a:pt x="7942" y="0"/>
                    <a:pt x="7144" y="405"/>
                    <a:pt x="6644" y="1108"/>
                  </a:cubicBezTo>
                  <a:lnTo>
                    <a:pt x="608" y="9549"/>
                  </a:lnTo>
                  <a:cubicBezTo>
                    <a:pt x="1" y="10406"/>
                    <a:pt x="1" y="11549"/>
                    <a:pt x="608" y="12407"/>
                  </a:cubicBezTo>
                  <a:lnTo>
                    <a:pt x="6644" y="20848"/>
                  </a:lnTo>
                  <a:cubicBezTo>
                    <a:pt x="7144" y="21551"/>
                    <a:pt x="7942" y="21967"/>
                    <a:pt x="8799" y="21967"/>
                  </a:cubicBezTo>
                  <a:lnTo>
                    <a:pt x="56198" y="21967"/>
                  </a:lnTo>
                  <a:cubicBezTo>
                    <a:pt x="62258" y="21967"/>
                    <a:pt x="67176" y="17050"/>
                    <a:pt x="67176" y="10978"/>
                  </a:cubicBezTo>
                  <a:cubicBezTo>
                    <a:pt x="67176" y="4918"/>
                    <a:pt x="62258" y="0"/>
                    <a:pt x="56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243833" tIns="121900" rIns="243833" bIns="12190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Seaford" panose="00000500000000000000" pitchFamily="2" charset="0"/>
                  <a:ea typeface="Roboto"/>
                  <a:cs typeface="Roboto"/>
                  <a:sym typeface="Roboto"/>
                </a:rPr>
                <a:t>Memory leaks &amp; Garbage collection</a:t>
              </a:r>
              <a:endParaRPr lang="en-US" sz="1600" b="1" dirty="0">
                <a:latin typeface="Seaford" panose="00000500000000000000" pitchFamily="2" charset="0"/>
              </a:endParaRPr>
            </a:p>
          </p:txBody>
        </p:sp>
        <p:sp>
          <p:nvSpPr>
            <p:cNvPr id="14" name="Google Shape;1414;p44">
              <a:extLst>
                <a:ext uri="{FF2B5EF4-FFF2-40B4-BE49-F238E27FC236}">
                  <a16:creationId xmlns:a16="http://schemas.microsoft.com/office/drawing/2014/main" id="{14440559-CBCC-06B3-3364-366DE30A7C78}"/>
                </a:ext>
              </a:extLst>
            </p:cNvPr>
            <p:cNvSpPr txBox="1"/>
            <p:nvPr/>
          </p:nvSpPr>
          <p:spPr>
            <a:xfrm>
              <a:off x="4526363" y="2187900"/>
              <a:ext cx="5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 b="1" dirty="0">
                  <a:solidFill>
                    <a:schemeClr val="bg1"/>
                  </a:solidFill>
                  <a:latin typeface="Seaford" panose="00000500000000000000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33" b="1" dirty="0">
                <a:solidFill>
                  <a:schemeClr val="bg1"/>
                </a:solidFill>
                <a:latin typeface="Seaford" panose="00000500000000000000" pitchFamily="2" charset="0"/>
              </a:endParaRPr>
            </a:p>
          </p:txBody>
        </p:sp>
      </p:grpSp>
      <p:grpSp>
        <p:nvGrpSpPr>
          <p:cNvPr id="15" name="Google Shape;1409;p44">
            <a:extLst>
              <a:ext uri="{FF2B5EF4-FFF2-40B4-BE49-F238E27FC236}">
                <a16:creationId xmlns:a16="http://schemas.microsoft.com/office/drawing/2014/main" id="{9850D581-5FBC-2388-1A40-8CAF3E81DE88}"/>
              </a:ext>
            </a:extLst>
          </p:cNvPr>
          <p:cNvGrpSpPr/>
          <p:nvPr/>
        </p:nvGrpSpPr>
        <p:grpSpPr>
          <a:xfrm>
            <a:off x="6898038" y="4296946"/>
            <a:ext cx="4139740" cy="980300"/>
            <a:chOff x="4159888" y="2005238"/>
            <a:chExt cx="3104805" cy="735225"/>
          </a:xfrm>
        </p:grpSpPr>
        <p:sp>
          <p:nvSpPr>
            <p:cNvPr id="16" name="Google Shape;1410;p44">
              <a:extLst>
                <a:ext uri="{FF2B5EF4-FFF2-40B4-BE49-F238E27FC236}">
                  <a16:creationId xmlns:a16="http://schemas.microsoft.com/office/drawing/2014/main" id="{7B23C043-ED03-131D-0F99-49619892AD64}"/>
                </a:ext>
              </a:extLst>
            </p:cNvPr>
            <p:cNvSpPr/>
            <p:nvPr/>
          </p:nvSpPr>
          <p:spPr>
            <a:xfrm>
              <a:off x="4417938" y="2005238"/>
              <a:ext cx="735250" cy="735225"/>
            </a:xfrm>
            <a:custGeom>
              <a:avLst/>
              <a:gdLst/>
              <a:ahLst/>
              <a:cxnLst/>
              <a:rect l="l" t="t" r="r" b="b"/>
              <a:pathLst>
                <a:path w="29410" h="29409" extrusionOk="0">
                  <a:moveTo>
                    <a:pt x="14705" y="0"/>
                  </a:moveTo>
                  <a:cubicBezTo>
                    <a:pt x="6585" y="0"/>
                    <a:pt x="1" y="6585"/>
                    <a:pt x="1" y="14705"/>
                  </a:cubicBezTo>
                  <a:cubicBezTo>
                    <a:pt x="1" y="22825"/>
                    <a:pt x="6585" y="29409"/>
                    <a:pt x="14705" y="29409"/>
                  </a:cubicBezTo>
                  <a:cubicBezTo>
                    <a:pt x="22825" y="29409"/>
                    <a:pt x="29409" y="22825"/>
                    <a:pt x="29409" y="14705"/>
                  </a:cubicBezTo>
                  <a:cubicBezTo>
                    <a:pt x="29409" y="6585"/>
                    <a:pt x="22825" y="0"/>
                    <a:pt x="1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7" name="Google Shape;1411;p44">
              <a:extLst>
                <a:ext uri="{FF2B5EF4-FFF2-40B4-BE49-F238E27FC236}">
                  <a16:creationId xmlns:a16="http://schemas.microsoft.com/office/drawing/2014/main" id="{240A0DF2-41BB-0C84-4174-413355F3BE6D}"/>
                </a:ext>
              </a:extLst>
            </p:cNvPr>
            <p:cNvSpPr/>
            <p:nvPr/>
          </p:nvSpPr>
          <p:spPr>
            <a:xfrm>
              <a:off x="4453063" y="2040213"/>
              <a:ext cx="665000" cy="665275"/>
            </a:xfrm>
            <a:custGeom>
              <a:avLst/>
              <a:gdLst/>
              <a:ahLst/>
              <a:cxnLst/>
              <a:rect l="l" t="t" r="r" b="b"/>
              <a:pathLst>
                <a:path w="26600" h="26611" extrusionOk="0">
                  <a:moveTo>
                    <a:pt x="13300" y="26611"/>
                  </a:moveTo>
                  <a:cubicBezTo>
                    <a:pt x="5966" y="26611"/>
                    <a:pt x="1" y="20646"/>
                    <a:pt x="1" y="13312"/>
                  </a:cubicBezTo>
                  <a:cubicBezTo>
                    <a:pt x="1" y="5966"/>
                    <a:pt x="5966" y="1"/>
                    <a:pt x="13300" y="1"/>
                  </a:cubicBezTo>
                  <a:cubicBezTo>
                    <a:pt x="20634" y="1"/>
                    <a:pt x="26599" y="5966"/>
                    <a:pt x="26599" y="13312"/>
                  </a:cubicBezTo>
                  <a:cubicBezTo>
                    <a:pt x="26599" y="20646"/>
                    <a:pt x="20634" y="26611"/>
                    <a:pt x="13300" y="26611"/>
                  </a:cubicBezTo>
                  <a:close/>
                  <a:moveTo>
                    <a:pt x="13300" y="453"/>
                  </a:moveTo>
                  <a:cubicBezTo>
                    <a:pt x="6216" y="453"/>
                    <a:pt x="453" y="6227"/>
                    <a:pt x="453" y="13312"/>
                  </a:cubicBezTo>
                  <a:cubicBezTo>
                    <a:pt x="453" y="20396"/>
                    <a:pt x="6216" y="26159"/>
                    <a:pt x="13300" y="26159"/>
                  </a:cubicBezTo>
                  <a:cubicBezTo>
                    <a:pt x="20384" y="26159"/>
                    <a:pt x="26147" y="20396"/>
                    <a:pt x="26147" y="13312"/>
                  </a:cubicBezTo>
                  <a:cubicBezTo>
                    <a:pt x="26147" y="6227"/>
                    <a:pt x="20384" y="453"/>
                    <a:pt x="13300" y="453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8" name="Google Shape;1412;p44">
              <a:extLst>
                <a:ext uri="{FF2B5EF4-FFF2-40B4-BE49-F238E27FC236}">
                  <a16:creationId xmlns:a16="http://schemas.microsoft.com/office/drawing/2014/main" id="{7B1680EC-60F2-021A-9A6E-3736737A8AB9}"/>
                </a:ext>
              </a:extLst>
            </p:cNvPr>
            <p:cNvSpPr/>
            <p:nvPr/>
          </p:nvSpPr>
          <p:spPr>
            <a:xfrm>
              <a:off x="4159888" y="2079938"/>
              <a:ext cx="927525" cy="585825"/>
            </a:xfrm>
            <a:custGeom>
              <a:avLst/>
              <a:gdLst/>
              <a:ahLst/>
              <a:cxnLst/>
              <a:rect l="l" t="t" r="r" b="b"/>
              <a:pathLst>
                <a:path w="37101" h="23433" extrusionOk="0">
                  <a:moveTo>
                    <a:pt x="25539" y="251"/>
                  </a:moveTo>
                  <a:cubicBezTo>
                    <a:pt x="19872" y="1"/>
                    <a:pt x="15050" y="3835"/>
                    <a:pt x="13764" y="9062"/>
                  </a:cubicBezTo>
                  <a:cubicBezTo>
                    <a:pt x="13597" y="9740"/>
                    <a:pt x="12978" y="10205"/>
                    <a:pt x="12288" y="10205"/>
                  </a:cubicBezTo>
                  <a:lnTo>
                    <a:pt x="6263" y="10205"/>
                  </a:lnTo>
                  <a:cubicBezTo>
                    <a:pt x="5811" y="10205"/>
                    <a:pt x="5453" y="9847"/>
                    <a:pt x="5453" y="9395"/>
                  </a:cubicBezTo>
                  <a:lnTo>
                    <a:pt x="5453" y="6871"/>
                  </a:lnTo>
                  <a:cubicBezTo>
                    <a:pt x="5453" y="6561"/>
                    <a:pt x="5084" y="6395"/>
                    <a:pt x="4858" y="6621"/>
                  </a:cubicBezTo>
                  <a:lnTo>
                    <a:pt x="441" y="11038"/>
                  </a:lnTo>
                  <a:cubicBezTo>
                    <a:pt x="0" y="11478"/>
                    <a:pt x="0" y="12181"/>
                    <a:pt x="441" y="12621"/>
                  </a:cubicBezTo>
                  <a:lnTo>
                    <a:pt x="4858" y="17039"/>
                  </a:lnTo>
                  <a:cubicBezTo>
                    <a:pt x="5084" y="17265"/>
                    <a:pt x="5453" y="17110"/>
                    <a:pt x="5453" y="16801"/>
                  </a:cubicBezTo>
                  <a:lnTo>
                    <a:pt x="5453" y="14265"/>
                  </a:lnTo>
                  <a:cubicBezTo>
                    <a:pt x="5453" y="13824"/>
                    <a:pt x="5811" y="13455"/>
                    <a:pt x="6263" y="13455"/>
                  </a:cubicBezTo>
                  <a:lnTo>
                    <a:pt x="12288" y="13455"/>
                  </a:lnTo>
                  <a:cubicBezTo>
                    <a:pt x="13002" y="13455"/>
                    <a:pt x="13609" y="13943"/>
                    <a:pt x="13776" y="14634"/>
                  </a:cubicBezTo>
                  <a:cubicBezTo>
                    <a:pt x="15026" y="19682"/>
                    <a:pt x="19586" y="23432"/>
                    <a:pt x="25027" y="23432"/>
                  </a:cubicBezTo>
                  <a:cubicBezTo>
                    <a:pt x="31730" y="23432"/>
                    <a:pt x="37100" y="17753"/>
                    <a:pt x="36588" y="10943"/>
                  </a:cubicBezTo>
                  <a:cubicBezTo>
                    <a:pt x="36160" y="5132"/>
                    <a:pt x="31373" y="501"/>
                    <a:pt x="25539" y="251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19" name="Google Shape;1413;p44">
              <a:extLst>
                <a:ext uri="{FF2B5EF4-FFF2-40B4-BE49-F238E27FC236}">
                  <a16:creationId xmlns:a16="http://schemas.microsoft.com/office/drawing/2014/main" id="{25982547-5706-E150-3207-C1BBC11911A0}"/>
                </a:ext>
              </a:extLst>
            </p:cNvPr>
            <p:cNvSpPr/>
            <p:nvPr/>
          </p:nvSpPr>
          <p:spPr>
            <a:xfrm>
              <a:off x="5000162" y="2098250"/>
              <a:ext cx="2264531" cy="549200"/>
            </a:xfrm>
            <a:custGeom>
              <a:avLst/>
              <a:gdLst/>
              <a:ahLst/>
              <a:cxnLst/>
              <a:rect l="l" t="t" r="r" b="b"/>
              <a:pathLst>
                <a:path w="67176" h="21968" extrusionOk="0">
                  <a:moveTo>
                    <a:pt x="8799" y="0"/>
                  </a:moveTo>
                  <a:cubicBezTo>
                    <a:pt x="7942" y="0"/>
                    <a:pt x="7144" y="405"/>
                    <a:pt x="6644" y="1108"/>
                  </a:cubicBezTo>
                  <a:lnTo>
                    <a:pt x="608" y="9549"/>
                  </a:lnTo>
                  <a:cubicBezTo>
                    <a:pt x="1" y="10406"/>
                    <a:pt x="1" y="11549"/>
                    <a:pt x="608" y="12407"/>
                  </a:cubicBezTo>
                  <a:lnTo>
                    <a:pt x="6644" y="20848"/>
                  </a:lnTo>
                  <a:cubicBezTo>
                    <a:pt x="7144" y="21551"/>
                    <a:pt x="7942" y="21967"/>
                    <a:pt x="8799" y="21967"/>
                  </a:cubicBezTo>
                  <a:lnTo>
                    <a:pt x="56198" y="21967"/>
                  </a:lnTo>
                  <a:cubicBezTo>
                    <a:pt x="62258" y="21967"/>
                    <a:pt x="67176" y="17050"/>
                    <a:pt x="67176" y="10978"/>
                  </a:cubicBezTo>
                  <a:cubicBezTo>
                    <a:pt x="67176" y="4918"/>
                    <a:pt x="62258" y="0"/>
                    <a:pt x="56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243833" tIns="121900" rIns="243833" bIns="121900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Seaford" panose="00000500000000000000" pitchFamily="2" charset="0"/>
                  <a:ea typeface="Roboto"/>
                  <a:cs typeface="Roboto"/>
                  <a:sym typeface="Roboto"/>
                </a:rPr>
                <a:t>Maps, Sets</a:t>
              </a:r>
              <a:endParaRPr lang="en-US" sz="1800" b="1" dirty="0">
                <a:latin typeface="Seaford" panose="00000500000000000000" pitchFamily="2" charset="0"/>
              </a:endParaRPr>
            </a:p>
          </p:txBody>
        </p:sp>
        <p:sp>
          <p:nvSpPr>
            <p:cNvPr id="20" name="Google Shape;1414;p44">
              <a:extLst>
                <a:ext uri="{FF2B5EF4-FFF2-40B4-BE49-F238E27FC236}">
                  <a16:creationId xmlns:a16="http://schemas.microsoft.com/office/drawing/2014/main" id="{17D5CD8D-ADEF-2D03-3D29-3C188EE8C306}"/>
                </a:ext>
              </a:extLst>
            </p:cNvPr>
            <p:cNvSpPr txBox="1"/>
            <p:nvPr/>
          </p:nvSpPr>
          <p:spPr>
            <a:xfrm>
              <a:off x="4526363" y="2187900"/>
              <a:ext cx="5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 b="1" dirty="0">
                  <a:solidFill>
                    <a:schemeClr val="bg1"/>
                  </a:solidFill>
                  <a:latin typeface="Seaford" panose="00000500000000000000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533" b="1" dirty="0">
                <a:solidFill>
                  <a:schemeClr val="bg1"/>
                </a:solidFill>
                <a:latin typeface="Seaford" panose="00000500000000000000" pitchFamily="2" charset="0"/>
              </a:endParaRPr>
            </a:p>
          </p:txBody>
        </p:sp>
      </p:grpSp>
      <p:grpSp>
        <p:nvGrpSpPr>
          <p:cNvPr id="21" name="Google Shape;1409;p44">
            <a:extLst>
              <a:ext uri="{FF2B5EF4-FFF2-40B4-BE49-F238E27FC236}">
                <a16:creationId xmlns:a16="http://schemas.microsoft.com/office/drawing/2014/main" id="{FD9678FF-C791-48D8-F0EE-2DFB02F097A1}"/>
              </a:ext>
            </a:extLst>
          </p:cNvPr>
          <p:cNvGrpSpPr/>
          <p:nvPr/>
        </p:nvGrpSpPr>
        <p:grpSpPr>
          <a:xfrm>
            <a:off x="6898038" y="5296325"/>
            <a:ext cx="4139740" cy="980300"/>
            <a:chOff x="4159888" y="2005238"/>
            <a:chExt cx="3104805" cy="735225"/>
          </a:xfrm>
        </p:grpSpPr>
        <p:sp>
          <p:nvSpPr>
            <p:cNvPr id="22" name="Google Shape;1410;p44">
              <a:extLst>
                <a:ext uri="{FF2B5EF4-FFF2-40B4-BE49-F238E27FC236}">
                  <a16:creationId xmlns:a16="http://schemas.microsoft.com/office/drawing/2014/main" id="{E3E05F33-36CE-1282-0138-A00E8854D6F4}"/>
                </a:ext>
              </a:extLst>
            </p:cNvPr>
            <p:cNvSpPr/>
            <p:nvPr/>
          </p:nvSpPr>
          <p:spPr>
            <a:xfrm>
              <a:off x="4417938" y="2005238"/>
              <a:ext cx="735250" cy="735225"/>
            </a:xfrm>
            <a:custGeom>
              <a:avLst/>
              <a:gdLst/>
              <a:ahLst/>
              <a:cxnLst/>
              <a:rect l="l" t="t" r="r" b="b"/>
              <a:pathLst>
                <a:path w="29410" h="29409" extrusionOk="0">
                  <a:moveTo>
                    <a:pt x="14705" y="0"/>
                  </a:moveTo>
                  <a:cubicBezTo>
                    <a:pt x="6585" y="0"/>
                    <a:pt x="1" y="6585"/>
                    <a:pt x="1" y="14705"/>
                  </a:cubicBezTo>
                  <a:cubicBezTo>
                    <a:pt x="1" y="22825"/>
                    <a:pt x="6585" y="29409"/>
                    <a:pt x="14705" y="29409"/>
                  </a:cubicBezTo>
                  <a:cubicBezTo>
                    <a:pt x="22825" y="29409"/>
                    <a:pt x="29409" y="22825"/>
                    <a:pt x="29409" y="14705"/>
                  </a:cubicBezTo>
                  <a:cubicBezTo>
                    <a:pt x="29409" y="6585"/>
                    <a:pt x="22825" y="0"/>
                    <a:pt x="1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23" name="Google Shape;1411;p44">
              <a:extLst>
                <a:ext uri="{FF2B5EF4-FFF2-40B4-BE49-F238E27FC236}">
                  <a16:creationId xmlns:a16="http://schemas.microsoft.com/office/drawing/2014/main" id="{47A29374-49E2-FEC4-F499-0E60827E3F25}"/>
                </a:ext>
              </a:extLst>
            </p:cNvPr>
            <p:cNvSpPr/>
            <p:nvPr/>
          </p:nvSpPr>
          <p:spPr>
            <a:xfrm>
              <a:off x="4453063" y="2040213"/>
              <a:ext cx="665000" cy="665275"/>
            </a:xfrm>
            <a:custGeom>
              <a:avLst/>
              <a:gdLst/>
              <a:ahLst/>
              <a:cxnLst/>
              <a:rect l="l" t="t" r="r" b="b"/>
              <a:pathLst>
                <a:path w="26600" h="26611" extrusionOk="0">
                  <a:moveTo>
                    <a:pt x="13300" y="26611"/>
                  </a:moveTo>
                  <a:cubicBezTo>
                    <a:pt x="5966" y="26611"/>
                    <a:pt x="1" y="20646"/>
                    <a:pt x="1" y="13312"/>
                  </a:cubicBezTo>
                  <a:cubicBezTo>
                    <a:pt x="1" y="5966"/>
                    <a:pt x="5966" y="1"/>
                    <a:pt x="13300" y="1"/>
                  </a:cubicBezTo>
                  <a:cubicBezTo>
                    <a:pt x="20634" y="1"/>
                    <a:pt x="26599" y="5966"/>
                    <a:pt x="26599" y="13312"/>
                  </a:cubicBezTo>
                  <a:cubicBezTo>
                    <a:pt x="26599" y="20646"/>
                    <a:pt x="20634" y="26611"/>
                    <a:pt x="13300" y="26611"/>
                  </a:cubicBezTo>
                  <a:close/>
                  <a:moveTo>
                    <a:pt x="13300" y="453"/>
                  </a:moveTo>
                  <a:cubicBezTo>
                    <a:pt x="6216" y="453"/>
                    <a:pt x="453" y="6227"/>
                    <a:pt x="453" y="13312"/>
                  </a:cubicBezTo>
                  <a:cubicBezTo>
                    <a:pt x="453" y="20396"/>
                    <a:pt x="6216" y="26159"/>
                    <a:pt x="13300" y="26159"/>
                  </a:cubicBezTo>
                  <a:cubicBezTo>
                    <a:pt x="20384" y="26159"/>
                    <a:pt x="26147" y="20396"/>
                    <a:pt x="26147" y="13312"/>
                  </a:cubicBezTo>
                  <a:cubicBezTo>
                    <a:pt x="26147" y="6227"/>
                    <a:pt x="20384" y="453"/>
                    <a:pt x="13300" y="453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24" name="Google Shape;1412;p44">
              <a:extLst>
                <a:ext uri="{FF2B5EF4-FFF2-40B4-BE49-F238E27FC236}">
                  <a16:creationId xmlns:a16="http://schemas.microsoft.com/office/drawing/2014/main" id="{C3BBB0BD-AB46-3C12-57DA-B9344C927102}"/>
                </a:ext>
              </a:extLst>
            </p:cNvPr>
            <p:cNvSpPr/>
            <p:nvPr/>
          </p:nvSpPr>
          <p:spPr>
            <a:xfrm>
              <a:off x="4159888" y="2079938"/>
              <a:ext cx="927525" cy="585825"/>
            </a:xfrm>
            <a:custGeom>
              <a:avLst/>
              <a:gdLst/>
              <a:ahLst/>
              <a:cxnLst/>
              <a:rect l="l" t="t" r="r" b="b"/>
              <a:pathLst>
                <a:path w="37101" h="23433" extrusionOk="0">
                  <a:moveTo>
                    <a:pt x="25539" y="251"/>
                  </a:moveTo>
                  <a:cubicBezTo>
                    <a:pt x="19872" y="1"/>
                    <a:pt x="15050" y="3835"/>
                    <a:pt x="13764" y="9062"/>
                  </a:cubicBezTo>
                  <a:cubicBezTo>
                    <a:pt x="13597" y="9740"/>
                    <a:pt x="12978" y="10205"/>
                    <a:pt x="12288" y="10205"/>
                  </a:cubicBezTo>
                  <a:lnTo>
                    <a:pt x="6263" y="10205"/>
                  </a:lnTo>
                  <a:cubicBezTo>
                    <a:pt x="5811" y="10205"/>
                    <a:pt x="5453" y="9847"/>
                    <a:pt x="5453" y="9395"/>
                  </a:cubicBezTo>
                  <a:lnTo>
                    <a:pt x="5453" y="6871"/>
                  </a:lnTo>
                  <a:cubicBezTo>
                    <a:pt x="5453" y="6561"/>
                    <a:pt x="5084" y="6395"/>
                    <a:pt x="4858" y="6621"/>
                  </a:cubicBezTo>
                  <a:lnTo>
                    <a:pt x="441" y="11038"/>
                  </a:lnTo>
                  <a:cubicBezTo>
                    <a:pt x="0" y="11478"/>
                    <a:pt x="0" y="12181"/>
                    <a:pt x="441" y="12621"/>
                  </a:cubicBezTo>
                  <a:lnTo>
                    <a:pt x="4858" y="17039"/>
                  </a:lnTo>
                  <a:cubicBezTo>
                    <a:pt x="5084" y="17265"/>
                    <a:pt x="5453" y="17110"/>
                    <a:pt x="5453" y="16801"/>
                  </a:cubicBezTo>
                  <a:lnTo>
                    <a:pt x="5453" y="14265"/>
                  </a:lnTo>
                  <a:cubicBezTo>
                    <a:pt x="5453" y="13824"/>
                    <a:pt x="5811" y="13455"/>
                    <a:pt x="6263" y="13455"/>
                  </a:cubicBezTo>
                  <a:lnTo>
                    <a:pt x="12288" y="13455"/>
                  </a:lnTo>
                  <a:cubicBezTo>
                    <a:pt x="13002" y="13455"/>
                    <a:pt x="13609" y="13943"/>
                    <a:pt x="13776" y="14634"/>
                  </a:cubicBezTo>
                  <a:cubicBezTo>
                    <a:pt x="15026" y="19682"/>
                    <a:pt x="19586" y="23432"/>
                    <a:pt x="25027" y="23432"/>
                  </a:cubicBezTo>
                  <a:cubicBezTo>
                    <a:pt x="31730" y="23432"/>
                    <a:pt x="37100" y="17753"/>
                    <a:pt x="36588" y="10943"/>
                  </a:cubicBezTo>
                  <a:cubicBezTo>
                    <a:pt x="36160" y="5132"/>
                    <a:pt x="31373" y="501"/>
                    <a:pt x="25539" y="251"/>
                  </a:cubicBezTo>
                  <a:close/>
                </a:path>
              </a:pathLst>
            </a:custGeom>
            <a:solidFill>
              <a:srgbClr val="377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 b="1">
                <a:latin typeface="Seaford" panose="00000500000000000000" pitchFamily="2" charset="0"/>
              </a:endParaRPr>
            </a:p>
          </p:txBody>
        </p:sp>
        <p:sp>
          <p:nvSpPr>
            <p:cNvPr id="25" name="Google Shape;1413;p44">
              <a:extLst>
                <a:ext uri="{FF2B5EF4-FFF2-40B4-BE49-F238E27FC236}">
                  <a16:creationId xmlns:a16="http://schemas.microsoft.com/office/drawing/2014/main" id="{F436AF48-2A95-AB63-3052-61C7F42311D3}"/>
                </a:ext>
              </a:extLst>
            </p:cNvPr>
            <p:cNvSpPr/>
            <p:nvPr/>
          </p:nvSpPr>
          <p:spPr>
            <a:xfrm>
              <a:off x="5000162" y="2098250"/>
              <a:ext cx="2264531" cy="549200"/>
            </a:xfrm>
            <a:custGeom>
              <a:avLst/>
              <a:gdLst/>
              <a:ahLst/>
              <a:cxnLst/>
              <a:rect l="l" t="t" r="r" b="b"/>
              <a:pathLst>
                <a:path w="67176" h="21968" extrusionOk="0">
                  <a:moveTo>
                    <a:pt x="8799" y="0"/>
                  </a:moveTo>
                  <a:cubicBezTo>
                    <a:pt x="7942" y="0"/>
                    <a:pt x="7144" y="405"/>
                    <a:pt x="6644" y="1108"/>
                  </a:cubicBezTo>
                  <a:lnTo>
                    <a:pt x="608" y="9549"/>
                  </a:lnTo>
                  <a:cubicBezTo>
                    <a:pt x="1" y="10406"/>
                    <a:pt x="1" y="11549"/>
                    <a:pt x="608" y="12407"/>
                  </a:cubicBezTo>
                  <a:lnTo>
                    <a:pt x="6644" y="20848"/>
                  </a:lnTo>
                  <a:cubicBezTo>
                    <a:pt x="7144" y="21551"/>
                    <a:pt x="7942" y="21967"/>
                    <a:pt x="8799" y="21967"/>
                  </a:cubicBezTo>
                  <a:lnTo>
                    <a:pt x="56198" y="21967"/>
                  </a:lnTo>
                  <a:cubicBezTo>
                    <a:pt x="62258" y="21967"/>
                    <a:pt x="67176" y="17050"/>
                    <a:pt x="67176" y="10978"/>
                  </a:cubicBezTo>
                  <a:cubicBezTo>
                    <a:pt x="67176" y="4918"/>
                    <a:pt x="62258" y="0"/>
                    <a:pt x="56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243833" tIns="121900" rIns="243833" bIns="12190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Seaford" panose="00000500000000000000" pitchFamily="2" charset="0"/>
                  <a:ea typeface="Roboto"/>
                  <a:cs typeface="Roboto"/>
                  <a:sym typeface="Roboto"/>
                </a:rPr>
                <a:t>Hands-On</a:t>
              </a:r>
              <a:endParaRPr lang="en-US" b="1" dirty="0">
                <a:latin typeface="Seaford" panose="00000500000000000000" pitchFamily="2" charset="0"/>
              </a:endParaRPr>
            </a:p>
          </p:txBody>
        </p:sp>
        <p:sp>
          <p:nvSpPr>
            <p:cNvPr id="26" name="Google Shape;1414;p44">
              <a:extLst>
                <a:ext uri="{FF2B5EF4-FFF2-40B4-BE49-F238E27FC236}">
                  <a16:creationId xmlns:a16="http://schemas.microsoft.com/office/drawing/2014/main" id="{273FEE46-990B-2ED9-3CFD-1E3F3C63552B}"/>
                </a:ext>
              </a:extLst>
            </p:cNvPr>
            <p:cNvSpPr txBox="1"/>
            <p:nvPr/>
          </p:nvSpPr>
          <p:spPr>
            <a:xfrm>
              <a:off x="4526363" y="2187900"/>
              <a:ext cx="5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 b="1" dirty="0">
                  <a:solidFill>
                    <a:schemeClr val="bg1"/>
                  </a:solidFill>
                  <a:latin typeface="Seaford" panose="00000500000000000000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533" b="1" dirty="0">
                <a:solidFill>
                  <a:schemeClr val="bg1"/>
                </a:solidFill>
                <a:latin typeface="Seaford" panose="00000500000000000000" pitchFamily="2" charset="0"/>
              </a:endParaRPr>
            </a:p>
          </p:txBody>
        </p:sp>
      </p:grp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31" name="Picture 30" descr="A picture containing text, cartoon, screenshot, font&#10;&#10;Description automatically generated">
            <a:extLst>
              <a:ext uri="{FF2B5EF4-FFF2-40B4-BE49-F238E27FC236}">
                <a16:creationId xmlns:a16="http://schemas.microsoft.com/office/drawing/2014/main" id="{AFF45306-BF56-294D-2F1E-46B7822AE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9" y="1497139"/>
            <a:ext cx="4909457" cy="490945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711C1B-38DA-CA6F-FE5C-7E04D0BC63D2}"/>
              </a:ext>
            </a:extLst>
          </p:cNvPr>
          <p:cNvSpPr/>
          <p:nvPr/>
        </p:nvSpPr>
        <p:spPr>
          <a:xfrm>
            <a:off x="394625" y="4632492"/>
            <a:ext cx="6248476" cy="1885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CommonJS</a:t>
            </a:r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 Modules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BA911-B080-53B7-597A-AF6F62C14334}"/>
              </a:ext>
            </a:extLst>
          </p:cNvPr>
          <p:cNvSpPr txBox="1"/>
          <p:nvPr/>
        </p:nvSpPr>
        <p:spPr>
          <a:xfrm>
            <a:off x="1720645" y="1397675"/>
            <a:ext cx="8632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Prior to ES6, the most common way of implementing modules in JavaScript was through the </a:t>
            </a:r>
            <a:r>
              <a:rPr lang="en-US" dirty="0" err="1">
                <a:latin typeface="Seaford" panose="00000500000000000000" pitchFamily="2" charset="0"/>
              </a:rPr>
              <a:t>CommonJS</a:t>
            </a:r>
            <a:r>
              <a:rPr lang="en-US" dirty="0">
                <a:latin typeface="Seaford" panose="00000500000000000000" pitchFamily="2" charset="0"/>
              </a:rPr>
              <a:t>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aford" panose="00000500000000000000" pitchFamily="2" charset="0"/>
              </a:rPr>
              <a:t>CommonJS</a:t>
            </a:r>
            <a:r>
              <a:rPr lang="en-US" dirty="0">
                <a:latin typeface="Seaford" panose="00000500000000000000" pitchFamily="2" charset="0"/>
              </a:rPr>
              <a:t> modules use the require() function to import modules and </a:t>
            </a:r>
            <a:r>
              <a:rPr lang="en-US" dirty="0" err="1">
                <a:latin typeface="Seaford" panose="00000500000000000000" pitchFamily="2" charset="0"/>
              </a:rPr>
              <a:t>module.exports</a:t>
            </a:r>
            <a:r>
              <a:rPr lang="en-US" dirty="0">
                <a:latin typeface="Seaford" panose="00000500000000000000" pitchFamily="2" charset="0"/>
              </a:rPr>
              <a:t> to export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745AD-F8E0-91F0-3C94-49F7D239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05" y="2732002"/>
            <a:ext cx="4103935" cy="38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61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0FCD5-BA97-94F7-6DB6-F4990A1D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7" y="1486811"/>
            <a:ext cx="7422595" cy="4190558"/>
          </a:xfrm>
          <a:prstGeom prst="rect">
            <a:avLst/>
          </a:prstGeom>
        </p:spPr>
      </p:pic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934F4A-12EE-FC6E-BFD3-65294577FB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EAF78C-4915-4569-9729-5D5CE06C19FF}"/>
              </a:ext>
            </a:extLst>
          </p:cNvPr>
          <p:cNvSpPr txBox="1">
            <a:spLocks/>
          </p:cNvSpPr>
          <p:nvPr/>
        </p:nvSpPr>
        <p:spPr>
          <a:xfrm>
            <a:off x="640834" y="2756764"/>
            <a:ext cx="8007458" cy="1440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-75" normalizeH="0" baseline="0" noProof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j-ea"/>
              <a:cs typeface="Segoe U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2D8F19-6BF4-461C-A15A-9EF4D47B7EFF}"/>
              </a:ext>
            </a:extLst>
          </p:cNvPr>
          <p:cNvSpPr txBox="1">
            <a:spLocks/>
          </p:cNvSpPr>
          <p:nvPr/>
        </p:nvSpPr>
        <p:spPr>
          <a:xfrm>
            <a:off x="649267" y="2756765"/>
            <a:ext cx="10396550" cy="1440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1200" cap="none" spc="-75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Q &amp; A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0C95FE-CFB8-64FF-667A-9E1BBFA1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Engine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93510-9F09-5C02-3020-2B0FA5EA6920}"/>
              </a:ext>
            </a:extLst>
          </p:cNvPr>
          <p:cNvSpPr txBox="1"/>
          <p:nvPr/>
        </p:nvSpPr>
        <p:spPr>
          <a:xfrm>
            <a:off x="943896" y="1136443"/>
            <a:ext cx="10461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Seafor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Seaford" panose="00000500000000000000" pitchFamily="2" charset="0"/>
              </a:rPr>
              <a:t>O</a:t>
            </a:r>
            <a:r>
              <a:rPr lang="en-US" b="1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nly browser understands JavaScript</a:t>
            </a:r>
            <a:r>
              <a:rPr lang="en-US" b="0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, Not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A JavaScript engine is a computer program that </a:t>
            </a:r>
            <a:r>
              <a:rPr lang="en-US" b="1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executes JavaScript code and converts it into computer understandable language</a:t>
            </a:r>
            <a:r>
              <a:rPr lang="en-US" b="0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.</a:t>
            </a:r>
            <a:endParaRPr lang="en-US" dirty="0">
              <a:latin typeface="Seaford" panose="00000500000000000000" pitchFamily="2" charset="0"/>
            </a:endParaRPr>
          </a:p>
        </p:txBody>
      </p:sp>
      <p:sp>
        <p:nvSpPr>
          <p:cNvPr id="3" name="Google Shape;1357;p44">
            <a:extLst>
              <a:ext uri="{FF2B5EF4-FFF2-40B4-BE49-F238E27FC236}">
                <a16:creationId xmlns:a16="http://schemas.microsoft.com/office/drawing/2014/main" id="{3E47F0D8-E9B0-548C-0F7E-4B8A11333C57}"/>
              </a:ext>
            </a:extLst>
          </p:cNvPr>
          <p:cNvSpPr txBox="1">
            <a:spLocks/>
          </p:cNvSpPr>
          <p:nvPr/>
        </p:nvSpPr>
        <p:spPr>
          <a:xfrm>
            <a:off x="3470783" y="2525404"/>
            <a:ext cx="5506064" cy="570495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JS Engine- Components</a:t>
            </a:r>
            <a:endParaRPr lang="en-US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7DE03-46AD-C8DC-2259-38D5B1BC1271}"/>
              </a:ext>
            </a:extLst>
          </p:cNvPr>
          <p:cNvSpPr txBox="1"/>
          <p:nvPr/>
        </p:nvSpPr>
        <p:spPr>
          <a:xfrm>
            <a:off x="1071709" y="4088974"/>
            <a:ext cx="5152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The Engine consists of two main components:</a:t>
            </a:r>
          </a:p>
          <a:p>
            <a:r>
              <a:rPr lang="en-US" b="1" dirty="0">
                <a:latin typeface="Seaford" panose="00000500000000000000" pitchFamily="2" charset="0"/>
              </a:rPr>
              <a:t>* Memory Heap </a:t>
            </a:r>
            <a:r>
              <a:rPr lang="en-US" dirty="0">
                <a:latin typeface="Seaford" panose="00000500000000000000" pitchFamily="2" charset="0"/>
              </a:rPr>
              <a:t>— this is where the memory allocation happens</a:t>
            </a:r>
          </a:p>
          <a:p>
            <a:r>
              <a:rPr lang="en-US" b="1" dirty="0">
                <a:latin typeface="Seaford" panose="00000500000000000000" pitchFamily="2" charset="0"/>
              </a:rPr>
              <a:t>* Call Stack </a:t>
            </a:r>
            <a:r>
              <a:rPr lang="en-US" dirty="0">
                <a:latin typeface="Seaford" panose="00000500000000000000" pitchFamily="2" charset="0"/>
              </a:rPr>
              <a:t>— this is where your stack frames are as your code executes</a:t>
            </a:r>
          </a:p>
        </p:txBody>
      </p:sp>
      <p:pic>
        <p:nvPicPr>
          <p:cNvPr id="9" name="Picture 8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1BCD1110-4F5C-8B57-952B-4E872CE59F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8" t="36824" r="22699" b="10107"/>
          <a:stretch/>
        </p:blipFill>
        <p:spPr>
          <a:xfrm>
            <a:off x="6489288" y="3213903"/>
            <a:ext cx="4916129" cy="36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CallStack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596F-4109-94CE-4B8C-72ACD688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067334"/>
            <a:ext cx="5486875" cy="316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BB43B-25B8-19C2-A049-85B021922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14" y="3356919"/>
            <a:ext cx="4549534" cy="2872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60005-1E99-B2F9-DE4C-B7C0E17959AD}"/>
              </a:ext>
            </a:extLst>
          </p:cNvPr>
          <p:cNvSpPr txBox="1"/>
          <p:nvPr/>
        </p:nvSpPr>
        <p:spPr>
          <a:xfrm>
            <a:off x="1641986" y="1407408"/>
            <a:ext cx="10461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The call stack </a:t>
            </a:r>
            <a:r>
              <a:rPr lang="en-US" b="1" dirty="0">
                <a:latin typeface="Seaford" panose="00000500000000000000" pitchFamily="2" charset="0"/>
              </a:rPr>
              <a:t>keeps track of where we are</a:t>
            </a:r>
            <a:r>
              <a:rPr lang="en-US" dirty="0">
                <a:latin typeface="Seaford" panose="00000500000000000000" pitchFamily="2" charset="0"/>
              </a:rPr>
              <a:t> in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Things are placed </a:t>
            </a:r>
            <a:r>
              <a:rPr lang="en-US" b="1" dirty="0">
                <a:latin typeface="Seaford" panose="00000500000000000000" pitchFamily="2" charset="0"/>
              </a:rPr>
              <a:t>into the call stack on top and removed as they are finished</a:t>
            </a:r>
            <a:r>
              <a:rPr lang="en-US" dirty="0">
                <a:latin typeface="Seaford" panose="000005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It runs in a </a:t>
            </a:r>
            <a:r>
              <a:rPr lang="en-US" b="1" dirty="0">
                <a:latin typeface="Seaford" panose="00000500000000000000" pitchFamily="2" charset="0"/>
              </a:rPr>
              <a:t>first in last out mode. </a:t>
            </a:r>
          </a:p>
        </p:txBody>
      </p:sp>
    </p:spTree>
    <p:extLst>
      <p:ext uri="{BB962C8B-B14F-4D97-AF65-F5344CB8AC3E}">
        <p14:creationId xmlns:p14="http://schemas.microsoft.com/office/powerpoint/2010/main" val="30848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529780" y="350357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What is </a:t>
            </a:r>
            <a:r>
              <a:rPr lang="en-US" b="1" dirty="0" err="1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StackOverflow</a:t>
            </a:r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?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75DDD5-FCDF-2946-37B0-7579FE202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79" y="3293481"/>
            <a:ext cx="3170195" cy="184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7CD1A2-7A91-EE44-E0DD-D0E5A5EDF7C9}"/>
              </a:ext>
            </a:extLst>
          </p:cNvPr>
          <p:cNvSpPr txBox="1"/>
          <p:nvPr/>
        </p:nvSpPr>
        <p:spPr>
          <a:xfrm>
            <a:off x="2290916" y="2281535"/>
            <a:ext cx="7983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aford" panose="00000500000000000000" pitchFamily="2" charset="0"/>
              </a:rPr>
              <a:t>What happens if you keep calling functions that are nested inside each other? When this happens it’s called a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079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63411" y="1474668"/>
            <a:ext cx="4717028" cy="1018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Primitive Vs Non-Primitive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D80C529-AAEA-DA5D-97F6-0ACE4CE3CE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1310" r="468" b="1120"/>
          <a:stretch/>
        </p:blipFill>
        <p:spPr>
          <a:xfrm>
            <a:off x="3072578" y="3293806"/>
            <a:ext cx="6213987" cy="279236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31903B-D272-D061-FC4D-64CBBC3131A2}"/>
              </a:ext>
            </a:extLst>
          </p:cNvPr>
          <p:cNvSpPr/>
          <p:nvPr/>
        </p:nvSpPr>
        <p:spPr>
          <a:xfrm>
            <a:off x="646472" y="3775587"/>
            <a:ext cx="6314768" cy="609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Stores in location</a:t>
            </a:r>
          </a:p>
        </p:txBody>
      </p:sp>
      <p:sp>
        <p:nvSpPr>
          <p:cNvPr id="11" name="Google Shape;1357;p44">
            <a:extLst>
              <a:ext uri="{FF2B5EF4-FFF2-40B4-BE49-F238E27FC236}">
                <a16:creationId xmlns:a16="http://schemas.microsoft.com/office/drawing/2014/main" id="{92879266-4369-8555-7519-9373F7468DA4}"/>
              </a:ext>
            </a:extLst>
          </p:cNvPr>
          <p:cNvSpPr txBox="1">
            <a:spLocks/>
          </p:cNvSpPr>
          <p:nvPr/>
        </p:nvSpPr>
        <p:spPr>
          <a:xfrm>
            <a:off x="4365528" y="2842239"/>
            <a:ext cx="2595712" cy="421354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000" b="1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Stack ( Call Stack)</a:t>
            </a:r>
            <a:endParaRPr lang="en-US" sz="2000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12" name="Google Shape;1357;p44">
            <a:extLst>
              <a:ext uri="{FF2B5EF4-FFF2-40B4-BE49-F238E27FC236}">
                <a16:creationId xmlns:a16="http://schemas.microsoft.com/office/drawing/2014/main" id="{97F82162-92B0-9384-DA76-0DDE87A35521}"/>
              </a:ext>
            </a:extLst>
          </p:cNvPr>
          <p:cNvSpPr txBox="1">
            <a:spLocks/>
          </p:cNvSpPr>
          <p:nvPr/>
        </p:nvSpPr>
        <p:spPr>
          <a:xfrm>
            <a:off x="7420895" y="2814628"/>
            <a:ext cx="2991466" cy="421354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000" b="1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Heap(Memory Heap)</a:t>
            </a:r>
            <a:endParaRPr lang="en-US" sz="2000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CCAD3C-38E6-398D-715F-9CB465BB9F8D}"/>
              </a:ext>
            </a:extLst>
          </p:cNvPr>
          <p:cNvSpPr/>
          <p:nvPr/>
        </p:nvSpPr>
        <p:spPr>
          <a:xfrm>
            <a:off x="646472" y="4762295"/>
            <a:ext cx="6314768" cy="9840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Stores the ref </a:t>
            </a:r>
          </a:p>
          <a:p>
            <a:r>
              <a:rPr lang="en-US" b="1" kern="0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to location</a:t>
            </a:r>
          </a:p>
        </p:txBody>
      </p:sp>
      <p:sp>
        <p:nvSpPr>
          <p:cNvPr id="6" name="Google Shape;1357;p44">
            <a:extLst>
              <a:ext uri="{FF2B5EF4-FFF2-40B4-BE49-F238E27FC236}">
                <a16:creationId xmlns:a16="http://schemas.microsoft.com/office/drawing/2014/main" id="{2E0E4B52-F2BA-0AD4-1660-6338BA200629}"/>
              </a:ext>
            </a:extLst>
          </p:cNvPr>
          <p:cNvSpPr txBox="1">
            <a:spLocks/>
          </p:cNvSpPr>
          <p:nvPr/>
        </p:nvSpPr>
        <p:spPr>
          <a:xfrm>
            <a:off x="3463411" y="215250"/>
            <a:ext cx="4717028" cy="1018527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b="1" kern="0" dirty="0">
                <a:latin typeface="Seaford" panose="00000500000000000000" pitchFamily="2" charset="0"/>
                <a:ea typeface="Roboto"/>
                <a:cs typeface="Roboto"/>
                <a:sym typeface="Roboto"/>
              </a:rPr>
              <a:t>Stack Vs Heap</a:t>
            </a:r>
            <a:endParaRPr lang="en-US" b="1" kern="0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List of JS Engines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93510-9F09-5C02-3020-2B0FA5EA6920}"/>
              </a:ext>
            </a:extLst>
          </p:cNvPr>
          <p:cNvSpPr txBox="1"/>
          <p:nvPr/>
        </p:nvSpPr>
        <p:spPr>
          <a:xfrm>
            <a:off x="1026395" y="1405518"/>
            <a:ext cx="10461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Seaford" panose="00000500000000000000" pitchFamily="2" charset="0"/>
              </a:rPr>
              <a:t>Different browsers have different JS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Seaford" panose="00000500000000000000" pitchFamily="2" charset="0"/>
              </a:rPr>
              <a:t>Different JS Engines can have different components</a:t>
            </a:r>
            <a:endParaRPr lang="en-US" dirty="0">
              <a:latin typeface="Seaford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12751-E321-2D4E-10DB-E30005D4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0423"/>
              </p:ext>
            </p:extLst>
          </p:nvPr>
        </p:nvGraphicFramePr>
        <p:xfrm>
          <a:off x="1026395" y="2509556"/>
          <a:ext cx="10296524" cy="2286000"/>
        </p:xfrm>
        <a:graphic>
          <a:graphicData uri="http://schemas.openxmlformats.org/drawingml/2006/table">
            <a:tbl>
              <a:tblPr/>
              <a:tblGrid>
                <a:gridCol w="5148262">
                  <a:extLst>
                    <a:ext uri="{9D8B030D-6E8A-4147-A177-3AD203B41FA5}">
                      <a16:colId xmlns:a16="http://schemas.microsoft.com/office/drawing/2014/main" val="1930526155"/>
                    </a:ext>
                  </a:extLst>
                </a:gridCol>
                <a:gridCol w="5148262">
                  <a:extLst>
                    <a:ext uri="{9D8B030D-6E8A-4147-A177-3AD203B41FA5}">
                      <a16:colId xmlns:a16="http://schemas.microsoft.com/office/drawing/2014/main" val="38403860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Browser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Name of Javascript Engine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967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Google Chrome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V8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830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Edge (Internet Explorer)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Chakra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26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Mozilla Firefox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Spider Monkey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31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Safari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 err="1">
                          <a:effectLst/>
                        </a:rPr>
                        <a:t>Javascript</a:t>
                      </a:r>
                      <a:r>
                        <a:rPr lang="en-US" sz="1200" b="0" dirty="0">
                          <a:effectLst/>
                        </a:rPr>
                        <a:t> Core </a:t>
                      </a:r>
                      <a:r>
                        <a:rPr lang="en-US" sz="1200" b="0" dirty="0" err="1">
                          <a:effectLst/>
                        </a:rPr>
                        <a:t>Webkit</a:t>
                      </a:r>
                      <a:endParaRPr lang="en-US" sz="1200" b="0" dirty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536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6449CA-01E0-4C2C-5623-A23BB0B71D30}"/>
              </a:ext>
            </a:extLst>
          </p:cNvPr>
          <p:cNvSpPr txBox="1"/>
          <p:nvPr/>
        </p:nvSpPr>
        <p:spPr>
          <a:xfrm>
            <a:off x="4497720" y="5253263"/>
            <a:ext cx="319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Seaford" panose="00000500000000000000" pitchFamily="2" charset="0"/>
              </a:rPr>
              <a:t>Commonly used JS engines</a:t>
            </a:r>
            <a:endParaRPr lang="en-US" dirty="0"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3421626" y="377316"/>
            <a:ext cx="5506064" cy="570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aford" panose="00000500000000000000" pitchFamily="2" charset="0"/>
                <a:ea typeface="Roboto"/>
                <a:cs typeface="Roboto"/>
                <a:sym typeface="Roboto"/>
              </a:rPr>
              <a:t>Compilation &amp; Interpretation</a:t>
            </a:r>
            <a:endParaRPr lang="en-US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A49BC-6655-007F-641A-A9EFF2A4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3FB71-D437-57C6-45AB-1FE7AE9DCEBF}"/>
              </a:ext>
            </a:extLst>
          </p:cNvPr>
          <p:cNvSpPr txBox="1"/>
          <p:nvPr/>
        </p:nvSpPr>
        <p:spPr>
          <a:xfrm>
            <a:off x="1956619" y="1503939"/>
            <a:ext cx="8023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Compilation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eaford" panose="00000500000000000000" pitchFamily="2" charset="0"/>
              </a:rPr>
              <a:t>Compilation converts the source code into machine code in one go, which is then saved as a portable file for execution on any computer.</a:t>
            </a:r>
          </a:p>
        </p:txBody>
      </p:sp>
      <p:pic>
        <p:nvPicPr>
          <p:cNvPr id="5" name="Picture 4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483B0E48-E1F7-D5B6-BC22-9A0EA3644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5" y="2780071"/>
            <a:ext cx="10645025" cy="156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E8BF6-A4E4-6ED2-9307-B7C741FE0B8A}"/>
              </a:ext>
            </a:extLst>
          </p:cNvPr>
          <p:cNvSpPr txBox="1"/>
          <p:nvPr/>
        </p:nvSpPr>
        <p:spPr>
          <a:xfrm>
            <a:off x="2125527" y="4695329"/>
            <a:ext cx="7963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eaford" panose="00000500000000000000" pitchFamily="2" charset="0"/>
              </a:rPr>
              <a:t>Process: Code is converted ahead of time </a:t>
            </a:r>
            <a:r>
              <a:rPr lang="en-US" b="0" i="0" dirty="0">
                <a:effectLst/>
                <a:latin typeface="Seaford" panose="00000500000000000000" pitchFamily="2" charset="0"/>
              </a:rPr>
              <a:t>and then </a:t>
            </a:r>
            <a:r>
              <a:rPr lang="en-US" b="1" i="0" dirty="0">
                <a:solidFill>
                  <a:schemeClr val="accent6"/>
                </a:solidFill>
                <a:effectLst/>
                <a:latin typeface="Seaford" panose="00000500000000000000" pitchFamily="2" charset="0"/>
              </a:rPr>
              <a:t>creates a portable file</a:t>
            </a:r>
            <a:r>
              <a:rPr lang="en-US" b="0" i="0" dirty="0">
                <a:effectLst/>
                <a:latin typeface="Seaford" panose="00000500000000000000" pitchFamily="2" charset="0"/>
              </a:rPr>
              <a:t>.</a:t>
            </a:r>
          </a:p>
          <a:p>
            <a:endParaRPr lang="en-US" dirty="0">
              <a:latin typeface="Seaford" panose="00000500000000000000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Seaford" panose="00000500000000000000" pitchFamily="2" charset="0"/>
              </a:rPr>
              <a:t>Creating a portable file and then executing degrades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62756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0296CC85D2804F8BAC10D3A1F5E631" ma:contentTypeVersion="4" ma:contentTypeDescription="Create a new document." ma:contentTypeScope="" ma:versionID="b9ae655336f24a04a816eb090f625f98">
  <xsd:schema xmlns:xsd="http://www.w3.org/2001/XMLSchema" xmlns:xs="http://www.w3.org/2001/XMLSchema" xmlns:p="http://schemas.microsoft.com/office/2006/metadata/properties" xmlns:ns2="4f2687c0-cc83-461a-9f35-0f176e10f5aa" xmlns:ns3="b083821b-900e-4cc3-a4d9-e6f9b98397fb" targetNamespace="http://schemas.microsoft.com/office/2006/metadata/properties" ma:root="true" ma:fieldsID="e84cbc1c0443ca0276204553acc54afd" ns2:_="" ns3:_="">
    <xsd:import namespace="4f2687c0-cc83-461a-9f35-0f176e10f5aa"/>
    <xsd:import namespace="b083821b-900e-4cc3-a4d9-e6f9b98397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687c0-cc83-461a-9f35-0f176e10f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3821b-900e-4cc3-a4d9-e6f9b98397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AAC18-B137-4A33-9CE6-C526913B9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3E12C9-9B88-465A-9BF1-8AED29336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687c0-cc83-461a-9f35-0f176e10f5aa"/>
    <ds:schemaRef ds:uri="b083821b-900e-4cc3-a4d9-e6f9b9839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3B3138-F219-4F07-B500-E5158E9EF70C}">
  <ds:schemaRefs>
    <ds:schemaRef ds:uri="http://schemas.microsoft.com/office/2006/metadata/properties"/>
    <ds:schemaRef ds:uri="http://schemas.microsoft.com/office/infopath/2007/PartnerControls"/>
    <ds:schemaRef ds:uri="8a6ef53f-44c7-4ea5-93bf-ec4e04d8d093"/>
    <ds:schemaRef ds:uri="http://schemas.microsoft.com/office/2006/documentManagement/types"/>
    <ds:schemaRef ds:uri="88e1eb45-2920-409d-bfa1-6fcb2675efb6"/>
    <ds:schemaRef ds:uri="http://schemas.microsoft.com/sharepoint/v3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1423</Words>
  <Application>Microsoft Office PowerPoint</Application>
  <PresentationFormat>Widescreen</PresentationFormat>
  <Paragraphs>164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Process Diagrams by Slidesgo</vt:lpstr>
      <vt:lpstr>Web Fundamentals</vt:lpstr>
      <vt:lpstr>Web Fundamentals</vt:lpstr>
      <vt:lpstr>Agenda : JS in depth</vt:lpstr>
      <vt:lpstr>JS Engine</vt:lpstr>
      <vt:lpstr>CallStack</vt:lpstr>
      <vt:lpstr>What is StackOverflow?</vt:lpstr>
      <vt:lpstr>Primitive Vs Non-Primitive</vt:lpstr>
      <vt:lpstr>List of JS Engines</vt:lpstr>
      <vt:lpstr>Compilation &amp; Interpretation</vt:lpstr>
      <vt:lpstr>Compilation &amp; Interpretation</vt:lpstr>
      <vt:lpstr>JIT compilation</vt:lpstr>
      <vt:lpstr>PowerPoint Presentation</vt:lpstr>
      <vt:lpstr>AOT vs Interpretation vs JIT Compilation Summary</vt:lpstr>
      <vt:lpstr>JS Engine – Components Deep dive</vt:lpstr>
      <vt:lpstr>JS Engine – Deep dive</vt:lpstr>
      <vt:lpstr>JS Engine – Optimized vs Unoptimized execution</vt:lpstr>
      <vt:lpstr>Knowledge check</vt:lpstr>
      <vt:lpstr>Garbage Collection</vt:lpstr>
      <vt:lpstr>Memory Leaks</vt:lpstr>
      <vt:lpstr>Transpiler</vt:lpstr>
      <vt:lpstr>Maps</vt:lpstr>
      <vt:lpstr>Weak Maps</vt:lpstr>
      <vt:lpstr>Map Vs Weak Maps</vt:lpstr>
      <vt:lpstr>Sets</vt:lpstr>
      <vt:lpstr>Weak Sets</vt:lpstr>
      <vt:lpstr>Set Vs Weak Sets</vt:lpstr>
      <vt:lpstr>Knowledge check</vt:lpstr>
      <vt:lpstr>JS Modules</vt:lpstr>
      <vt:lpstr>ES6 Modules- Mostly used</vt:lpstr>
      <vt:lpstr>CommonJS 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Malekar</dc:creator>
  <cp:lastModifiedBy>Imran Mohammad</cp:lastModifiedBy>
  <cp:revision>1074</cp:revision>
  <dcterms:created xsi:type="dcterms:W3CDTF">2023-02-07T18:45:02Z</dcterms:created>
  <dcterms:modified xsi:type="dcterms:W3CDTF">2023-05-15T21:12:11Z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0x010100000296CC85D2804F8BAC10D3A1F5E631</vt:lpwstr>
  </property>
  <property fmtid="{D5CDD505-2E9C-101B-9397-08002B2CF9AE}" pid="3" name="ConfidentialityTaxHTField0">
    <vt:lpwstr>internal users|461efa83-0283-486a-a8d5-943328f3693f</vt:lpwstr>
  </property>
  <property fmtid="{D5CDD505-2E9C-101B-9397-08002B2CF9AE}" pid="4" name="p3065242fc644b25ab253c7f8aa61ee1">
    <vt:lpwstr/>
  </property>
  <property fmtid="{D5CDD505-2E9C-101B-9397-08002B2CF9AE}" pid="5" name="TaxKeyword">
    <vt:lpwstr/>
  </property>
  <property fmtid="{D5CDD505-2E9C-101B-9397-08002B2CF9AE}" pid="6" name="For">
    <vt:lpwstr/>
  </property>
  <property fmtid="{D5CDD505-2E9C-101B-9397-08002B2CF9AE}" pid="7" name="MediaServiceImageTags">
    <vt:lpwstr/>
  </property>
  <property fmtid="{D5CDD505-2E9C-101B-9397-08002B2CF9AE}" pid="8" name="Confidentiality">
    <vt:lpwstr>5;#internal users|461efa83-0283-486a-a8d5-943328f3693f</vt:lpwstr>
  </property>
  <property fmtid="{D5CDD505-2E9C-101B-9397-08002B2CF9AE}" pid="9" name="About">
    <vt:lpwstr/>
  </property>
  <property fmtid="{D5CDD505-2E9C-101B-9397-08002B2CF9AE}" pid="10" name="k39e5019f8e24a20a01159148b815aac">
    <vt:lpwstr/>
  </property>
</Properties>
</file>