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1" r:id="rId1"/>
  </p:sldMasterIdLst>
  <p:notesMasterIdLst>
    <p:notesMasterId r:id="rId14"/>
  </p:notesMasterIdLst>
  <p:sldIdLst>
    <p:sldId id="256" r:id="rId2"/>
    <p:sldId id="257" r:id="rId3"/>
    <p:sldId id="258" r:id="rId4"/>
    <p:sldId id="259" r:id="rId5"/>
    <p:sldId id="260" r:id="rId6"/>
    <p:sldId id="261" r:id="rId7"/>
    <p:sldId id="263" r:id="rId8"/>
    <p:sldId id="267"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440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34943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87271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4950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58944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13903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162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13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963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481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091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49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88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419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077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45848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988218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EkjaiDsiM-Q"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hyperlink" Target="https://www.cleanpng.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54526" y="483577"/>
            <a:ext cx="7339787" cy="2666981"/>
          </a:xfrm>
          <a:prstGeom prst="rect">
            <a:avLst/>
          </a:prstGeom>
          <a:noFill/>
          <a:ln>
            <a:noFill/>
          </a:ln>
        </p:spPr>
        <p:txBody>
          <a:bodyPr spcFirstLastPara="1" wrap="square" lIns="91425" tIns="45700" rIns="91425" bIns="45700" anchor="b" anchorCtr="0">
            <a:normAutofit fontScale="90000"/>
          </a:bodyPr>
          <a:lstStyle/>
          <a:p>
            <a:pPr algn="ctr"/>
            <a:r>
              <a:rPr lang="en-US" sz="4800" dirty="0">
                <a:latin typeface="Berlin Sans FB Demi" panose="020E0802020502020306" pitchFamily="34" charset="0"/>
              </a:rPr>
              <a:t>“Diseases Decision Making According to Symptoms”</a:t>
            </a:r>
            <a:br>
              <a:rPr lang="en-US" sz="4800" dirty="0">
                <a:latin typeface="Berlin Sans FB Demi" panose="020E0802020502020306" pitchFamily="34" charset="0"/>
              </a:rPr>
            </a:br>
            <a:br>
              <a:rPr lang="en-US" sz="4800" dirty="0">
                <a:latin typeface="Berlin Sans FB Demi" panose="020E0802020502020306" pitchFamily="34" charset="0"/>
              </a:rPr>
            </a:br>
            <a:r>
              <a:rPr lang="en-US" sz="4800" dirty="0">
                <a:latin typeface="Berlin Sans FB Demi" panose="020E0802020502020306" pitchFamily="34" charset="0"/>
              </a:rPr>
              <a:t>(DD-MAS)</a:t>
            </a:r>
          </a:p>
        </p:txBody>
      </p:sp>
      <p:sp>
        <p:nvSpPr>
          <p:cNvPr id="85" name="Google Shape;85;p13"/>
          <p:cNvSpPr txBox="1">
            <a:spLocks noGrp="1"/>
          </p:cNvSpPr>
          <p:nvPr>
            <p:ph type="subTitle" idx="1"/>
          </p:nvPr>
        </p:nvSpPr>
        <p:spPr>
          <a:xfrm>
            <a:off x="1221760" y="4571918"/>
            <a:ext cx="7964185" cy="10968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ct val="100000"/>
              <a:buNone/>
            </a:pPr>
            <a:r>
              <a:rPr lang="en-US" dirty="0">
                <a:latin typeface="Gill Sans MT" panose="020B0502020104020203" pitchFamily="34" charset="0"/>
              </a:rPr>
              <a:t>										</a:t>
            </a:r>
            <a:endParaRPr lang="en-US" dirty="0">
              <a:solidFill>
                <a:schemeClr val="tx1"/>
              </a:solidFill>
              <a:latin typeface="Gill Sans MT" panose="020B0502020104020203" pitchFamily="34" charset="0"/>
            </a:endParaRPr>
          </a:p>
          <a:p>
            <a:pPr marL="0" lvl="0" indent="0" algn="l" rtl="0">
              <a:lnSpc>
                <a:spcPct val="90000"/>
              </a:lnSpc>
              <a:spcBef>
                <a:spcPts val="0"/>
              </a:spcBef>
              <a:spcAft>
                <a:spcPts val="0"/>
              </a:spcAft>
              <a:buClr>
                <a:schemeClr val="dk1"/>
              </a:buClr>
              <a:buSzPct val="100000"/>
              <a:buNone/>
            </a:pPr>
            <a:r>
              <a:rPr lang="en-GB" dirty="0">
                <a:solidFill>
                  <a:schemeClr val="tx1"/>
                </a:solidFill>
                <a:latin typeface="Gill Sans MT" panose="020B0502020104020203" pitchFamily="34" charset="0"/>
              </a:rPr>
              <a:t>Manish Toshwal 										</a:t>
            </a:r>
            <a:r>
              <a:rPr lang="en-US" dirty="0">
                <a:solidFill>
                  <a:schemeClr val="tx1"/>
                </a:solidFill>
                <a:latin typeface="Gill Sans MT" panose="020B0502020104020203" pitchFamily="34" charset="0"/>
              </a:rPr>
              <a:t> Submitted To</a:t>
            </a:r>
            <a:endParaRPr lang="en-GB" dirty="0">
              <a:solidFill>
                <a:schemeClr val="tx1"/>
              </a:solidFill>
              <a:latin typeface="Gill Sans MT" panose="020B0502020104020203" pitchFamily="34" charset="0"/>
            </a:endParaRPr>
          </a:p>
          <a:p>
            <a:pPr marL="0" lvl="0" indent="0" algn="ctr" rtl="0">
              <a:lnSpc>
                <a:spcPct val="90000"/>
              </a:lnSpc>
              <a:spcBef>
                <a:spcPts val="1000"/>
              </a:spcBef>
              <a:spcAft>
                <a:spcPts val="0"/>
              </a:spcAft>
              <a:buClr>
                <a:schemeClr val="dk1"/>
              </a:buClr>
              <a:buSzPct val="100000"/>
              <a:buNone/>
            </a:pPr>
            <a:r>
              <a:rPr lang="en-GB" dirty="0">
                <a:solidFill>
                  <a:schemeClr val="tx1"/>
                </a:solidFill>
                <a:latin typeface="Gill Sans MT" panose="020B0502020104020203" pitchFamily="34" charset="0"/>
              </a:rPr>
              <a:t>2K20/CO/256</a:t>
            </a:r>
            <a:r>
              <a:rPr lang="en-GB" dirty="0">
                <a:latin typeface="Gill Sans MT" panose="020B0502020104020203" pitchFamily="34" charset="0"/>
              </a:rPr>
              <a:t>	</a:t>
            </a:r>
            <a:r>
              <a:rPr lang="en-US" dirty="0">
                <a:latin typeface="Gill Sans MT" panose="020B0502020104020203" pitchFamily="34" charset="0"/>
              </a:rPr>
              <a:t>						</a:t>
            </a:r>
            <a:r>
              <a:rPr lang="en-US" dirty="0">
                <a:solidFill>
                  <a:schemeClr val="tx1"/>
                </a:solidFill>
                <a:latin typeface="Gill Sans MT" panose="020B0502020104020203" pitchFamily="34" charset="0"/>
              </a:rPr>
              <a:t>	 		       Dr. Rohit </a:t>
            </a:r>
            <a:r>
              <a:rPr lang="en-US" dirty="0" err="1">
                <a:solidFill>
                  <a:schemeClr val="tx1"/>
                </a:solidFill>
                <a:latin typeface="Gill Sans MT" panose="020B0502020104020203" pitchFamily="34" charset="0"/>
              </a:rPr>
              <a:t>Beniwal</a:t>
            </a:r>
            <a:r>
              <a:rPr lang="en-US" dirty="0">
                <a:solidFill>
                  <a:schemeClr val="tx1"/>
                </a:solidFill>
                <a:latin typeface="Gill Sans MT" panose="020B0502020104020203" pitchFamily="34" charset="0"/>
              </a:rPr>
              <a:t>	</a:t>
            </a:r>
          </a:p>
          <a:p>
            <a:pPr marL="0" lvl="0" indent="0" algn="ctr" rtl="0">
              <a:lnSpc>
                <a:spcPct val="90000"/>
              </a:lnSpc>
              <a:spcBef>
                <a:spcPts val="1000"/>
              </a:spcBef>
              <a:spcAft>
                <a:spcPts val="0"/>
              </a:spcAft>
              <a:buClr>
                <a:schemeClr val="dk1"/>
              </a:buClr>
              <a:buSzPct val="100000"/>
              <a:buNone/>
            </a:pPr>
            <a:r>
              <a:rPr lang="en-US" dirty="0">
                <a:solidFill>
                  <a:schemeClr val="tx1"/>
                </a:solidFill>
                <a:latin typeface="Gill Sans MT" panose="020B0502020104020203" pitchFamily="34" charset="0"/>
              </a:rPr>
              <a:t>												     Computer Science</a:t>
            </a:r>
          </a:p>
          <a:p>
            <a:pPr marL="0" lvl="0" indent="0" algn="l" rtl="0">
              <a:lnSpc>
                <a:spcPct val="90000"/>
              </a:lnSpc>
              <a:spcBef>
                <a:spcPts val="1000"/>
              </a:spcBef>
              <a:spcAft>
                <a:spcPts val="0"/>
              </a:spcAft>
              <a:buClr>
                <a:schemeClr val="dk1"/>
              </a:buClr>
              <a:buSzPct val="100000"/>
              <a:buNone/>
            </a:pPr>
            <a:r>
              <a:rPr lang="en-US" dirty="0">
                <a:solidFill>
                  <a:schemeClr val="tx1"/>
                </a:solidFill>
                <a:latin typeface="Gill Sans MT" panose="020B0502020104020203" pitchFamily="34" charset="0"/>
              </a:rPr>
              <a:t>			</a:t>
            </a:r>
          </a:p>
          <a:p>
            <a:pPr marL="0" lvl="0" indent="0" algn="ctr" rtl="0">
              <a:lnSpc>
                <a:spcPct val="90000"/>
              </a:lnSpc>
              <a:spcBef>
                <a:spcPts val="1000"/>
              </a:spcBef>
              <a:spcAft>
                <a:spcPts val="0"/>
              </a:spcAft>
              <a:buClr>
                <a:schemeClr val="dk1"/>
              </a:buClr>
              <a:buSzPct val="100000"/>
              <a:buNone/>
            </a:pPr>
            <a:r>
              <a:rPr lang="en-US" dirty="0">
                <a:solidFill>
                  <a:schemeClr val="tx1"/>
                </a:solidFill>
                <a:latin typeface="Gill Sans MT" panose="020B0502020104020203" pitchFamily="34" charset="0"/>
              </a:rPr>
              <a:t>				 									</a:t>
            </a:r>
            <a:endParaRPr dirty="0">
              <a:solidFill>
                <a:schemeClr val="tx1"/>
              </a:solidFill>
              <a:latin typeface="Gill Sans MT" panose="020B0502020104020203" pitchFamily="34" charset="0"/>
            </a:endParaRPr>
          </a:p>
        </p:txBody>
      </p:sp>
      <p:pic>
        <p:nvPicPr>
          <p:cNvPr id="4" name="image1.png" descr="Image result for DTU LOGO">
            <a:extLst>
              <a:ext uri="{FF2B5EF4-FFF2-40B4-BE49-F238E27FC236}">
                <a16:creationId xmlns:a16="http://schemas.microsoft.com/office/drawing/2014/main" id="{A2898B27-C582-4EB5-86AA-720BD4A357A8}"/>
              </a:ext>
            </a:extLst>
          </p:cNvPr>
          <p:cNvPicPr/>
          <p:nvPr/>
        </p:nvPicPr>
        <p:blipFill>
          <a:blip r:embed="rId3" cstate="print"/>
          <a:stretch>
            <a:fillRect/>
          </a:stretch>
        </p:blipFill>
        <p:spPr>
          <a:xfrm>
            <a:off x="4687209" y="3429000"/>
            <a:ext cx="1074420" cy="107442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45312EC-6284-44A5-8137-464529E179F8}"/>
              </a:ext>
            </a:extLst>
          </p:cNvPr>
          <p:cNvPicPr>
            <a:picLocks noChangeAspect="1"/>
          </p:cNvPicPr>
          <p:nvPr/>
        </p:nvPicPr>
        <p:blipFill>
          <a:blip r:embed="rId4"/>
          <a:stretch>
            <a:fillRect/>
          </a:stretch>
        </p:blipFill>
        <p:spPr>
          <a:xfrm>
            <a:off x="10021714" y="609600"/>
            <a:ext cx="1984902" cy="198490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Future work</a:t>
            </a:r>
            <a:endParaRPr dirty="0">
              <a:latin typeface="Berlin Sans FB Demi" panose="020E0802020502020306" pitchFamily="34" charset="0"/>
            </a:endParaRPr>
          </a:p>
        </p:txBody>
      </p:sp>
      <p:sp>
        <p:nvSpPr>
          <p:cNvPr id="139" name="Google Shape;139;p22"/>
          <p:cNvSpPr txBox="1">
            <a:spLocks noGrp="1"/>
          </p:cNvSpPr>
          <p:nvPr>
            <p:ph idx="1"/>
          </p:nvPr>
        </p:nvSpPr>
        <p:spPr>
          <a:xfrm>
            <a:off x="677334" y="2160589"/>
            <a:ext cx="8352366" cy="3554411"/>
          </a:xfrm>
          <a:prstGeom prst="rect">
            <a:avLst/>
          </a:prstGeom>
          <a:noFill/>
          <a:ln>
            <a:noFill/>
          </a:ln>
        </p:spPr>
        <p:txBody>
          <a:bodyPr spcFirstLastPara="1" wrap="square" lIns="91425" tIns="45700" rIns="91425" bIns="45700" anchor="t" anchorCtr="0">
            <a:normAutofit/>
          </a:bodyPr>
          <a:lstStyle/>
          <a:p>
            <a:pPr marL="0" marR="0" indent="0">
              <a:lnSpc>
                <a:spcPct val="115000"/>
              </a:lnSpc>
              <a:spcBef>
                <a:spcPts val="0"/>
              </a:spcBef>
              <a:spcAft>
                <a:spcPts val="1000"/>
              </a:spcAft>
              <a:buNone/>
            </a:pPr>
            <a:r>
              <a:rPr lang="en-US" sz="1800" dirty="0">
                <a:effectLst/>
                <a:latin typeface="Gill Sans MT" panose="020B0502020104020203" pitchFamily="34" charset="0"/>
                <a:ea typeface="Calibri" panose="020F0502020204030204" pitchFamily="34" charset="0"/>
                <a:cs typeface="Times New Roman" panose="02020603050405020304" pitchFamily="18" charset="0"/>
              </a:rPr>
              <a:t>Will create a separate "menu" window and database for entering and storing signup details, so that it could allow new sign-ups.</a:t>
            </a:r>
          </a:p>
          <a:p>
            <a:pPr marL="0" marR="0" indent="0">
              <a:lnSpc>
                <a:spcPct val="115000"/>
              </a:lnSpc>
              <a:spcBef>
                <a:spcPts val="0"/>
              </a:spcBef>
              <a:spcAft>
                <a:spcPts val="1000"/>
              </a:spcAft>
              <a:buNone/>
            </a:pPr>
            <a:endParaRPr lang="en-US" sz="1800" dirty="0">
              <a:effectLst/>
              <a:latin typeface="Gill Sans MT" panose="020B0502020104020203"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Gill Sans MT" panose="020B0502020104020203" pitchFamily="34" charset="0"/>
                <a:ea typeface="Calibri" panose="020F0502020204030204" pitchFamily="34" charset="0"/>
                <a:cs typeface="Times New Roman" panose="02020603050405020304" pitchFamily="18" charset="0"/>
              </a:rPr>
              <a:t>Will include more diseases to its database and make it more versatile, and include age and gender criteria to predict disease. Further improvement in GUI with time, and adding more functionalities to it.</a:t>
            </a:r>
          </a:p>
          <a:p>
            <a:pPr marL="228600" lvl="0" indent="-50800" algn="l" rtl="0">
              <a:lnSpc>
                <a:spcPct val="90000"/>
              </a:lnSpc>
              <a:spcBef>
                <a:spcPts val="0"/>
              </a:spcBef>
              <a:spcAft>
                <a:spcPts val="0"/>
              </a:spcAft>
              <a:buClr>
                <a:schemeClr val="dk1"/>
              </a:buClr>
              <a:buSzPts val="2800"/>
              <a:buNone/>
            </a:pPr>
            <a:endParaRPr dirty="0">
              <a:latin typeface="Gill Sans MT" panose="020B0502020104020203" pitchFamily="34" charset="0"/>
            </a:endParaRPr>
          </a:p>
        </p:txBody>
      </p:sp>
      <p:pic>
        <p:nvPicPr>
          <p:cNvPr id="4" name="Picture 3">
            <a:extLst>
              <a:ext uri="{FF2B5EF4-FFF2-40B4-BE49-F238E27FC236}">
                <a16:creationId xmlns:a16="http://schemas.microsoft.com/office/drawing/2014/main" id="{91950703-E4B0-4B6B-9117-9E27F58D4FA6}"/>
              </a:ext>
            </a:extLst>
          </p:cNvPr>
          <p:cNvPicPr>
            <a:picLocks noChangeAspect="1"/>
          </p:cNvPicPr>
          <p:nvPr/>
        </p:nvPicPr>
        <p:blipFill>
          <a:blip r:embed="rId3"/>
          <a:stretch>
            <a:fillRect/>
          </a:stretch>
        </p:blipFill>
        <p:spPr>
          <a:xfrm>
            <a:off x="10021714" y="609600"/>
            <a:ext cx="1984902" cy="1984902"/>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References -</a:t>
            </a:r>
            <a:endParaRPr dirty="0">
              <a:latin typeface="Berlin Sans FB Demi" panose="020E0802020502020306" pitchFamily="34" charset="0"/>
            </a:endParaRPr>
          </a:p>
        </p:txBody>
      </p:sp>
      <p:sp>
        <p:nvSpPr>
          <p:cNvPr id="2" name="TextBox 1">
            <a:extLst>
              <a:ext uri="{FF2B5EF4-FFF2-40B4-BE49-F238E27FC236}">
                <a16:creationId xmlns:a16="http://schemas.microsoft.com/office/drawing/2014/main" id="{4AAD4232-783C-48FC-AD57-69C2B11EDA53}"/>
              </a:ext>
            </a:extLst>
          </p:cNvPr>
          <p:cNvSpPr txBox="1"/>
          <p:nvPr/>
        </p:nvSpPr>
        <p:spPr>
          <a:xfrm>
            <a:off x="677334" y="2162907"/>
            <a:ext cx="6180666" cy="1477328"/>
          </a:xfrm>
          <a:prstGeom prst="rect">
            <a:avLst/>
          </a:prstGeom>
          <a:noFill/>
        </p:spPr>
        <p:txBody>
          <a:bodyPr wrap="square" rtlCol="0">
            <a:spAutoFit/>
          </a:bodyPr>
          <a:lstStyle/>
          <a:p>
            <a:r>
              <a:rPr lang="en-US" dirty="0"/>
              <a:t>Qt Tutorials from -</a:t>
            </a:r>
            <a:r>
              <a:rPr lang="en-US" dirty="0">
                <a:solidFill>
                  <a:srgbClr val="F59E00"/>
                </a:solidFill>
                <a:hlinkClick r:id="rId3">
                  <a:extLst>
                    <a:ext uri="{A12FA001-AC4F-418D-AE19-62706E023703}">
                      <ahyp:hlinkClr xmlns:ahyp="http://schemas.microsoft.com/office/drawing/2018/hyperlinkcolor" val="tx"/>
                    </a:ext>
                  </a:extLst>
                </a:hlinkClick>
              </a:rPr>
              <a:t>https://youtu.be/EkjaiDsiM-Q</a:t>
            </a:r>
            <a:endParaRPr lang="en-US" dirty="0"/>
          </a:p>
          <a:p>
            <a:endParaRPr lang="en-US" dirty="0"/>
          </a:p>
          <a:p>
            <a:r>
              <a:rPr lang="en-US" dirty="0"/>
              <a:t>Images from -       </a:t>
            </a:r>
            <a:r>
              <a:rPr lang="en-US" dirty="0">
                <a:hlinkClick r:id="rId4"/>
              </a:rPr>
              <a:t>https://www.cleanpng.com/</a:t>
            </a:r>
            <a:endParaRPr lang="en-US" dirty="0"/>
          </a:p>
          <a:p>
            <a:endParaRPr lang="en-US" dirty="0"/>
          </a:p>
          <a:p>
            <a:r>
              <a:rPr lang="en-US" dirty="0"/>
              <a:t>SQLite from-         From web and books.</a:t>
            </a:r>
          </a:p>
        </p:txBody>
      </p:sp>
      <p:pic>
        <p:nvPicPr>
          <p:cNvPr id="4" name="Picture 3">
            <a:extLst>
              <a:ext uri="{FF2B5EF4-FFF2-40B4-BE49-F238E27FC236}">
                <a16:creationId xmlns:a16="http://schemas.microsoft.com/office/drawing/2014/main" id="{12330A34-4C65-4300-A5F1-6CBA34865B75}"/>
              </a:ext>
            </a:extLst>
          </p:cNvPr>
          <p:cNvPicPr>
            <a:picLocks noChangeAspect="1"/>
          </p:cNvPicPr>
          <p:nvPr/>
        </p:nvPicPr>
        <p:blipFill>
          <a:blip r:embed="rId5"/>
          <a:stretch>
            <a:fillRect/>
          </a:stretch>
        </p:blipFill>
        <p:spPr>
          <a:xfrm>
            <a:off x="10021714" y="609600"/>
            <a:ext cx="1984902" cy="1984902"/>
          </a:xfrm>
          <a:prstGeom prst="rect">
            <a:avLst/>
          </a:prstGeom>
        </p:spPr>
      </p:pic>
      <p:pic>
        <p:nvPicPr>
          <p:cNvPr id="5" name="Picture 4">
            <a:extLst>
              <a:ext uri="{FF2B5EF4-FFF2-40B4-BE49-F238E27FC236}">
                <a16:creationId xmlns:a16="http://schemas.microsoft.com/office/drawing/2014/main" id="{AFDB6749-244E-47E1-896E-093768C2BA03}"/>
              </a:ext>
            </a:extLst>
          </p:cNvPr>
          <p:cNvPicPr>
            <a:picLocks noChangeAspect="1"/>
          </p:cNvPicPr>
          <p:nvPr/>
        </p:nvPicPr>
        <p:blipFill>
          <a:blip r:embed="rId6"/>
          <a:stretch>
            <a:fillRect/>
          </a:stretch>
        </p:blipFill>
        <p:spPr>
          <a:xfrm>
            <a:off x="7130561" y="4520702"/>
            <a:ext cx="2342147" cy="2337298"/>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D39D6-F97B-4C6C-A9E8-FFC0C7FB4379}"/>
              </a:ext>
            </a:extLst>
          </p:cNvPr>
          <p:cNvSpPr txBox="1"/>
          <p:nvPr/>
        </p:nvSpPr>
        <p:spPr>
          <a:xfrm>
            <a:off x="3654786" y="2593730"/>
            <a:ext cx="4882427" cy="1200329"/>
          </a:xfrm>
          <a:prstGeom prst="rect">
            <a:avLst/>
          </a:prstGeom>
          <a:noFill/>
        </p:spPr>
        <p:txBody>
          <a:bodyPr wrap="none" rtlCol="0">
            <a:spAutoFit/>
          </a:bodyPr>
          <a:lstStyle/>
          <a:p>
            <a:r>
              <a:rPr lang="en-US" sz="7200" b="1" dirty="0">
                <a:latin typeface="Gill Sans MT" panose="020B0502020104020203" pitchFamily="34" charset="0"/>
              </a:rPr>
              <a:t>Thank You!</a:t>
            </a:r>
          </a:p>
        </p:txBody>
      </p:sp>
      <p:pic>
        <p:nvPicPr>
          <p:cNvPr id="3" name="Picture 2">
            <a:extLst>
              <a:ext uri="{FF2B5EF4-FFF2-40B4-BE49-F238E27FC236}">
                <a16:creationId xmlns:a16="http://schemas.microsoft.com/office/drawing/2014/main" id="{6B1A9230-342D-4F8C-810F-6AF9CD75C0E9}"/>
              </a:ext>
            </a:extLst>
          </p:cNvPr>
          <p:cNvPicPr>
            <a:picLocks noChangeAspect="1"/>
          </p:cNvPicPr>
          <p:nvPr/>
        </p:nvPicPr>
        <p:blipFill>
          <a:blip r:embed="rId2"/>
          <a:stretch>
            <a:fillRect/>
          </a:stretch>
        </p:blipFill>
        <p:spPr>
          <a:xfrm>
            <a:off x="10021714" y="609600"/>
            <a:ext cx="1984902" cy="1984902"/>
          </a:xfrm>
          <a:prstGeom prst="rect">
            <a:avLst/>
          </a:prstGeom>
        </p:spPr>
      </p:pic>
    </p:spTree>
    <p:extLst>
      <p:ext uri="{BB962C8B-B14F-4D97-AF65-F5344CB8AC3E}">
        <p14:creationId xmlns:p14="http://schemas.microsoft.com/office/powerpoint/2010/main" val="91018084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Objective/problem statement</a:t>
            </a:r>
            <a:endParaRPr dirty="0">
              <a:latin typeface="Berlin Sans FB Demi" panose="020E0802020502020306" pitchFamily="34" charset="0"/>
            </a:endParaRPr>
          </a:p>
        </p:txBody>
      </p:sp>
      <p:sp>
        <p:nvSpPr>
          <p:cNvPr id="6" name="TextBox 5">
            <a:extLst>
              <a:ext uri="{FF2B5EF4-FFF2-40B4-BE49-F238E27FC236}">
                <a16:creationId xmlns:a16="http://schemas.microsoft.com/office/drawing/2014/main" id="{8E16A899-8762-4BFA-A7AD-0CB13CB737EC}"/>
              </a:ext>
            </a:extLst>
          </p:cNvPr>
          <p:cNvSpPr txBox="1"/>
          <p:nvPr/>
        </p:nvSpPr>
        <p:spPr>
          <a:xfrm>
            <a:off x="677334" y="2013437"/>
            <a:ext cx="8194431" cy="1984902"/>
          </a:xfrm>
          <a:prstGeom prst="rect">
            <a:avLst/>
          </a:prstGeom>
          <a:noFill/>
        </p:spPr>
        <p:txBody>
          <a:bodyPr wrap="square" rtlCol="0">
            <a:spAutoFit/>
          </a:bodyPr>
          <a:lstStyle/>
          <a:p>
            <a:pPr marL="0" marR="0">
              <a:lnSpc>
                <a:spcPct val="115000"/>
              </a:lnSpc>
              <a:spcBef>
                <a:spcPts val="0"/>
              </a:spcBef>
              <a:spcAft>
                <a:spcPts val="1000"/>
              </a:spcAft>
            </a:pPr>
            <a:r>
              <a:rPr lang="en-US" sz="1800" dirty="0">
                <a:effectLst/>
                <a:latin typeface="Gill Sans MT" panose="020B0502020104020203" pitchFamily="34" charset="0"/>
                <a:ea typeface="Calibri" panose="020F0502020204030204" pitchFamily="34" charset="0"/>
                <a:cs typeface="Times New Roman" panose="02020603050405020304" pitchFamily="18" charset="0"/>
              </a:rPr>
              <a:t>The main objective of our project is to make a system that could analyze the disease on the basis of the symptoms selected by the user. We call it "Disease Decision Making According to Symptoms"(DD-MAS). Our system gives, user a brief idea of his/her health condition. It has a well-defined database for analysis of 41 unique predefined diseases with their symptoms, its brief description and 4 precautions. Our project has a user friendly, easy to use graphical and interactive user interface.</a:t>
            </a:r>
          </a:p>
        </p:txBody>
      </p:sp>
      <p:pic>
        <p:nvPicPr>
          <p:cNvPr id="11" name="Picture 10">
            <a:extLst>
              <a:ext uri="{FF2B5EF4-FFF2-40B4-BE49-F238E27FC236}">
                <a16:creationId xmlns:a16="http://schemas.microsoft.com/office/drawing/2014/main" id="{06D811B3-7D70-49CD-8D37-FF03025F6531}"/>
              </a:ext>
            </a:extLst>
          </p:cNvPr>
          <p:cNvPicPr>
            <a:picLocks noChangeAspect="1"/>
          </p:cNvPicPr>
          <p:nvPr/>
        </p:nvPicPr>
        <p:blipFill>
          <a:blip r:embed="rId3"/>
          <a:stretch>
            <a:fillRect/>
          </a:stretch>
        </p:blipFill>
        <p:spPr>
          <a:xfrm>
            <a:off x="10021714" y="609600"/>
            <a:ext cx="1984902" cy="1984902"/>
          </a:xfrm>
          <a:prstGeom prst="rect">
            <a:avLst/>
          </a:prstGeom>
        </p:spPr>
      </p:pic>
      <p:pic>
        <p:nvPicPr>
          <p:cNvPr id="10" name="Picture 9">
            <a:extLst>
              <a:ext uri="{FF2B5EF4-FFF2-40B4-BE49-F238E27FC236}">
                <a16:creationId xmlns:a16="http://schemas.microsoft.com/office/drawing/2014/main" id="{A3C8BAE1-A0B0-4EDA-B3CF-70EA3EA0F0B6}"/>
              </a:ext>
            </a:extLst>
          </p:cNvPr>
          <p:cNvPicPr>
            <a:picLocks noChangeAspect="1"/>
          </p:cNvPicPr>
          <p:nvPr/>
        </p:nvPicPr>
        <p:blipFill>
          <a:blip r:embed="rId4"/>
          <a:stretch>
            <a:fillRect/>
          </a:stretch>
        </p:blipFill>
        <p:spPr>
          <a:xfrm>
            <a:off x="1620253" y="4674268"/>
            <a:ext cx="3882189" cy="2183731"/>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00425" y="79133"/>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Motivation</a:t>
            </a:r>
            <a:endParaRPr dirty="0">
              <a:latin typeface="Berlin Sans FB Demi" panose="020E0802020502020306" pitchFamily="34" charset="0"/>
            </a:endParaRPr>
          </a:p>
        </p:txBody>
      </p:sp>
      <p:sp>
        <p:nvSpPr>
          <p:cNvPr id="3" name="TextBox 2">
            <a:extLst>
              <a:ext uri="{FF2B5EF4-FFF2-40B4-BE49-F238E27FC236}">
                <a16:creationId xmlns:a16="http://schemas.microsoft.com/office/drawing/2014/main" id="{6FB8353C-7205-470E-96FD-8D218B7DE75D}"/>
              </a:ext>
            </a:extLst>
          </p:cNvPr>
          <p:cNvSpPr txBox="1"/>
          <p:nvPr/>
        </p:nvSpPr>
        <p:spPr>
          <a:xfrm>
            <a:off x="800425" y="1512277"/>
            <a:ext cx="8818684" cy="4801314"/>
          </a:xfrm>
          <a:prstGeom prst="rect">
            <a:avLst/>
          </a:prstGeom>
          <a:noFill/>
        </p:spPr>
        <p:txBody>
          <a:bodyPr wrap="square" rtlCol="0">
            <a:spAutoFit/>
          </a:bodyPr>
          <a:lstStyle/>
          <a:p>
            <a:r>
              <a:rPr lang="en-US" b="0" i="0" dirty="0">
                <a:solidFill>
                  <a:srgbClr val="000000"/>
                </a:solidFill>
                <a:effectLst/>
                <a:latin typeface="Gill Sans MT" panose="020B0502020104020203" pitchFamily="34" charset="0"/>
                <a:cs typeface="Times New Roman" panose="02020603050405020304" pitchFamily="18" charset="0"/>
              </a:rPr>
              <a:t>As we all know after corona pandemic our lives have changed, more in the negative way though. We all remember the initial months of pandemic hitting India, there was an immense load on an already </a:t>
            </a:r>
            <a:r>
              <a:rPr lang="en-US" i="0" dirty="0">
                <a:solidFill>
                  <a:srgbClr val="000000"/>
                </a:solidFill>
                <a:effectLst/>
                <a:latin typeface="Gill Sans MT" panose="020B0502020104020203" pitchFamily="34" charset="0"/>
                <a:cs typeface="Times New Roman" panose="02020603050405020304" pitchFamily="18" charset="0"/>
              </a:rPr>
              <a:t>stressed medical infrastructure </a:t>
            </a:r>
            <a:r>
              <a:rPr lang="en-US" b="0" i="0" dirty="0">
                <a:solidFill>
                  <a:srgbClr val="000000"/>
                </a:solidFill>
                <a:effectLst/>
                <a:latin typeface="Gill Sans MT" panose="020B0502020104020203" pitchFamily="34" charset="0"/>
                <a:cs typeface="Times New Roman" panose="02020603050405020304" pitchFamily="18" charset="0"/>
              </a:rPr>
              <a:t>of a developing country. Suddenly all medical facilities and staff got concentrated towards covid, as it was need of the moment too, but all other diseases got carried away in those covid times. General OPD got closed, and people got ignorant to other diseases which could be even more harmful to them than covid.</a:t>
            </a:r>
            <a:br>
              <a:rPr lang="en-US" dirty="0">
                <a:latin typeface="Gill Sans MT" panose="020B0502020104020203" pitchFamily="34" charset="0"/>
                <a:cs typeface="Times New Roman" panose="02020603050405020304" pitchFamily="18" charset="0"/>
              </a:rPr>
            </a:br>
            <a:br>
              <a:rPr lang="en-US" dirty="0">
                <a:latin typeface="Gill Sans MT" panose="020B0502020104020203" pitchFamily="34" charset="0"/>
                <a:cs typeface="Times New Roman" panose="02020603050405020304" pitchFamily="18" charset="0"/>
              </a:rPr>
            </a:br>
            <a:r>
              <a:rPr lang="en-US" b="0" i="0" dirty="0">
                <a:solidFill>
                  <a:srgbClr val="000000"/>
                </a:solidFill>
                <a:effectLst/>
                <a:latin typeface="Gill Sans MT" panose="020B0502020104020203" pitchFamily="34" charset="0"/>
                <a:cs typeface="Times New Roman" panose="02020603050405020304" pitchFamily="18" charset="0"/>
              </a:rPr>
              <a:t>There are times when we develop some symptoms but either we are too much ignorant to them or due to our busy schedule we often avoid visit to a clinic. We tried to provide something handy, an on the go diagnostic tool.</a:t>
            </a:r>
            <a:br>
              <a:rPr lang="en-US" dirty="0">
                <a:latin typeface="Gill Sans MT" panose="020B0502020104020203" pitchFamily="34" charset="0"/>
                <a:cs typeface="Times New Roman" panose="02020603050405020304" pitchFamily="18" charset="0"/>
              </a:rPr>
            </a:br>
            <a:br>
              <a:rPr lang="en-US" dirty="0">
                <a:latin typeface="Gill Sans MT" panose="020B0502020104020203" pitchFamily="34" charset="0"/>
                <a:cs typeface="Times New Roman" panose="02020603050405020304" pitchFamily="18" charset="0"/>
              </a:rPr>
            </a:br>
            <a:r>
              <a:rPr lang="en-US" b="0" i="0" dirty="0">
                <a:solidFill>
                  <a:srgbClr val="000000"/>
                </a:solidFill>
                <a:effectLst/>
                <a:latin typeface="Gill Sans MT" panose="020B0502020104020203" pitchFamily="34" charset="0"/>
                <a:cs typeface="Times New Roman" panose="02020603050405020304" pitchFamily="18" charset="0"/>
              </a:rPr>
              <a:t>Keeping in mind the above situations, we developed our "DD-MAS" (Disease Decision Making According to Symptoms) windows application which would help the user to get an quick analysis of his/her health condition that could be a sign of a serious disease. Which include limited precautions, possible disease and it's description. This tool could be very useful to give a quick and estimated analysis of your condition.</a:t>
            </a:r>
            <a:endParaRPr lang="en-US" dirty="0">
              <a:latin typeface="Gill Sans MT" panose="020B0502020104020203"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54FD998-CDE0-4693-8217-11DE7DC2FF01}"/>
              </a:ext>
            </a:extLst>
          </p:cNvPr>
          <p:cNvPicPr>
            <a:picLocks noChangeAspect="1"/>
          </p:cNvPicPr>
          <p:nvPr/>
        </p:nvPicPr>
        <p:blipFill>
          <a:blip r:embed="rId3"/>
          <a:stretch>
            <a:fillRect/>
          </a:stretch>
        </p:blipFill>
        <p:spPr>
          <a:xfrm>
            <a:off x="10021714" y="609600"/>
            <a:ext cx="1984902" cy="1984902"/>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36657" y="31066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Introduction</a:t>
            </a:r>
            <a:endParaRPr dirty="0">
              <a:latin typeface="Berlin Sans FB Demi" panose="020E0802020502020306" pitchFamily="34" charset="0"/>
            </a:endParaRPr>
          </a:p>
        </p:txBody>
      </p:sp>
      <p:sp>
        <p:nvSpPr>
          <p:cNvPr id="103" name="Google Shape;103;p16"/>
          <p:cNvSpPr txBox="1">
            <a:spLocks noGrp="1"/>
          </p:cNvSpPr>
          <p:nvPr>
            <p:ph idx="1"/>
          </p:nvPr>
        </p:nvSpPr>
        <p:spPr>
          <a:xfrm>
            <a:off x="536657" y="1798515"/>
            <a:ext cx="8596668" cy="3880773"/>
          </a:xfrm>
          <a:prstGeom prst="rect">
            <a:avLst/>
          </a:prstGeom>
          <a:noFill/>
          <a:ln>
            <a:noFill/>
          </a:ln>
        </p:spPr>
        <p:txBody>
          <a:bodyPr spcFirstLastPara="1" wrap="square" lIns="91425" tIns="45700" rIns="91425" bIns="45700" anchor="t" anchorCtr="0">
            <a:noAutofit/>
          </a:bodyPr>
          <a:lstStyle/>
          <a:p>
            <a:pPr marL="0" marR="0" indent="0">
              <a:lnSpc>
                <a:spcPct val="115000"/>
              </a:lnSpc>
              <a:spcBef>
                <a:spcPts val="0"/>
              </a:spcBef>
              <a:spcAft>
                <a:spcPts val="1000"/>
              </a:spcAft>
              <a:buNone/>
            </a:pPr>
            <a:r>
              <a:rPr lang="en-US" dirty="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"DD-MAS"(Disease Decision Making According to Symptoms) is a window/computer application which works on the basis of symptoms selected by the user while all the symptoms are arranged in alphabetical order for convenience of the user, it has a list of 41 predefined diseases in its database, with its brief description and 4 precautions regarding each disease.</a:t>
            </a:r>
          </a:p>
          <a:p>
            <a:pPr marL="0" marR="0" indent="0">
              <a:lnSpc>
                <a:spcPct val="115000"/>
              </a:lnSpc>
              <a:spcBef>
                <a:spcPts val="0"/>
              </a:spcBef>
              <a:spcAft>
                <a:spcPts val="1000"/>
              </a:spcAft>
              <a:buNone/>
            </a:pPr>
            <a:r>
              <a:rPr lang="en-US" dirty="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DD-MAS takes 3 symptoms as an input and on their basis, it shows the possible disease to the user. All the disease and symptoms are managed such that there is a unique set of 3 symptoms regarding each disease (while 1-2 symptoms could be common among diseases).</a:t>
            </a:r>
          </a:p>
          <a:p>
            <a:pPr marL="0" marR="0" indent="0">
              <a:lnSpc>
                <a:spcPct val="115000"/>
              </a:lnSpc>
              <a:spcBef>
                <a:spcPts val="0"/>
              </a:spcBef>
              <a:spcAft>
                <a:spcPts val="1000"/>
              </a:spcAft>
              <a:buNone/>
            </a:pPr>
            <a:r>
              <a:rPr lang="en-US" dirty="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There is a login page in the app which have few predefined username and password in the code itself, like "DTU" and "DTU", and another is "default" and "default".</a:t>
            </a:r>
          </a:p>
          <a:p>
            <a:pPr marL="0" marR="0" indent="0">
              <a:lnSpc>
                <a:spcPct val="115000"/>
              </a:lnSpc>
              <a:spcBef>
                <a:spcPts val="0"/>
              </a:spcBef>
              <a:spcAft>
                <a:spcPts val="1000"/>
              </a:spcAft>
              <a:buNone/>
            </a:pPr>
            <a:r>
              <a:rPr lang="en-US" b="1" dirty="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Note: All the 41 diseases and their symptoms are well researched and are taken from reliable sources.</a:t>
            </a:r>
          </a:p>
          <a:p>
            <a:pPr marL="228600" lvl="0" indent="-50800" algn="l" rtl="0">
              <a:lnSpc>
                <a:spcPct val="90000"/>
              </a:lnSpc>
              <a:spcBef>
                <a:spcPts val="0"/>
              </a:spcBef>
              <a:spcAft>
                <a:spcPts val="0"/>
              </a:spcAft>
              <a:buClr>
                <a:schemeClr val="dk1"/>
              </a:buClr>
              <a:buSzPts val="2800"/>
              <a:buNone/>
            </a:pPr>
            <a:endParaRPr dirty="0">
              <a:solidFill>
                <a:schemeClr val="tx1"/>
              </a:solidFill>
              <a:latin typeface="Gill Sans MT" panose="020B0502020104020203"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EF060F4-4094-4125-AC40-4FEA4FBD5980}"/>
              </a:ext>
            </a:extLst>
          </p:cNvPr>
          <p:cNvPicPr>
            <a:picLocks noChangeAspect="1"/>
          </p:cNvPicPr>
          <p:nvPr/>
        </p:nvPicPr>
        <p:blipFill>
          <a:blip r:embed="rId3"/>
          <a:stretch>
            <a:fillRect/>
          </a:stretch>
        </p:blipFill>
        <p:spPr>
          <a:xfrm>
            <a:off x="10021714" y="609600"/>
            <a:ext cx="1984902" cy="1984902"/>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Background</a:t>
            </a:r>
            <a:endParaRPr dirty="0">
              <a:latin typeface="Berlin Sans FB Demi" panose="020E0802020502020306" pitchFamily="34" charset="0"/>
            </a:endParaRPr>
          </a:p>
        </p:txBody>
      </p:sp>
      <p:sp>
        <p:nvSpPr>
          <p:cNvPr id="109" name="Google Shape;109;p17"/>
          <p:cNvSpPr txBox="1">
            <a:spLocks noGrp="1"/>
          </p:cNvSpPr>
          <p:nvPr>
            <p:ph idx="1"/>
          </p:nvPr>
        </p:nvSpPr>
        <p:spPr>
          <a:xfrm>
            <a:off x="413565" y="1930400"/>
            <a:ext cx="8596668" cy="3880773"/>
          </a:xfrm>
          <a:prstGeom prst="rect">
            <a:avLst/>
          </a:prstGeom>
          <a:noFill/>
          <a:ln>
            <a:noFill/>
          </a:ln>
        </p:spPr>
        <p:txBody>
          <a:bodyPr spcFirstLastPara="1" wrap="square" lIns="91425" tIns="45700" rIns="91425" bIns="45700" anchor="t" anchorCtr="0">
            <a:normAutofit/>
          </a:bodyPr>
          <a:lstStyle/>
          <a:p>
            <a:pPr marL="228600" indent="-50800">
              <a:spcBef>
                <a:spcPts val="0"/>
              </a:spcBef>
              <a:buSzPts val="2800"/>
              <a:buNone/>
            </a:pPr>
            <a:r>
              <a:rPr lang="en-US" sz="1800" dirty="0">
                <a:effectLst/>
                <a:latin typeface="Gill Sans MT" panose="020B0502020104020203" pitchFamily="34" charset="0"/>
                <a:ea typeface="Verdana" panose="020B0604030504040204" pitchFamily="34" charset="0"/>
                <a:cs typeface="Verdana" panose="020B0604030504040204" pitchFamily="34" charset="0"/>
              </a:rPr>
              <a:t> Our primary focus is on developing a handy, accessible to all diagnosis system/tool, which could give a quick and reliable review of our health conditions</a:t>
            </a:r>
            <a:r>
              <a:rPr lang="en-US" dirty="0">
                <a:latin typeface="Gill Sans MT" panose="020B0502020104020203" pitchFamily="34" charset="0"/>
                <a:ea typeface="Verdana" panose="020B0604030504040204" pitchFamily="34" charset="0"/>
                <a:cs typeface="Verdana" panose="020B0604030504040204" pitchFamily="34" charset="0"/>
              </a:rPr>
              <a:t> t</a:t>
            </a:r>
            <a:r>
              <a:rPr lang="en-US" sz="1800" dirty="0">
                <a:effectLst/>
                <a:latin typeface="Gill Sans MT" panose="020B0502020104020203" pitchFamily="34" charset="0"/>
                <a:ea typeface="Verdana" panose="020B0604030504040204" pitchFamily="34" charset="0"/>
                <a:cs typeface="Verdana" panose="020B0604030504040204" pitchFamily="34" charset="0"/>
              </a:rPr>
              <a:t>o increase awareness among people, because most of </a:t>
            </a:r>
          </a:p>
          <a:p>
            <a:pPr marL="228600" indent="-50800">
              <a:spcBef>
                <a:spcPts val="0"/>
              </a:spcBef>
              <a:buSzPts val="2800"/>
              <a:buNone/>
            </a:pPr>
            <a:r>
              <a:rPr lang="en-US" sz="1800" dirty="0">
                <a:effectLst/>
                <a:latin typeface="Gill Sans MT" panose="020B0502020104020203" pitchFamily="34" charset="0"/>
                <a:ea typeface="Verdana" panose="020B0604030504040204" pitchFamily="34" charset="0"/>
                <a:cs typeface="Verdana" panose="020B0604030504040204" pitchFamily="34" charset="0"/>
              </a:rPr>
              <a:t> us take our health issues for granted which could have an adverse effect on us in future.</a:t>
            </a:r>
          </a:p>
          <a:p>
            <a:pPr marL="228600" lvl="0" indent="-50800" algn="l" rtl="0">
              <a:lnSpc>
                <a:spcPct val="90000"/>
              </a:lnSpc>
              <a:spcBef>
                <a:spcPts val="0"/>
              </a:spcBef>
              <a:spcAft>
                <a:spcPts val="0"/>
              </a:spcAft>
              <a:buClr>
                <a:schemeClr val="dk1"/>
              </a:buClr>
              <a:buSzPts val="2800"/>
              <a:buNone/>
            </a:pPr>
            <a:endParaRPr dirty="0">
              <a:latin typeface="Gill Sans MT" panose="020B0502020104020203"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5F55841C-FE3A-4C96-9DAD-A8948FC4B204}"/>
              </a:ext>
            </a:extLst>
          </p:cNvPr>
          <p:cNvPicPr>
            <a:picLocks noChangeAspect="1"/>
          </p:cNvPicPr>
          <p:nvPr/>
        </p:nvPicPr>
        <p:blipFill>
          <a:blip r:embed="rId3"/>
          <a:stretch>
            <a:fillRect/>
          </a:stretch>
        </p:blipFill>
        <p:spPr>
          <a:xfrm>
            <a:off x="10021714" y="609600"/>
            <a:ext cx="1984902" cy="1984902"/>
          </a:xfrm>
          <a:prstGeom prst="rect">
            <a:avLst/>
          </a:prstGeom>
        </p:spPr>
      </p:pic>
      <p:pic>
        <p:nvPicPr>
          <p:cNvPr id="3" name="Picture 2">
            <a:extLst>
              <a:ext uri="{FF2B5EF4-FFF2-40B4-BE49-F238E27FC236}">
                <a16:creationId xmlns:a16="http://schemas.microsoft.com/office/drawing/2014/main" id="{DDF3E34A-B81A-42BB-A1CB-635CEF9EDEC7}"/>
              </a:ext>
            </a:extLst>
          </p:cNvPr>
          <p:cNvPicPr>
            <a:picLocks noChangeAspect="1"/>
          </p:cNvPicPr>
          <p:nvPr/>
        </p:nvPicPr>
        <p:blipFill>
          <a:blip r:embed="rId4"/>
          <a:stretch>
            <a:fillRect/>
          </a:stretch>
        </p:blipFill>
        <p:spPr>
          <a:xfrm>
            <a:off x="6031629" y="3429000"/>
            <a:ext cx="3342635" cy="3561347"/>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Approach/Implementation</a:t>
            </a:r>
            <a:endParaRPr dirty="0">
              <a:latin typeface="Berlin Sans FB Demi" panose="020E0802020502020306" pitchFamily="34" charset="0"/>
            </a:endParaRPr>
          </a:p>
        </p:txBody>
      </p:sp>
      <p:sp>
        <p:nvSpPr>
          <p:cNvPr id="2" name="TextBox 1">
            <a:extLst>
              <a:ext uri="{FF2B5EF4-FFF2-40B4-BE49-F238E27FC236}">
                <a16:creationId xmlns:a16="http://schemas.microsoft.com/office/drawing/2014/main" id="{A4B643A8-0953-4774-996F-7863253E3E43}"/>
              </a:ext>
            </a:extLst>
          </p:cNvPr>
          <p:cNvSpPr txBox="1"/>
          <p:nvPr/>
        </p:nvSpPr>
        <p:spPr>
          <a:xfrm>
            <a:off x="677334" y="1930400"/>
            <a:ext cx="8596668" cy="4403321"/>
          </a:xfrm>
          <a:prstGeom prst="rect">
            <a:avLst/>
          </a:prstGeom>
          <a:noFill/>
        </p:spPr>
        <p:txBody>
          <a:bodyPr wrap="square" rtlCol="0">
            <a:spAutoFit/>
          </a:bodyPr>
          <a:lstStyle/>
          <a:p>
            <a:pPr marL="0" marR="0" indent="0">
              <a:lnSpc>
                <a:spcPct val="115000"/>
              </a:lnSpc>
              <a:spcBef>
                <a:spcPts val="0"/>
              </a:spcBef>
              <a:spcAft>
                <a:spcPts val="1000"/>
              </a:spcAft>
              <a:buNone/>
            </a:pPr>
            <a:r>
              <a:rPr lang="en-US" dirty="0">
                <a:effectLst/>
                <a:latin typeface="Gill Sans MT" panose="020B0502020104020203" pitchFamily="34" charset="0"/>
                <a:ea typeface="Calibri" panose="020F0502020204030204" pitchFamily="34" charset="0"/>
                <a:cs typeface="Times New Roman" panose="02020603050405020304" pitchFamily="18" charset="0"/>
              </a:rPr>
              <a:t>We first took up a tool to develop an interactive graphical user interface (GUI) our search ended with selecting "Qt" as our GUI and C++ as our primary programming language (we selected C++ as we are familiar to it). First, we created a graphical login page for our app, all the graphical work was done using "CSS" in stylesheet on Qt.</a:t>
            </a:r>
          </a:p>
          <a:p>
            <a:pPr marL="0" marR="0" indent="0">
              <a:lnSpc>
                <a:spcPct val="115000"/>
              </a:lnSpc>
              <a:spcBef>
                <a:spcPts val="0"/>
              </a:spcBef>
              <a:spcAft>
                <a:spcPts val="1000"/>
              </a:spcAft>
              <a:buNone/>
            </a:pPr>
            <a:endParaRPr lang="en-US" dirty="0">
              <a:effectLst/>
              <a:latin typeface="Gill Sans MT" panose="020B0502020104020203"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Gill Sans MT" panose="020B0502020104020203" pitchFamily="34" charset="0"/>
                <a:ea typeface="Calibri" panose="020F0502020204030204" pitchFamily="34" charset="0"/>
                <a:cs typeface="Times New Roman" panose="02020603050405020304" pitchFamily="18" charset="0"/>
              </a:rPr>
              <a:t>Then we collected disease and their symptoms in excel sheet, and converted it into "SQLite" database for easy access by our program. Database is formed such that each disease has a unique set of 3 symptoms, while there are 24 different combination of 4 symptoms for each disease and user can select any 3 of them from drop down list.</a:t>
            </a:r>
          </a:p>
          <a:p>
            <a:pPr marL="0" marR="0" indent="0">
              <a:lnSpc>
                <a:spcPct val="115000"/>
              </a:lnSpc>
              <a:spcBef>
                <a:spcPts val="0"/>
              </a:spcBef>
              <a:spcAft>
                <a:spcPts val="1000"/>
              </a:spcAft>
              <a:buNone/>
            </a:pPr>
            <a:endParaRPr lang="en-US" dirty="0">
              <a:effectLst/>
              <a:latin typeface="Gill Sans MT" panose="020B0502020104020203"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Gill Sans MT" panose="020B0502020104020203" pitchFamily="34" charset="0"/>
                <a:ea typeface="Calibri" panose="020F0502020204030204" pitchFamily="34" charset="0"/>
                <a:cs typeface="Times New Roman" panose="02020603050405020304" pitchFamily="18" charset="0"/>
              </a:rPr>
              <a:t>Database also includes 4 precautions and a brief description each disease. All the data from the database is fetched using "SQL queries".</a:t>
            </a:r>
            <a:endParaRPr lang="en-US" dirty="0">
              <a:latin typeface="Gill Sans MT" panose="020B0502020104020203" pitchFamily="34" charset="0"/>
            </a:endParaRPr>
          </a:p>
        </p:txBody>
      </p:sp>
      <p:pic>
        <p:nvPicPr>
          <p:cNvPr id="4" name="Picture 3">
            <a:extLst>
              <a:ext uri="{FF2B5EF4-FFF2-40B4-BE49-F238E27FC236}">
                <a16:creationId xmlns:a16="http://schemas.microsoft.com/office/drawing/2014/main" id="{E382F29D-6AB4-46DF-908F-2487CA34AE1A}"/>
              </a:ext>
            </a:extLst>
          </p:cNvPr>
          <p:cNvPicPr>
            <a:picLocks noChangeAspect="1"/>
          </p:cNvPicPr>
          <p:nvPr/>
        </p:nvPicPr>
        <p:blipFill>
          <a:blip r:embed="rId3"/>
          <a:stretch>
            <a:fillRect/>
          </a:stretch>
        </p:blipFill>
        <p:spPr>
          <a:xfrm>
            <a:off x="10021714" y="609600"/>
            <a:ext cx="1984902" cy="1984902"/>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rPr>
              <a:t>Results/screenshots</a:t>
            </a:r>
            <a:endParaRPr dirty="0">
              <a:latin typeface="Berlin Sans FB Demi" panose="020E0802020502020306" pitchFamily="34" charset="0"/>
            </a:endParaRPr>
          </a:p>
        </p:txBody>
      </p:sp>
      <p:pic>
        <p:nvPicPr>
          <p:cNvPr id="17" name="Picture 16">
            <a:extLst>
              <a:ext uri="{FF2B5EF4-FFF2-40B4-BE49-F238E27FC236}">
                <a16:creationId xmlns:a16="http://schemas.microsoft.com/office/drawing/2014/main" id="{01B5A156-D605-40DA-B369-EA79BDFE8D66}"/>
              </a:ext>
            </a:extLst>
          </p:cNvPr>
          <p:cNvPicPr>
            <a:picLocks noChangeAspect="1"/>
          </p:cNvPicPr>
          <p:nvPr/>
        </p:nvPicPr>
        <p:blipFill>
          <a:blip r:embed="rId3"/>
          <a:stretch>
            <a:fillRect/>
          </a:stretch>
        </p:blipFill>
        <p:spPr>
          <a:xfrm>
            <a:off x="677334" y="3202072"/>
            <a:ext cx="5055251" cy="3077401"/>
          </a:xfrm>
          <a:prstGeom prst="rect">
            <a:avLst/>
          </a:prstGeom>
          <a:ln>
            <a:noFill/>
          </a:ln>
          <a:effectLst>
            <a:outerShdw blurRad="190500" algn="tl" rotWithShape="0">
              <a:srgbClr val="000000">
                <a:alpha val="70000"/>
              </a:srgbClr>
            </a:outerShdw>
          </a:effectLst>
        </p:spPr>
      </p:pic>
      <p:sp>
        <p:nvSpPr>
          <p:cNvPr id="30" name="TextBox 29">
            <a:extLst>
              <a:ext uri="{FF2B5EF4-FFF2-40B4-BE49-F238E27FC236}">
                <a16:creationId xmlns:a16="http://schemas.microsoft.com/office/drawing/2014/main" id="{86B9AEC7-82CF-4057-BA84-C203AFC34056}"/>
              </a:ext>
            </a:extLst>
          </p:cNvPr>
          <p:cNvSpPr txBox="1"/>
          <p:nvPr/>
        </p:nvSpPr>
        <p:spPr>
          <a:xfrm>
            <a:off x="677334" y="2145322"/>
            <a:ext cx="1784838" cy="369332"/>
          </a:xfrm>
          <a:prstGeom prst="rect">
            <a:avLst/>
          </a:prstGeom>
          <a:noFill/>
        </p:spPr>
        <p:txBody>
          <a:bodyPr wrap="square" rtlCol="0">
            <a:spAutoFit/>
          </a:bodyPr>
          <a:lstStyle/>
          <a:p>
            <a:r>
              <a:rPr lang="en-US" b="1" dirty="0"/>
              <a:t>Login Page -</a:t>
            </a:r>
          </a:p>
        </p:txBody>
      </p:sp>
      <p:pic>
        <p:nvPicPr>
          <p:cNvPr id="32" name="Picture 31">
            <a:extLst>
              <a:ext uri="{FF2B5EF4-FFF2-40B4-BE49-F238E27FC236}">
                <a16:creationId xmlns:a16="http://schemas.microsoft.com/office/drawing/2014/main" id="{2C986CC2-CBA3-44A3-BC71-7CAA6CC76447}"/>
              </a:ext>
            </a:extLst>
          </p:cNvPr>
          <p:cNvPicPr>
            <a:picLocks noChangeAspect="1"/>
          </p:cNvPicPr>
          <p:nvPr/>
        </p:nvPicPr>
        <p:blipFill>
          <a:blip r:embed="rId4"/>
          <a:stretch>
            <a:fillRect/>
          </a:stretch>
        </p:blipFill>
        <p:spPr>
          <a:xfrm>
            <a:off x="6393609" y="3202072"/>
            <a:ext cx="5055251" cy="3078864"/>
          </a:xfrm>
          <a:prstGeom prst="rect">
            <a:avLst/>
          </a:prstGeom>
          <a:ln>
            <a:noFill/>
          </a:ln>
          <a:effectLst>
            <a:outerShdw blurRad="190500" algn="tl" rotWithShape="0">
              <a:srgbClr val="000000">
                <a:alpha val="70000"/>
              </a:srgbClr>
            </a:outerShdw>
          </a:effectLst>
        </p:spPr>
      </p:pic>
      <p:sp>
        <p:nvSpPr>
          <p:cNvPr id="33" name="TextBox 32">
            <a:extLst>
              <a:ext uri="{FF2B5EF4-FFF2-40B4-BE49-F238E27FC236}">
                <a16:creationId xmlns:a16="http://schemas.microsoft.com/office/drawing/2014/main" id="{8C315232-46E7-43CB-8AD0-D50E1A16FB2F}"/>
              </a:ext>
            </a:extLst>
          </p:cNvPr>
          <p:cNvSpPr txBox="1"/>
          <p:nvPr/>
        </p:nvSpPr>
        <p:spPr>
          <a:xfrm>
            <a:off x="6393609" y="2196904"/>
            <a:ext cx="2653355" cy="369332"/>
          </a:xfrm>
          <a:prstGeom prst="rect">
            <a:avLst/>
          </a:prstGeom>
          <a:noFill/>
        </p:spPr>
        <p:txBody>
          <a:bodyPr wrap="none" rtlCol="0">
            <a:spAutoFit/>
          </a:bodyPr>
          <a:lstStyle/>
          <a:p>
            <a:r>
              <a:rPr lang="en-US" b="1" dirty="0"/>
              <a:t>Terms and Conditions -</a:t>
            </a:r>
          </a:p>
        </p:txBody>
      </p:sp>
      <p:pic>
        <p:nvPicPr>
          <p:cNvPr id="34" name="Picture 33">
            <a:extLst>
              <a:ext uri="{FF2B5EF4-FFF2-40B4-BE49-F238E27FC236}">
                <a16:creationId xmlns:a16="http://schemas.microsoft.com/office/drawing/2014/main" id="{DA5AA60E-FBF2-4A65-BFF6-BEE009749A2C}"/>
              </a:ext>
            </a:extLst>
          </p:cNvPr>
          <p:cNvPicPr>
            <a:picLocks noChangeAspect="1"/>
          </p:cNvPicPr>
          <p:nvPr/>
        </p:nvPicPr>
        <p:blipFill>
          <a:blip r:embed="rId5"/>
          <a:stretch>
            <a:fillRect/>
          </a:stretch>
        </p:blipFill>
        <p:spPr>
          <a:xfrm>
            <a:off x="10021714" y="609600"/>
            <a:ext cx="1984902" cy="1984902"/>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17F18-E76E-4189-81A8-A43EA6B054AC}"/>
              </a:ext>
            </a:extLst>
          </p:cNvPr>
          <p:cNvPicPr>
            <a:picLocks noChangeAspect="1"/>
          </p:cNvPicPr>
          <p:nvPr/>
        </p:nvPicPr>
        <p:blipFill>
          <a:blip r:embed="rId2"/>
          <a:stretch>
            <a:fillRect/>
          </a:stretch>
        </p:blipFill>
        <p:spPr>
          <a:xfrm>
            <a:off x="760337" y="4058262"/>
            <a:ext cx="4130781" cy="252375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175D96FC-35BC-4DE4-97CE-908C5594F6F0}"/>
              </a:ext>
            </a:extLst>
          </p:cNvPr>
          <p:cNvPicPr>
            <a:picLocks noChangeAspect="1"/>
          </p:cNvPicPr>
          <p:nvPr/>
        </p:nvPicPr>
        <p:blipFill>
          <a:blip r:embed="rId3"/>
          <a:stretch>
            <a:fillRect/>
          </a:stretch>
        </p:blipFill>
        <p:spPr>
          <a:xfrm>
            <a:off x="6096001" y="781325"/>
            <a:ext cx="4130780" cy="250817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16026B2-4BFA-4147-BD41-9351F412E7A5}"/>
              </a:ext>
            </a:extLst>
          </p:cNvPr>
          <p:cNvPicPr>
            <a:picLocks noChangeAspect="1"/>
          </p:cNvPicPr>
          <p:nvPr/>
        </p:nvPicPr>
        <p:blipFill>
          <a:blip r:embed="rId4"/>
          <a:stretch>
            <a:fillRect/>
          </a:stretch>
        </p:blipFill>
        <p:spPr>
          <a:xfrm>
            <a:off x="6096000" y="4056115"/>
            <a:ext cx="4130781" cy="2525899"/>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25A66C4E-C3B5-4D1E-9E7C-BF0E0836FCD5}"/>
              </a:ext>
            </a:extLst>
          </p:cNvPr>
          <p:cNvPicPr>
            <a:picLocks noChangeAspect="1"/>
          </p:cNvPicPr>
          <p:nvPr/>
        </p:nvPicPr>
        <p:blipFill>
          <a:blip r:embed="rId5"/>
          <a:stretch>
            <a:fillRect/>
          </a:stretch>
        </p:blipFill>
        <p:spPr>
          <a:xfrm>
            <a:off x="760337" y="781325"/>
            <a:ext cx="4120174" cy="250817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294116AC-01F9-4310-B1B8-5D6EEFF1405E}"/>
              </a:ext>
            </a:extLst>
          </p:cNvPr>
          <p:cNvPicPr>
            <a:picLocks noChangeAspect="1"/>
          </p:cNvPicPr>
          <p:nvPr/>
        </p:nvPicPr>
        <p:blipFill>
          <a:blip r:embed="rId6"/>
          <a:stretch>
            <a:fillRect/>
          </a:stretch>
        </p:blipFill>
        <p:spPr>
          <a:xfrm>
            <a:off x="10418448" y="609600"/>
            <a:ext cx="1588168" cy="1588168"/>
          </a:xfrm>
          <a:prstGeom prst="rect">
            <a:avLst/>
          </a:prstGeom>
        </p:spPr>
      </p:pic>
    </p:spTree>
    <p:extLst>
      <p:ext uri="{BB962C8B-B14F-4D97-AF65-F5344CB8AC3E}">
        <p14:creationId xmlns:p14="http://schemas.microsoft.com/office/powerpoint/2010/main" val="19834871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61973" y="653562"/>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Berlin Sans FB Demi" panose="020E0802020502020306" pitchFamily="34" charset="0"/>
                <a:cs typeface="Times New Roman" panose="02020603050405020304" pitchFamily="18" charset="0"/>
              </a:rPr>
              <a:t>Conclusion</a:t>
            </a:r>
            <a:endParaRPr dirty="0">
              <a:latin typeface="Berlin Sans FB Demi" panose="020E0802020502020306" pitchFamily="34" charset="0"/>
              <a:cs typeface="Times New Roman" panose="02020603050405020304" pitchFamily="18" charset="0"/>
            </a:endParaRPr>
          </a:p>
        </p:txBody>
      </p:sp>
      <p:sp>
        <p:nvSpPr>
          <p:cNvPr id="133" name="Google Shape;133;p2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indent="-50800">
              <a:spcBef>
                <a:spcPts val="0"/>
              </a:spcBef>
              <a:buSzPts val="2800"/>
              <a:buNone/>
            </a:pPr>
            <a:r>
              <a:rPr lang="en-US" sz="2400" b="1" dirty="0">
                <a:effectLst/>
                <a:latin typeface="Gill Sans MT" panose="020B0502020104020203" pitchFamily="34" charset="0"/>
                <a:ea typeface="Calibri" panose="020F0502020204030204" pitchFamily="34" charset="0"/>
                <a:cs typeface="Times New Roman" panose="02020603050405020304" pitchFamily="18" charset="0"/>
              </a:rPr>
              <a:t>Stay Fit, Stay Healthy!  with DD-MAS</a:t>
            </a:r>
          </a:p>
          <a:p>
            <a:pPr marL="228600" lvl="0" indent="-50800" algn="l" rtl="0">
              <a:lnSpc>
                <a:spcPct val="90000"/>
              </a:lnSpc>
              <a:spcBef>
                <a:spcPts val="0"/>
              </a:spcBef>
              <a:spcAft>
                <a:spcPts val="0"/>
              </a:spcAft>
              <a:buClr>
                <a:schemeClr val="dk1"/>
              </a:buClr>
              <a:buSzPts val="2800"/>
              <a:buNone/>
            </a:pPr>
            <a:endParaRPr dirty="0"/>
          </a:p>
        </p:txBody>
      </p:sp>
      <p:pic>
        <p:nvPicPr>
          <p:cNvPr id="4" name="Picture 3">
            <a:extLst>
              <a:ext uri="{FF2B5EF4-FFF2-40B4-BE49-F238E27FC236}">
                <a16:creationId xmlns:a16="http://schemas.microsoft.com/office/drawing/2014/main" id="{27E2F6C2-4665-46FA-A3BA-E495CA02BF8E}"/>
              </a:ext>
            </a:extLst>
          </p:cNvPr>
          <p:cNvPicPr>
            <a:picLocks noChangeAspect="1"/>
          </p:cNvPicPr>
          <p:nvPr/>
        </p:nvPicPr>
        <p:blipFill>
          <a:blip r:embed="rId3"/>
          <a:stretch>
            <a:fillRect/>
          </a:stretch>
        </p:blipFill>
        <p:spPr>
          <a:xfrm>
            <a:off x="10021714" y="609600"/>
            <a:ext cx="1984902" cy="1984902"/>
          </a:xfrm>
          <a:prstGeom prst="rect">
            <a:avLst/>
          </a:prstGeom>
        </p:spPr>
      </p:pic>
      <p:pic>
        <p:nvPicPr>
          <p:cNvPr id="6" name="Picture 5">
            <a:extLst>
              <a:ext uri="{FF2B5EF4-FFF2-40B4-BE49-F238E27FC236}">
                <a16:creationId xmlns:a16="http://schemas.microsoft.com/office/drawing/2014/main" id="{9CA5BA3B-0358-44C3-A1BE-B94598172601}"/>
              </a:ext>
            </a:extLst>
          </p:cNvPr>
          <p:cNvPicPr>
            <a:picLocks noChangeAspect="1"/>
          </p:cNvPicPr>
          <p:nvPr/>
        </p:nvPicPr>
        <p:blipFill>
          <a:blip r:embed="rId4"/>
          <a:stretch>
            <a:fillRect/>
          </a:stretch>
        </p:blipFill>
        <p:spPr>
          <a:xfrm>
            <a:off x="677334" y="3223329"/>
            <a:ext cx="4625641" cy="3472746"/>
          </a:xfrm>
          <a:prstGeom prst="rect">
            <a:avLst/>
          </a:prstGeom>
        </p:spPr>
      </p:pic>
    </p:spTree>
  </p:cSld>
  <p:clrMapOvr>
    <a:masterClrMapping/>
  </p:clrMapOvr>
  <p:transition spd="slow">
    <p:wipe/>
  </p:transition>
</p:sld>
</file>

<file path=ppt/theme/theme1.xml><?xml version="1.0" encoding="utf-8"?>
<a:theme xmlns:a="http://schemas.openxmlformats.org/drawingml/2006/main" name="Facet">
  <a:themeElements>
    <a:clrScheme name="Custom 5">
      <a:dk1>
        <a:srgbClr val="000000"/>
      </a:dk1>
      <a:lt1>
        <a:sysClr val="window" lastClr="FFFFFF"/>
      </a:lt1>
      <a:dk2>
        <a:srgbClr val="5E5E5E"/>
      </a:dk2>
      <a:lt2>
        <a:srgbClr val="DDDDDD"/>
      </a:lt2>
      <a:accent1>
        <a:srgbClr val="4978AB"/>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556</TotalTime>
  <Words>936</Words>
  <Application>Microsoft Office PowerPoint</Application>
  <PresentationFormat>Widescreen</PresentationFormat>
  <Paragraphs>41</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Berlin Sans FB Demi</vt:lpstr>
      <vt:lpstr>Calibri</vt:lpstr>
      <vt:lpstr>Gill Sans MT</vt:lpstr>
      <vt:lpstr>Trebuchet MS</vt:lpstr>
      <vt:lpstr>Wingdings 3</vt:lpstr>
      <vt:lpstr>Facet</vt:lpstr>
      <vt:lpstr>“Diseases Decision Making According to Symptoms”  (DD-MAS)</vt:lpstr>
      <vt:lpstr>Objective/problem statement</vt:lpstr>
      <vt:lpstr>Motivation</vt:lpstr>
      <vt:lpstr>Introduction</vt:lpstr>
      <vt:lpstr>Background</vt:lpstr>
      <vt:lpstr>Approach/Implementation</vt:lpstr>
      <vt:lpstr>Results/screenshots</vt:lpstr>
      <vt:lpstr>PowerPoint Presentation</vt:lpstr>
      <vt:lpstr>Conclusion</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Bunny Dharma</dc:creator>
  <cp:lastModifiedBy>Manish Toshwal</cp:lastModifiedBy>
  <cp:revision>24</cp:revision>
  <dcterms:modified xsi:type="dcterms:W3CDTF">2023-07-17T04:46:27Z</dcterms:modified>
</cp:coreProperties>
</file>