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67" r:id="rId5"/>
    <p:sldId id="268" r:id="rId6"/>
    <p:sldId id="259" r:id="rId7"/>
    <p:sldId id="260" r:id="rId8"/>
    <p:sldId id="261" r:id="rId9"/>
    <p:sldId id="262" r:id="rId10"/>
    <p:sldId id="263" r:id="rId11"/>
    <p:sldId id="269" r:id="rId12"/>
    <p:sldId id="264"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58" y="-13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D4BB1F32-A52D-45A6-89C8-3A7EBD5CA26D}" type="datetimeFigureOut">
              <a:rPr lang="en-IN" smtClean="0"/>
              <a:t>06-02-2022</a:t>
            </a:fld>
            <a:endParaRPr lang="en-IN"/>
          </a:p>
        </p:txBody>
      </p:sp>
      <p:sp>
        <p:nvSpPr>
          <p:cNvPr id="16" name="Slide Number Placeholder 15"/>
          <p:cNvSpPr>
            <a:spLocks noGrp="1"/>
          </p:cNvSpPr>
          <p:nvPr>
            <p:ph type="sldNum" sz="quarter" idx="11"/>
          </p:nvPr>
        </p:nvSpPr>
        <p:spPr/>
        <p:txBody>
          <a:bodyPr/>
          <a:lstStyle/>
          <a:p>
            <a:fld id="{2E133BD2-CE93-47B7-90E2-4595D2706E4B}"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BB1F32-A52D-45A6-89C8-3A7EBD5CA26D}" type="datetimeFigureOut">
              <a:rPr lang="en-IN" smtClean="0"/>
              <a:t>06-02-2022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33BD2-CE93-47B7-90E2-4595D2706E4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B1F32-A52D-45A6-89C8-3A7EBD5CA26D}" type="datetimeFigureOut">
              <a:rPr lang="en-IN" smtClean="0"/>
              <a:t>06-02-2022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33BD2-CE93-47B7-90E2-4595D2706E4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D4BB1F32-A52D-45A6-89C8-3A7EBD5CA26D}" type="datetimeFigureOut">
              <a:rPr lang="en-IN" smtClean="0"/>
              <a:t>06-02-2022</a:t>
            </a:fld>
            <a:endParaRPr lang="en-IN"/>
          </a:p>
        </p:txBody>
      </p:sp>
      <p:sp>
        <p:nvSpPr>
          <p:cNvPr id="15" name="Slide Number Placeholder 14"/>
          <p:cNvSpPr>
            <a:spLocks noGrp="1"/>
          </p:cNvSpPr>
          <p:nvPr>
            <p:ph type="sldNum" sz="quarter" idx="11"/>
          </p:nvPr>
        </p:nvSpPr>
        <p:spPr/>
        <p:txBody>
          <a:bodyPr/>
          <a:lstStyle/>
          <a:p>
            <a:fld id="{2E133BD2-CE93-47B7-90E2-4595D2706E4B}"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D4BB1F32-A52D-45A6-89C8-3A7EBD5CA26D}" type="datetimeFigureOut">
              <a:rPr lang="en-IN" smtClean="0"/>
              <a:t>06-02-2022</a:t>
            </a:fld>
            <a:endParaRPr lang="en-IN"/>
          </a:p>
        </p:txBody>
      </p:sp>
      <p:sp>
        <p:nvSpPr>
          <p:cNvPr id="13" name="Slide Number Placeholder 12"/>
          <p:cNvSpPr>
            <a:spLocks noGrp="1"/>
          </p:cNvSpPr>
          <p:nvPr>
            <p:ph type="sldNum" sz="quarter" idx="11"/>
          </p:nvPr>
        </p:nvSpPr>
        <p:spPr/>
        <p:txBody>
          <a:bodyPr/>
          <a:lstStyle/>
          <a:p>
            <a:fld id="{2E133BD2-CE93-47B7-90E2-4595D2706E4B}"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D4BB1F32-A52D-45A6-89C8-3A7EBD5CA26D}" type="datetimeFigureOut">
              <a:rPr lang="en-IN" smtClean="0"/>
              <a:t>06-02-2022</a:t>
            </a:fld>
            <a:endParaRPr lang="en-IN"/>
          </a:p>
        </p:txBody>
      </p:sp>
      <p:sp>
        <p:nvSpPr>
          <p:cNvPr id="9" name="Slide Number Placeholder 8"/>
          <p:cNvSpPr>
            <a:spLocks noGrp="1"/>
          </p:cNvSpPr>
          <p:nvPr>
            <p:ph type="sldNum" sz="quarter" idx="11"/>
          </p:nvPr>
        </p:nvSpPr>
        <p:spPr/>
        <p:txBody>
          <a:bodyPr/>
          <a:lstStyle/>
          <a:p>
            <a:fld id="{2E133BD2-CE93-47B7-90E2-4595D2706E4B}"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D4BB1F32-A52D-45A6-89C8-3A7EBD5CA26D}" type="datetimeFigureOut">
              <a:rPr lang="en-IN" smtClean="0"/>
              <a:t>06-02-2022</a:t>
            </a:fld>
            <a:endParaRPr lang="en-IN"/>
          </a:p>
        </p:txBody>
      </p:sp>
      <p:sp>
        <p:nvSpPr>
          <p:cNvPr id="15" name="Slide Number Placeholder 14"/>
          <p:cNvSpPr>
            <a:spLocks noGrp="1"/>
          </p:cNvSpPr>
          <p:nvPr>
            <p:ph type="sldNum" sz="quarter" idx="11"/>
          </p:nvPr>
        </p:nvSpPr>
        <p:spPr/>
        <p:txBody>
          <a:bodyPr/>
          <a:lstStyle/>
          <a:p>
            <a:fld id="{2E133BD2-CE93-47B7-90E2-4595D2706E4B}"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D4BB1F32-A52D-45A6-89C8-3A7EBD5CA26D}" type="datetimeFigureOut">
              <a:rPr lang="en-IN" smtClean="0"/>
              <a:t>06-02-2022</a:t>
            </a:fld>
            <a:endParaRPr lang="en-IN"/>
          </a:p>
        </p:txBody>
      </p:sp>
      <p:sp>
        <p:nvSpPr>
          <p:cNvPr id="8" name="Slide Number Placeholder 7"/>
          <p:cNvSpPr>
            <a:spLocks noGrp="1"/>
          </p:cNvSpPr>
          <p:nvPr>
            <p:ph type="sldNum" sz="quarter" idx="11"/>
          </p:nvPr>
        </p:nvSpPr>
        <p:spPr/>
        <p:txBody>
          <a:bodyPr/>
          <a:lstStyle/>
          <a:p>
            <a:fld id="{2E133BD2-CE93-47B7-90E2-4595D2706E4B}"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BB1F32-A52D-45A6-89C8-3A7EBD5CA26D}" type="datetimeFigureOut">
              <a:rPr lang="en-IN" smtClean="0"/>
              <a:t>06-02-2022</a:t>
            </a:fld>
            <a:endParaRPr lang="en-IN"/>
          </a:p>
        </p:txBody>
      </p:sp>
      <p:sp>
        <p:nvSpPr>
          <p:cNvPr id="6" name="Slide Number Placeholder 5"/>
          <p:cNvSpPr>
            <a:spLocks noGrp="1"/>
          </p:cNvSpPr>
          <p:nvPr>
            <p:ph type="sldNum" sz="quarter" idx="11"/>
          </p:nvPr>
        </p:nvSpPr>
        <p:spPr/>
        <p:txBody>
          <a:bodyPr/>
          <a:lstStyle/>
          <a:p>
            <a:fld id="{2E133BD2-CE93-47B7-90E2-4595D2706E4B}" type="slidenum">
              <a:rPr lang="en-IN" smtClean="0"/>
              <a:t>‹#›</a:t>
            </a:fld>
            <a:endParaRPr lang="en-IN"/>
          </a:p>
        </p:txBody>
      </p:sp>
      <p:sp>
        <p:nvSpPr>
          <p:cNvPr id="7" name="Footer Placeholder 6"/>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D4BB1F32-A52D-45A6-89C8-3A7EBD5CA26D}" type="datetimeFigureOut">
              <a:rPr lang="en-IN" smtClean="0"/>
              <a:t>06-02-2022</a:t>
            </a:fld>
            <a:endParaRPr lang="en-IN"/>
          </a:p>
        </p:txBody>
      </p:sp>
      <p:sp>
        <p:nvSpPr>
          <p:cNvPr id="16" name="Slide Number Placeholder 15"/>
          <p:cNvSpPr>
            <a:spLocks noGrp="1"/>
          </p:cNvSpPr>
          <p:nvPr>
            <p:ph type="sldNum" sz="quarter" idx="11"/>
          </p:nvPr>
        </p:nvSpPr>
        <p:spPr/>
        <p:txBody>
          <a:bodyPr/>
          <a:lstStyle/>
          <a:p>
            <a:fld id="{2E133BD2-CE93-47B7-90E2-4595D2706E4B}"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D4BB1F32-A52D-45A6-89C8-3A7EBD5CA26D}" type="datetimeFigureOut">
              <a:rPr lang="en-IN" smtClean="0"/>
              <a:t>06-02-2022</a:t>
            </a:fld>
            <a:endParaRPr lang="en-IN"/>
          </a:p>
        </p:txBody>
      </p:sp>
      <p:sp>
        <p:nvSpPr>
          <p:cNvPr id="14" name="Slide Number Placeholder 13"/>
          <p:cNvSpPr>
            <a:spLocks noGrp="1"/>
          </p:cNvSpPr>
          <p:nvPr>
            <p:ph type="sldNum" sz="quarter" idx="11"/>
          </p:nvPr>
        </p:nvSpPr>
        <p:spPr/>
        <p:txBody>
          <a:bodyPr/>
          <a:lstStyle/>
          <a:p>
            <a:fld id="{2E133BD2-CE93-47B7-90E2-4595D2706E4B}"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D4BB1F32-A52D-45A6-89C8-3A7EBD5CA26D}" type="datetimeFigureOut">
              <a:rPr lang="en-IN" smtClean="0"/>
              <a:t>06-02-2022</a:t>
            </a:fld>
            <a:endParaRPr lang="en-IN"/>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IN"/>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2E133BD2-CE93-47B7-90E2-4595D2706E4B}"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1720" y="2204864"/>
            <a:ext cx="7543800" cy="2152650"/>
          </a:xfrm>
        </p:spPr>
        <p:txBody>
          <a:bodyPr/>
          <a:lstStyle/>
          <a:p>
            <a:r>
              <a:rPr lang="en-IN" sz="4000" b="1" dirty="0" smtClean="0"/>
              <a:t>Driver Drowsiness Detection Using </a:t>
            </a:r>
            <a:r>
              <a:rPr lang="en-IN" sz="4000" b="1" dirty="0" err="1" smtClean="0"/>
              <a:t>OpenCV</a:t>
            </a:r>
            <a:r>
              <a:rPr lang="en-IN" sz="4000" b="1" dirty="0" smtClean="0"/>
              <a:t> and </a:t>
            </a:r>
            <a:r>
              <a:rPr lang="en-IN" sz="4000" b="1" dirty="0" err="1" smtClean="0"/>
              <a:t>dlib</a:t>
            </a:r>
            <a:endParaRPr lang="en-IN" sz="4000" b="1" dirty="0"/>
          </a:p>
        </p:txBody>
      </p:sp>
      <p:sp>
        <p:nvSpPr>
          <p:cNvPr id="3" name="Subtitle 2"/>
          <p:cNvSpPr>
            <a:spLocks noGrp="1"/>
          </p:cNvSpPr>
          <p:nvPr>
            <p:ph type="subTitle" idx="1"/>
          </p:nvPr>
        </p:nvSpPr>
        <p:spPr>
          <a:xfrm>
            <a:off x="4355976" y="5229200"/>
            <a:ext cx="4464496" cy="1008112"/>
          </a:xfrm>
        </p:spPr>
        <p:txBody>
          <a:bodyPr>
            <a:noAutofit/>
          </a:bodyPr>
          <a:lstStyle/>
          <a:p>
            <a:r>
              <a:rPr lang="en-IN" sz="2400" dirty="0" smtClean="0"/>
              <a:t>180030374 – </a:t>
            </a:r>
            <a:r>
              <a:rPr lang="en-IN" sz="2400" dirty="0" err="1" smtClean="0"/>
              <a:t>T.Mani</a:t>
            </a:r>
            <a:r>
              <a:rPr lang="en-IN" sz="2400" dirty="0" smtClean="0"/>
              <a:t> Shankar</a:t>
            </a:r>
          </a:p>
          <a:p>
            <a:r>
              <a:rPr lang="en-IN" sz="2400" dirty="0" smtClean="0"/>
              <a:t>180030271 – </a:t>
            </a:r>
            <a:r>
              <a:rPr lang="en-IN" sz="2400" dirty="0"/>
              <a:t>S</a:t>
            </a:r>
            <a:r>
              <a:rPr lang="en-IN" sz="2400" dirty="0" smtClean="0"/>
              <a:t>ai </a:t>
            </a:r>
            <a:r>
              <a:rPr lang="en-IN" sz="2400" dirty="0" err="1"/>
              <a:t>S</a:t>
            </a:r>
            <a:r>
              <a:rPr lang="en-IN" sz="2400" dirty="0" err="1" smtClean="0"/>
              <a:t>owri</a:t>
            </a:r>
            <a:r>
              <a:rPr lang="en-IN" sz="2400" dirty="0" smtClean="0"/>
              <a:t> </a:t>
            </a:r>
            <a:r>
              <a:rPr lang="en-IN" sz="2400" dirty="0" err="1" smtClean="0"/>
              <a:t>Vikas</a:t>
            </a:r>
            <a:endParaRPr lang="en-IN" sz="2400" dirty="0"/>
          </a:p>
        </p:txBody>
      </p:sp>
    </p:spTree>
    <p:extLst>
      <p:ext uri="{BB962C8B-B14F-4D97-AF65-F5344CB8AC3E}">
        <p14:creationId xmlns:p14="http://schemas.microsoft.com/office/powerpoint/2010/main" val="14827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7" y="1149647"/>
            <a:ext cx="7185999" cy="5389499"/>
          </a:xfrm>
          <a:prstGeom prst="rect">
            <a:avLst/>
          </a:prstGeom>
        </p:spPr>
      </p:pic>
      <p:sp>
        <p:nvSpPr>
          <p:cNvPr id="3" name="Title 2"/>
          <p:cNvSpPr>
            <a:spLocks noGrp="1"/>
          </p:cNvSpPr>
          <p:nvPr>
            <p:ph type="title"/>
          </p:nvPr>
        </p:nvSpPr>
        <p:spPr>
          <a:xfrm>
            <a:off x="539552" y="116632"/>
            <a:ext cx="7543800" cy="914400"/>
          </a:xfrm>
        </p:spPr>
        <p:txBody>
          <a:bodyPr/>
          <a:lstStyle/>
          <a:p>
            <a:r>
              <a:rPr lang="en-IN" sz="2400" b="1" dirty="0" smtClean="0">
                <a:solidFill>
                  <a:schemeClr val="tx1">
                    <a:lumMod val="75000"/>
                  </a:schemeClr>
                </a:solidFill>
              </a:rPr>
              <a:t>Facial </a:t>
            </a:r>
            <a:r>
              <a:rPr lang="en-IN" sz="2400" b="1" dirty="0" err="1" smtClean="0">
                <a:solidFill>
                  <a:schemeClr val="tx1">
                    <a:lumMod val="75000"/>
                  </a:schemeClr>
                </a:solidFill>
              </a:rPr>
              <a:t>LandMarks</a:t>
            </a:r>
            <a:r>
              <a:rPr lang="en-IN" sz="2400" b="1" dirty="0" smtClean="0">
                <a:solidFill>
                  <a:schemeClr val="tx1">
                    <a:lumMod val="75000"/>
                  </a:schemeClr>
                </a:solidFill>
              </a:rPr>
              <a:t> :-</a:t>
            </a:r>
            <a:endParaRPr lang="en-IN" sz="2400" b="1" dirty="0">
              <a:solidFill>
                <a:schemeClr val="tx1">
                  <a:lumMod val="75000"/>
                </a:schemeClr>
              </a:solidFill>
            </a:endParaRPr>
          </a:p>
        </p:txBody>
      </p:sp>
    </p:spTree>
    <p:extLst>
      <p:ext uri="{BB962C8B-B14F-4D97-AF65-F5344CB8AC3E}">
        <p14:creationId xmlns:p14="http://schemas.microsoft.com/office/powerpoint/2010/main" val="940276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988840"/>
            <a:ext cx="7543800" cy="914400"/>
          </a:xfrm>
        </p:spPr>
        <p:txBody>
          <a:bodyPr/>
          <a:lstStyle/>
          <a:p>
            <a:r>
              <a:rPr lang="en-IN" sz="2400" b="1" dirty="0" smtClean="0">
                <a:solidFill>
                  <a:schemeClr val="tx1">
                    <a:lumMod val="75000"/>
                  </a:schemeClr>
                </a:solidFill>
              </a:rPr>
              <a:t>Work Flow :-</a:t>
            </a:r>
            <a:br>
              <a:rPr lang="en-IN" sz="2400" b="1" dirty="0" smtClean="0">
                <a:solidFill>
                  <a:schemeClr val="tx1">
                    <a:lumMod val="75000"/>
                  </a:schemeClr>
                </a:solidFill>
              </a:rPr>
            </a:br>
            <a:r>
              <a:rPr lang="en-IN" sz="2400" b="1" dirty="0">
                <a:solidFill>
                  <a:schemeClr val="tx1">
                    <a:lumMod val="75000"/>
                  </a:schemeClr>
                </a:solidFill>
              </a:rPr>
              <a:t/>
            </a:r>
            <a:br>
              <a:rPr lang="en-IN" sz="2400" b="1" dirty="0">
                <a:solidFill>
                  <a:schemeClr val="tx1">
                    <a:lumMod val="75000"/>
                  </a:schemeClr>
                </a:solidFill>
              </a:rPr>
            </a:br>
            <a:r>
              <a:rPr lang="en-IN" sz="2400" b="1" dirty="0" smtClean="0">
                <a:solidFill>
                  <a:schemeClr val="tx1">
                    <a:lumMod val="75000"/>
                  </a:schemeClr>
                </a:solidFill>
              </a:rPr>
              <a:t/>
            </a:r>
            <a:br>
              <a:rPr lang="en-IN" sz="2400" b="1" dirty="0" smtClean="0">
                <a:solidFill>
                  <a:schemeClr val="tx1">
                    <a:lumMod val="75000"/>
                  </a:schemeClr>
                </a:solidFill>
              </a:rPr>
            </a:br>
            <a:r>
              <a:rPr lang="en-IN" sz="2400" b="1" dirty="0">
                <a:solidFill>
                  <a:schemeClr val="tx1">
                    <a:lumMod val="75000"/>
                  </a:schemeClr>
                </a:solidFill>
              </a:rPr>
              <a:t/>
            </a:r>
            <a:br>
              <a:rPr lang="en-IN" sz="2400" b="1" dirty="0">
                <a:solidFill>
                  <a:schemeClr val="tx1">
                    <a:lumMod val="75000"/>
                  </a:schemeClr>
                </a:solidFill>
              </a:rPr>
            </a:br>
            <a:endParaRPr lang="en-IN" sz="2400" b="1" dirty="0">
              <a:solidFill>
                <a:schemeClr val="tx1">
                  <a:lumMod val="75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988840"/>
            <a:ext cx="5328592" cy="4256629"/>
          </a:xfrm>
          <a:prstGeom prst="rect">
            <a:avLst/>
          </a:prstGeom>
        </p:spPr>
      </p:pic>
    </p:spTree>
    <p:extLst>
      <p:ext uri="{BB962C8B-B14F-4D97-AF65-F5344CB8AC3E}">
        <p14:creationId xmlns:p14="http://schemas.microsoft.com/office/powerpoint/2010/main" val="2898956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509120"/>
            <a:ext cx="7543800" cy="914400"/>
          </a:xfrm>
        </p:spPr>
        <p:txBody>
          <a:bodyPr/>
          <a:lstStyle/>
          <a:p>
            <a:r>
              <a:rPr lang="en-IN" sz="2400" b="1" dirty="0" smtClean="0">
                <a:solidFill>
                  <a:schemeClr val="tx1">
                    <a:lumMod val="75000"/>
                  </a:schemeClr>
                </a:solidFill>
              </a:rPr>
              <a:t>Modules include :-</a:t>
            </a:r>
            <a:br>
              <a:rPr lang="en-IN" sz="2400" b="1" dirty="0" smtClean="0">
                <a:solidFill>
                  <a:schemeClr val="tx1">
                    <a:lumMod val="75000"/>
                  </a:schemeClr>
                </a:solidFill>
              </a:rPr>
            </a:br>
            <a:r>
              <a:rPr lang="en-IN" sz="2400" dirty="0" smtClean="0"/>
              <a:t/>
            </a:r>
            <a:br>
              <a:rPr lang="en-IN" sz="2400" dirty="0" smtClean="0"/>
            </a:br>
            <a:r>
              <a:rPr lang="en-IN" sz="2400" dirty="0"/>
              <a:t> </a:t>
            </a:r>
            <a:r>
              <a:rPr lang="en-IN" sz="2400" dirty="0" smtClean="0"/>
              <a:t>1.Import Libraries.</a:t>
            </a:r>
            <a:br>
              <a:rPr lang="en-IN" sz="2400" dirty="0" smtClean="0"/>
            </a:br>
            <a:r>
              <a:rPr lang="en-IN" sz="2400" dirty="0" smtClean="0"/>
              <a:t>2.</a:t>
            </a:r>
            <a:r>
              <a:rPr lang="en-US" sz="2400" dirty="0">
                <a:effectLst/>
              </a:rPr>
              <a:t> </a:t>
            </a:r>
            <a:r>
              <a:rPr lang="en-US" sz="2400" dirty="0" err="1">
                <a:effectLst/>
              </a:rPr>
              <a:t>Dlib’s</a:t>
            </a:r>
            <a:r>
              <a:rPr lang="en-US" sz="2400" dirty="0">
                <a:effectLst/>
              </a:rPr>
              <a:t> face and facial landmark </a:t>
            </a:r>
            <a:r>
              <a:rPr lang="en-US" sz="2400" dirty="0" smtClean="0">
                <a:effectLst/>
              </a:rPr>
              <a:t>predictors.</a:t>
            </a:r>
            <a:r>
              <a:rPr lang="en-US" sz="2400" dirty="0">
                <a:effectLst/>
              </a:rPr>
              <a:t/>
            </a:r>
            <a:br>
              <a:rPr lang="en-US" sz="2400" dirty="0">
                <a:effectLst/>
              </a:rPr>
            </a:br>
            <a:r>
              <a:rPr lang="en-US" sz="2400" dirty="0" smtClean="0">
                <a:effectLst/>
              </a:rPr>
              <a:t>3.</a:t>
            </a:r>
            <a:r>
              <a:rPr lang="en-US" sz="2400" dirty="0">
                <a:effectLst/>
              </a:rPr>
              <a:t> Create a function for calculating the blinking </a:t>
            </a:r>
            <a:r>
              <a:rPr lang="en-US" sz="2400" dirty="0" smtClean="0">
                <a:effectLst/>
              </a:rPr>
              <a:t>ratio.</a:t>
            </a:r>
            <a:r>
              <a:rPr lang="en-US" sz="2400" dirty="0">
                <a:effectLst/>
              </a:rPr>
              <a:t/>
            </a:r>
            <a:br>
              <a:rPr lang="en-US" sz="2400" dirty="0">
                <a:effectLst/>
              </a:rPr>
            </a:br>
            <a:r>
              <a:rPr lang="en-US" sz="2400" dirty="0" smtClean="0">
                <a:effectLst/>
              </a:rPr>
              <a:t>4.Create </a:t>
            </a:r>
            <a:r>
              <a:rPr lang="en-US" sz="2400" dirty="0">
                <a:effectLst/>
              </a:rPr>
              <a:t>a function for calculating mouth aspect </a:t>
            </a:r>
            <a:r>
              <a:rPr lang="en-US" sz="2400" dirty="0" smtClean="0">
                <a:effectLst/>
              </a:rPr>
              <a:t>ratio.</a:t>
            </a:r>
            <a:r>
              <a:rPr lang="en-US" sz="2400" dirty="0">
                <a:effectLst/>
              </a:rPr>
              <a:t/>
            </a:r>
            <a:br>
              <a:rPr lang="en-US" sz="2400" dirty="0">
                <a:effectLst/>
              </a:rPr>
            </a:br>
            <a:r>
              <a:rPr lang="en-US" sz="2400" dirty="0" smtClean="0">
                <a:effectLst/>
              </a:rPr>
              <a:t>5.</a:t>
            </a:r>
            <a:r>
              <a:rPr lang="en-IN" sz="2400" dirty="0">
                <a:effectLst/>
              </a:rPr>
              <a:t> Begin processing of </a:t>
            </a:r>
            <a:r>
              <a:rPr lang="en-IN" sz="2400" dirty="0" smtClean="0">
                <a:effectLst/>
              </a:rPr>
              <a:t>frames.</a:t>
            </a:r>
            <a:r>
              <a:rPr lang="en-IN" sz="2400" dirty="0">
                <a:effectLst/>
              </a:rPr>
              <a:t/>
            </a:r>
            <a:br>
              <a:rPr lang="en-IN" sz="2400" dirty="0">
                <a:effectLst/>
              </a:rPr>
            </a:br>
            <a:r>
              <a:rPr lang="en-IN" sz="2400" dirty="0" smtClean="0"/>
              <a:t/>
            </a:r>
            <a:br>
              <a:rPr lang="en-IN" sz="2400" dirty="0" smtClean="0"/>
            </a:br>
            <a:endParaRPr lang="en-IN" sz="2400" dirty="0"/>
          </a:p>
        </p:txBody>
      </p:sp>
    </p:spTree>
    <p:extLst>
      <p:ext uri="{BB962C8B-B14F-4D97-AF65-F5344CB8AC3E}">
        <p14:creationId xmlns:p14="http://schemas.microsoft.com/office/powerpoint/2010/main" val="2480006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492896"/>
            <a:ext cx="7543800" cy="914400"/>
          </a:xfrm>
        </p:spPr>
        <p:txBody>
          <a:bodyPr/>
          <a:lstStyle/>
          <a:p>
            <a:r>
              <a:rPr lang="en-IN" sz="2400" b="1" dirty="0" smtClean="0">
                <a:solidFill>
                  <a:schemeClr val="tx1">
                    <a:lumMod val="75000"/>
                  </a:schemeClr>
                </a:solidFill>
                <a:effectLst/>
              </a:rPr>
              <a:t/>
            </a:r>
            <a:br>
              <a:rPr lang="en-IN" sz="2400" b="1" dirty="0" smtClean="0">
                <a:solidFill>
                  <a:schemeClr val="tx1">
                    <a:lumMod val="75000"/>
                  </a:schemeClr>
                </a:solidFill>
                <a:effectLst/>
              </a:rPr>
            </a:br>
            <a:r>
              <a:rPr lang="en-IN" sz="2400" b="1" dirty="0">
                <a:solidFill>
                  <a:schemeClr val="tx1">
                    <a:lumMod val="75000"/>
                  </a:schemeClr>
                </a:solidFill>
                <a:effectLst/>
              </a:rPr>
              <a:t/>
            </a:r>
            <a:br>
              <a:rPr lang="en-IN" sz="2400" b="1" dirty="0">
                <a:solidFill>
                  <a:schemeClr val="tx1">
                    <a:lumMod val="75000"/>
                  </a:schemeClr>
                </a:solidFill>
                <a:effectLst/>
              </a:rPr>
            </a:br>
            <a:r>
              <a:rPr lang="en-IN" sz="2400" b="1" dirty="0" smtClean="0">
                <a:solidFill>
                  <a:schemeClr val="tx1">
                    <a:lumMod val="75000"/>
                  </a:schemeClr>
                </a:solidFill>
                <a:effectLst/>
              </a:rPr>
              <a:t/>
            </a:r>
            <a:br>
              <a:rPr lang="en-IN" sz="2400" b="1" dirty="0" smtClean="0">
                <a:solidFill>
                  <a:schemeClr val="tx1">
                    <a:lumMod val="75000"/>
                  </a:schemeClr>
                </a:solidFill>
                <a:effectLst/>
              </a:rPr>
            </a:br>
            <a:r>
              <a:rPr lang="en-IN" sz="2400" b="1" dirty="0">
                <a:solidFill>
                  <a:schemeClr val="tx1">
                    <a:lumMod val="75000"/>
                  </a:schemeClr>
                </a:solidFill>
                <a:effectLst/>
              </a:rPr>
              <a:t/>
            </a:r>
            <a:br>
              <a:rPr lang="en-IN" sz="2400" b="1" dirty="0">
                <a:solidFill>
                  <a:schemeClr val="tx1">
                    <a:lumMod val="75000"/>
                  </a:schemeClr>
                </a:solidFill>
                <a:effectLst/>
              </a:rPr>
            </a:br>
            <a:r>
              <a:rPr lang="en-IN" sz="2400" b="1" dirty="0" err="1" smtClean="0">
                <a:solidFill>
                  <a:schemeClr val="tx1">
                    <a:lumMod val="75000"/>
                  </a:schemeClr>
                </a:solidFill>
                <a:effectLst/>
              </a:rPr>
              <a:t>Yoo</a:t>
            </a:r>
            <a:r>
              <a:rPr lang="en-IN" sz="2400" b="1" dirty="0" smtClean="0">
                <a:solidFill>
                  <a:schemeClr val="tx1">
                    <a:lumMod val="75000"/>
                  </a:schemeClr>
                </a:solidFill>
                <a:effectLst/>
              </a:rPr>
              <a:t>…!!</a:t>
            </a:r>
            <a:br>
              <a:rPr lang="en-IN" sz="2400" b="1" dirty="0" smtClean="0">
                <a:solidFill>
                  <a:schemeClr val="tx1">
                    <a:lumMod val="75000"/>
                  </a:schemeClr>
                </a:solidFill>
                <a:effectLst/>
              </a:rPr>
            </a:br>
            <a:r>
              <a:rPr lang="en-IN" sz="2400" b="1" dirty="0">
                <a:solidFill>
                  <a:schemeClr val="tx1">
                    <a:lumMod val="75000"/>
                  </a:schemeClr>
                </a:solidFill>
                <a:effectLst/>
              </a:rPr>
              <a:t/>
            </a:r>
            <a:br>
              <a:rPr lang="en-IN" sz="2400" b="1" dirty="0">
                <a:solidFill>
                  <a:schemeClr val="tx1">
                    <a:lumMod val="75000"/>
                  </a:schemeClr>
                </a:solidFill>
                <a:effectLst/>
              </a:rPr>
            </a:br>
            <a:r>
              <a:rPr lang="en-IN" sz="2400" b="1" dirty="0" smtClean="0">
                <a:solidFill>
                  <a:schemeClr val="tx1">
                    <a:lumMod val="75000"/>
                  </a:schemeClr>
                </a:solidFill>
                <a:effectLst/>
              </a:rPr>
              <a:t>Driver </a:t>
            </a:r>
            <a:r>
              <a:rPr lang="en-IN" sz="2400" b="1" dirty="0">
                <a:solidFill>
                  <a:schemeClr val="tx1">
                    <a:lumMod val="75000"/>
                  </a:schemeClr>
                </a:solidFill>
                <a:effectLst/>
              </a:rPr>
              <a:t>Drowsiness Detection </a:t>
            </a:r>
            <a:r>
              <a:rPr lang="en-IN" sz="2400" b="1" dirty="0" smtClean="0">
                <a:solidFill>
                  <a:schemeClr val="tx1">
                    <a:lumMod val="75000"/>
                  </a:schemeClr>
                </a:solidFill>
                <a:effectLst/>
              </a:rPr>
              <a:t>Output :-</a:t>
            </a:r>
            <a:br>
              <a:rPr lang="en-IN" sz="2400" b="1" dirty="0" smtClean="0">
                <a:solidFill>
                  <a:schemeClr val="tx1">
                    <a:lumMod val="75000"/>
                  </a:schemeClr>
                </a:solidFill>
                <a:effectLst/>
              </a:rPr>
            </a:br>
            <a:r>
              <a:rPr lang="en-IN" sz="2400" b="1" dirty="0" smtClean="0">
                <a:solidFill>
                  <a:schemeClr val="tx1">
                    <a:lumMod val="75000"/>
                  </a:schemeClr>
                </a:solidFill>
                <a:effectLst/>
              </a:rPr>
              <a:t> </a:t>
            </a:r>
            <a:br>
              <a:rPr lang="en-IN" sz="2400" b="1" dirty="0" smtClean="0">
                <a:solidFill>
                  <a:schemeClr val="tx1">
                    <a:lumMod val="75000"/>
                  </a:schemeClr>
                </a:solidFill>
                <a:effectLst/>
              </a:rPr>
            </a:br>
            <a:r>
              <a:rPr lang="en-IN" sz="2000" b="1" dirty="0" smtClean="0">
                <a:solidFill>
                  <a:schemeClr val="tx1">
                    <a:lumMod val="95000"/>
                  </a:schemeClr>
                </a:solidFill>
                <a:effectLst/>
              </a:rPr>
              <a:t>Along with the alarm , image is the output</a:t>
            </a:r>
            <a:r>
              <a:rPr lang="en-IN" sz="2400" b="1" dirty="0" smtClean="0">
                <a:solidFill>
                  <a:schemeClr val="tx1">
                    <a:lumMod val="75000"/>
                  </a:schemeClr>
                </a:solidFill>
                <a:effectLst/>
              </a:rPr>
              <a:t/>
            </a:r>
            <a:br>
              <a:rPr lang="en-IN" sz="2400" b="1" dirty="0" smtClean="0">
                <a:solidFill>
                  <a:schemeClr val="tx1">
                    <a:lumMod val="75000"/>
                  </a:schemeClr>
                </a:solidFill>
                <a:effectLst/>
              </a:rPr>
            </a:br>
            <a:r>
              <a:rPr lang="en-IN" sz="2400" b="1" dirty="0">
                <a:solidFill>
                  <a:schemeClr val="tx1">
                    <a:lumMod val="75000"/>
                  </a:schemeClr>
                </a:solidFill>
                <a:effectLst/>
              </a:rPr>
              <a:t/>
            </a:r>
            <a:br>
              <a:rPr lang="en-IN" sz="2400" b="1" dirty="0">
                <a:solidFill>
                  <a:schemeClr val="tx1">
                    <a:lumMod val="75000"/>
                  </a:schemeClr>
                </a:solidFill>
                <a:effectLst/>
              </a:rPr>
            </a:br>
            <a:r>
              <a:rPr lang="en-IN" sz="2400" b="1" dirty="0">
                <a:solidFill>
                  <a:schemeClr val="tx1">
                    <a:lumMod val="75000"/>
                  </a:schemeClr>
                </a:solidFill>
                <a:effectLst/>
              </a:rPr>
              <a:t/>
            </a:r>
            <a:br>
              <a:rPr lang="en-IN" sz="2400" b="1" dirty="0">
                <a:solidFill>
                  <a:schemeClr val="tx1">
                    <a:lumMod val="75000"/>
                  </a:schemeClr>
                </a:solidFill>
                <a:effectLst/>
              </a:rPr>
            </a:br>
            <a:endParaRPr lang="en-IN" sz="2400" b="1" dirty="0">
              <a:solidFill>
                <a:schemeClr val="tx1">
                  <a:lumMod val="75000"/>
                </a:schemeClr>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569" y="2780928"/>
            <a:ext cx="8466233" cy="3304835"/>
          </a:xfrm>
          <a:prstGeom prst="rect">
            <a:avLst/>
          </a:prstGeom>
        </p:spPr>
      </p:pic>
    </p:spTree>
    <p:extLst>
      <p:ext uri="{BB962C8B-B14F-4D97-AF65-F5344CB8AC3E}">
        <p14:creationId xmlns:p14="http://schemas.microsoft.com/office/powerpoint/2010/main" val="3315702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653136"/>
            <a:ext cx="7543800" cy="914400"/>
          </a:xfrm>
        </p:spPr>
        <p:txBody>
          <a:bodyPr/>
          <a:lstStyle/>
          <a:p>
            <a:pPr fontAlgn="base"/>
            <a:r>
              <a:rPr lang="en-US" sz="2400" b="1" dirty="0" smtClean="0">
                <a:solidFill>
                  <a:schemeClr val="tx1">
                    <a:lumMod val="75000"/>
                  </a:schemeClr>
                </a:solidFill>
                <a:effectLst/>
              </a:rPr>
              <a:t>Summary :-</a:t>
            </a:r>
            <a:br>
              <a:rPr lang="en-US" sz="2400" b="1" dirty="0" smtClean="0">
                <a:solidFill>
                  <a:schemeClr val="tx1">
                    <a:lumMod val="75000"/>
                  </a:schemeClr>
                </a:solidFill>
                <a:effectLst/>
              </a:rPr>
            </a:br>
            <a:r>
              <a:rPr lang="en-US" sz="2000" dirty="0">
                <a:effectLst/>
              </a:rPr>
              <a:t/>
            </a:r>
            <a:br>
              <a:rPr lang="en-US" sz="2000" dirty="0">
                <a:effectLst/>
              </a:rPr>
            </a:br>
            <a:r>
              <a:rPr lang="en-US" sz="2000" dirty="0">
                <a:effectLst/>
              </a:rPr>
              <a:t>we have successfully created driver drowsiness detector, we can implement it in other projects like computer vision, self-driving cars, drive safety, etc</a:t>
            </a:r>
            <a:r>
              <a:rPr lang="en-US" sz="2000" dirty="0" smtClean="0">
                <a:effectLst/>
              </a:rPr>
              <a:t>.</a:t>
            </a:r>
            <a:br>
              <a:rPr lang="en-US" sz="2000" dirty="0" smtClean="0">
                <a:effectLst/>
              </a:rPr>
            </a:br>
            <a:r>
              <a:rPr lang="en-US" sz="2000" dirty="0" smtClean="0">
                <a:effectLst/>
              </a:rPr>
              <a:t/>
            </a:r>
            <a:br>
              <a:rPr lang="en-US" sz="2000" dirty="0" smtClean="0">
                <a:effectLst/>
              </a:rPr>
            </a:br>
            <a:r>
              <a:rPr lang="en-US" sz="2400" b="1" dirty="0" smtClean="0">
                <a:solidFill>
                  <a:schemeClr val="tx1">
                    <a:lumMod val="75000"/>
                  </a:schemeClr>
                </a:solidFill>
                <a:effectLst/>
              </a:rPr>
              <a:t>Real Time Application :-</a:t>
            </a:r>
            <a:r>
              <a:rPr lang="en-US" sz="2000" dirty="0" smtClean="0">
                <a:effectLst/>
              </a:rPr>
              <a:t/>
            </a:r>
            <a:br>
              <a:rPr lang="en-US" sz="2000" dirty="0" smtClean="0">
                <a:effectLst/>
              </a:rPr>
            </a:br>
            <a:r>
              <a:rPr lang="en-US" sz="2000" dirty="0">
                <a:effectLst/>
              </a:rPr>
              <a:t/>
            </a:r>
            <a:br>
              <a:rPr lang="en-US" sz="2000" dirty="0">
                <a:effectLst/>
              </a:rPr>
            </a:br>
            <a:r>
              <a:rPr lang="en-US" sz="2000" dirty="0">
                <a:effectLst/>
              </a:rPr>
              <a:t>Driver drowsiness project can be used with a raspberry pie to create a standalone system for drivers, used as a web service, or installed in workplaces to monitor employees’ activity. The sensitivity and the number of frames can be changed according to the requirements.</a:t>
            </a:r>
            <a:br>
              <a:rPr lang="en-US" sz="2000" dirty="0">
                <a:effectLst/>
              </a:rPr>
            </a:br>
            <a:endParaRPr lang="en-IN" sz="2000" dirty="0"/>
          </a:p>
        </p:txBody>
      </p:sp>
    </p:spTree>
    <p:extLst>
      <p:ext uri="{BB962C8B-B14F-4D97-AF65-F5344CB8AC3E}">
        <p14:creationId xmlns:p14="http://schemas.microsoft.com/office/powerpoint/2010/main" val="315042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5589240"/>
            <a:ext cx="7543800" cy="914400"/>
          </a:xfrm>
        </p:spPr>
        <p:txBody>
          <a:bodyPr/>
          <a:lstStyle/>
          <a:p>
            <a:pPr fontAlgn="base"/>
            <a:r>
              <a:rPr lang="en-IN" sz="2800" dirty="0" smtClean="0"/>
              <a:t>     </a:t>
            </a:r>
            <a:r>
              <a:rPr lang="en-IN" sz="2800" b="1" dirty="0">
                <a:solidFill>
                  <a:schemeClr val="accent6">
                    <a:lumMod val="60000"/>
                    <a:lumOff val="40000"/>
                  </a:schemeClr>
                </a:solidFill>
              </a:rPr>
              <a:t> </a:t>
            </a:r>
            <a:r>
              <a:rPr lang="en-IN" sz="2800" b="1" dirty="0" smtClean="0">
                <a:solidFill>
                  <a:schemeClr val="accent6">
                    <a:lumMod val="60000"/>
                    <a:lumOff val="40000"/>
                  </a:schemeClr>
                </a:solidFill>
              </a:rPr>
              <a:t>           Problem Statement….?</a:t>
            </a:r>
            <a:r>
              <a:rPr lang="en-IN" sz="2800" dirty="0" smtClean="0"/>
              <a:t/>
            </a:r>
            <a:br>
              <a:rPr lang="en-IN" sz="2800" dirty="0" smtClean="0"/>
            </a:br>
            <a:r>
              <a:rPr lang="en-IN" sz="2800" dirty="0"/>
              <a:t/>
            </a:r>
            <a:br>
              <a:rPr lang="en-IN" sz="2800" dirty="0"/>
            </a:br>
            <a:r>
              <a:rPr lang="en-US" sz="2000" dirty="0" smtClean="0">
                <a:effectLst/>
              </a:rPr>
              <a:t>- In </a:t>
            </a:r>
            <a:r>
              <a:rPr lang="en-US" sz="2000" dirty="0">
                <a:effectLst/>
              </a:rPr>
              <a:t>this project, we are going to build a </a:t>
            </a:r>
            <a:r>
              <a:rPr lang="en-US" sz="2000" dirty="0" smtClean="0">
                <a:effectLst/>
              </a:rPr>
              <a:t>model that </a:t>
            </a:r>
            <a:r>
              <a:rPr lang="en-US" sz="2000" dirty="0">
                <a:effectLst/>
              </a:rPr>
              <a:t>will detect if the eyes of the driver are close for too long and infer if the driver is sleepy or inactive</a:t>
            </a:r>
            <a:r>
              <a:rPr lang="en-US" sz="2000" dirty="0" smtClean="0">
                <a:effectLst/>
              </a:rPr>
              <a:t>.</a:t>
            </a:r>
            <a:br>
              <a:rPr lang="en-US" sz="2000" dirty="0" smtClean="0">
                <a:effectLst/>
              </a:rPr>
            </a:br>
            <a:r>
              <a:rPr lang="en-US" sz="2000" dirty="0">
                <a:effectLst/>
              </a:rPr>
              <a:t/>
            </a:r>
            <a:br>
              <a:rPr lang="en-US" sz="2000" dirty="0">
                <a:effectLst/>
              </a:rPr>
            </a:br>
            <a:r>
              <a:rPr lang="en-US" sz="2000" dirty="0" smtClean="0">
                <a:effectLst/>
              </a:rPr>
              <a:t>- This </a:t>
            </a:r>
            <a:r>
              <a:rPr lang="en-US" sz="2000" dirty="0">
                <a:effectLst/>
              </a:rPr>
              <a:t>can be an important safety implementation as studies suggest that accidents due to drivers getting drowsy or sleepy account for around 20% of all accidents and on certain long journey roads it’s up to 50%. It is a serious issue and most people that have driven for long hours at night can relate to the fact that fatigue and slight brief state of unconsciousness can happen to anyone and everyone</a:t>
            </a:r>
            <a:r>
              <a:rPr lang="en-US" sz="2000" dirty="0" smtClean="0">
                <a:effectLst/>
              </a:rPr>
              <a:t>.</a:t>
            </a:r>
            <a:br>
              <a:rPr lang="en-US" sz="2000" dirty="0" smtClean="0">
                <a:effectLst/>
              </a:rPr>
            </a:br>
            <a:r>
              <a:rPr lang="en-US" sz="2000" dirty="0">
                <a:effectLst/>
              </a:rPr>
              <a:t/>
            </a:r>
            <a:br>
              <a:rPr lang="en-US" sz="2000" dirty="0">
                <a:effectLst/>
              </a:rPr>
            </a:br>
            <a:r>
              <a:rPr lang="en-US" sz="2000" dirty="0" smtClean="0">
                <a:effectLst/>
              </a:rPr>
              <a:t>- There </a:t>
            </a:r>
            <a:r>
              <a:rPr lang="en-US" sz="2000" dirty="0">
                <a:effectLst/>
              </a:rPr>
              <a:t>has been an increase in safety systems in cars &amp; other vehicles and many are now mandatory in vehicles, but all of them cannot help if a driver falls asleep behind the wheel even for a brief moment. </a:t>
            </a:r>
            <a:endParaRPr lang="en-IN" sz="1800" dirty="0">
              <a:solidFill>
                <a:srgbClr val="FF0000"/>
              </a:solidFill>
            </a:endParaRPr>
          </a:p>
        </p:txBody>
      </p:sp>
    </p:spTree>
    <p:extLst>
      <p:ext uri="{BB962C8B-B14F-4D97-AF65-F5344CB8AC3E}">
        <p14:creationId xmlns:p14="http://schemas.microsoft.com/office/powerpoint/2010/main" val="1917480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717032"/>
            <a:ext cx="8640960" cy="914400"/>
          </a:xfrm>
        </p:spPr>
        <p:txBody>
          <a:bodyPr/>
          <a:lstStyle/>
          <a:p>
            <a:r>
              <a:rPr lang="en-IN" sz="2800" b="1" dirty="0" smtClean="0">
                <a:solidFill>
                  <a:schemeClr val="accent6">
                    <a:lumMod val="60000"/>
                    <a:lumOff val="40000"/>
                  </a:schemeClr>
                </a:solidFill>
              </a:rPr>
              <a:t>Solution … </a:t>
            </a:r>
            <a:r>
              <a:rPr lang="en-IN" sz="2800" b="1" dirty="0" smtClean="0"/>
              <a:t/>
            </a:r>
            <a:br>
              <a:rPr lang="en-IN" sz="2800" b="1" dirty="0" smtClean="0"/>
            </a:br>
            <a:r>
              <a:rPr lang="en-IN" dirty="0"/>
              <a:t/>
            </a:r>
            <a:br>
              <a:rPr lang="en-IN" dirty="0"/>
            </a:br>
            <a:r>
              <a:rPr lang="en-US" sz="2400" dirty="0">
                <a:effectLst/>
              </a:rPr>
              <a:t>Hence </a:t>
            </a:r>
            <a:r>
              <a:rPr lang="en-US" sz="2400" dirty="0" smtClean="0">
                <a:effectLst/>
              </a:rPr>
              <a:t>we </a:t>
            </a:r>
            <a:r>
              <a:rPr lang="en-US" sz="2400" dirty="0">
                <a:effectLst/>
              </a:rPr>
              <a:t>are </a:t>
            </a:r>
            <a:r>
              <a:rPr lang="en-US" sz="2400" dirty="0" err="1">
                <a:effectLst/>
              </a:rPr>
              <a:t>gonna</a:t>
            </a:r>
            <a:r>
              <a:rPr lang="en-US" sz="2400" dirty="0">
                <a:effectLst/>
              </a:rPr>
              <a:t> build </a:t>
            </a:r>
            <a:r>
              <a:rPr lang="en-US" sz="2400" dirty="0" smtClean="0">
                <a:effectLst/>
              </a:rPr>
              <a:t>= </a:t>
            </a:r>
            <a:br>
              <a:rPr lang="en-US" sz="2400" dirty="0" smtClean="0">
                <a:effectLst/>
              </a:rPr>
            </a:br>
            <a:r>
              <a:rPr lang="en-US" sz="2400" dirty="0" smtClean="0">
                <a:effectLst/>
              </a:rPr>
              <a:t/>
            </a:r>
            <a:br>
              <a:rPr lang="en-US" sz="2400" dirty="0" smtClean="0">
                <a:effectLst/>
              </a:rPr>
            </a:br>
            <a:r>
              <a:rPr lang="en-US" sz="2400" b="1" dirty="0">
                <a:effectLst/>
              </a:rPr>
              <a:t> </a:t>
            </a:r>
            <a:r>
              <a:rPr lang="en-US" sz="2400" b="1" dirty="0" smtClean="0">
                <a:effectLst/>
              </a:rPr>
              <a:t>                    </a:t>
            </a:r>
            <a:r>
              <a:rPr lang="en-US" sz="2400" b="1" dirty="0" smtClean="0">
                <a:solidFill>
                  <a:srgbClr val="FF0000"/>
                </a:solidFill>
                <a:effectLst/>
              </a:rPr>
              <a:t>Driver </a:t>
            </a:r>
            <a:r>
              <a:rPr lang="en-US" sz="2400" b="1" dirty="0">
                <a:solidFill>
                  <a:srgbClr val="FF0000"/>
                </a:solidFill>
                <a:effectLst/>
              </a:rPr>
              <a:t>Drowsiness Detection </a:t>
            </a:r>
            <a:r>
              <a:rPr lang="en-US" sz="2400" b="1" dirty="0" smtClean="0">
                <a:solidFill>
                  <a:srgbClr val="FF0000"/>
                </a:solidFill>
                <a:effectLst/>
              </a:rPr>
              <a:t>System with alarm</a:t>
            </a:r>
            <a:r>
              <a:rPr lang="en-US" sz="2400" dirty="0">
                <a:solidFill>
                  <a:srgbClr val="FF0000"/>
                </a:solidFill>
                <a:effectLst/>
              </a:rPr>
              <a:t/>
            </a:r>
            <a:br>
              <a:rPr lang="en-US" sz="2400" dirty="0">
                <a:solidFill>
                  <a:srgbClr val="FF0000"/>
                </a:solidFill>
                <a:effectLst/>
              </a:rPr>
            </a:br>
            <a:endParaRPr lang="en-IN" sz="2400" dirty="0">
              <a:solidFill>
                <a:srgbClr val="FF0000"/>
              </a:solidFill>
            </a:endParaRPr>
          </a:p>
        </p:txBody>
      </p:sp>
    </p:spTree>
    <p:extLst>
      <p:ext uri="{BB962C8B-B14F-4D97-AF65-F5344CB8AC3E}">
        <p14:creationId xmlns:p14="http://schemas.microsoft.com/office/powerpoint/2010/main" val="64795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373216"/>
            <a:ext cx="7543800" cy="914400"/>
          </a:xfrm>
        </p:spPr>
        <p:txBody>
          <a:bodyPr/>
          <a:lstStyle/>
          <a:p>
            <a:r>
              <a:rPr lang="en-IN" sz="2400" b="1" dirty="0" smtClean="0">
                <a:solidFill>
                  <a:schemeClr val="tx1">
                    <a:lumMod val="75000"/>
                  </a:schemeClr>
                </a:solidFill>
              </a:rPr>
              <a:t>Literature Survey :-</a:t>
            </a:r>
            <a:br>
              <a:rPr lang="en-IN" sz="2400" b="1" dirty="0" smtClean="0">
                <a:solidFill>
                  <a:schemeClr val="tx1">
                    <a:lumMod val="75000"/>
                  </a:schemeClr>
                </a:solidFill>
              </a:rPr>
            </a:br>
            <a:r>
              <a:rPr lang="en-IN" sz="2400" dirty="0" smtClean="0">
                <a:solidFill>
                  <a:schemeClr val="tx1">
                    <a:lumMod val="75000"/>
                  </a:schemeClr>
                </a:solidFill>
              </a:rPr>
              <a:t/>
            </a:r>
            <a:br>
              <a:rPr lang="en-IN" sz="2400" dirty="0" smtClean="0">
                <a:solidFill>
                  <a:schemeClr val="tx1">
                    <a:lumMod val="75000"/>
                  </a:schemeClr>
                </a:solidFill>
              </a:rPr>
            </a:br>
            <a:r>
              <a:rPr lang="en-IN" sz="2000" dirty="0"/>
              <a:t>[1] Hemant Kumar </a:t>
            </a:r>
            <a:r>
              <a:rPr lang="en-IN" sz="2000" dirty="0" err="1"/>
              <a:t>Dua</a:t>
            </a:r>
            <a:r>
              <a:rPr lang="en-IN" sz="2000" dirty="0"/>
              <a:t> , </a:t>
            </a:r>
            <a:r>
              <a:rPr lang="en-IN" sz="2000" dirty="0" err="1"/>
              <a:t>Sanchit</a:t>
            </a:r>
            <a:r>
              <a:rPr lang="en-IN" sz="2000" dirty="0"/>
              <a:t> </a:t>
            </a:r>
            <a:r>
              <a:rPr lang="en-IN" sz="2000" dirty="0" err="1"/>
              <a:t>Goel</a:t>
            </a:r>
            <a:r>
              <a:rPr lang="en-IN" sz="2000" dirty="0"/>
              <a:t> , Vishal Sharma,” Drowsiness Detection and Alert System”, IEEE International Conference on Advances in Computing, Communication Control and Networking, 2018, DOI: </a:t>
            </a:r>
            <a:r>
              <a:rPr lang="en-IN" sz="2000" dirty="0" smtClean="0"/>
              <a:t>10.1109/ICACCCN.2018.8748448</a:t>
            </a:r>
            <a:br>
              <a:rPr lang="en-IN" sz="2000" dirty="0" smtClean="0"/>
            </a:br>
            <a:r>
              <a:rPr lang="en-IN" sz="2000" dirty="0"/>
              <a:t/>
            </a:r>
            <a:br>
              <a:rPr lang="en-IN" sz="2000" dirty="0"/>
            </a:br>
            <a:r>
              <a:rPr lang="en-IN" sz="2000" dirty="0"/>
              <a:t>[2] Jang </a:t>
            </a:r>
            <a:r>
              <a:rPr lang="en-IN" sz="2000" dirty="0" err="1"/>
              <a:t>Woon</a:t>
            </a:r>
            <a:r>
              <a:rPr lang="en-IN" sz="2000" dirty="0"/>
              <a:t> </a:t>
            </a:r>
            <a:r>
              <a:rPr lang="en-IN" sz="2000" dirty="0" err="1"/>
              <a:t>Baek</a:t>
            </a:r>
            <a:r>
              <a:rPr lang="en-IN" sz="2000" dirty="0"/>
              <a:t>, </a:t>
            </a:r>
            <a:r>
              <a:rPr lang="en-IN" sz="2000" dirty="0" err="1"/>
              <a:t>Byung</a:t>
            </a:r>
            <a:r>
              <a:rPr lang="en-IN" sz="2000" dirty="0"/>
              <a:t>-Gil Han, Kwang-</a:t>
            </a:r>
            <a:r>
              <a:rPr lang="en-IN" sz="2000" dirty="0" err="1"/>
              <a:t>Ju</a:t>
            </a:r>
            <a:r>
              <a:rPr lang="en-IN" sz="2000" dirty="0"/>
              <a:t> Kim, Yun-Su Chung, Soo-In Lee,” Real-time Drowsiness Detection Algorithm for Driver State Monitoring Systems”, IEEE Electronics and Telecommunications Research Institute, 2018, DOI: </a:t>
            </a:r>
            <a:r>
              <a:rPr lang="en-IN" sz="2000" dirty="0" smtClean="0"/>
              <a:t>10.1109/ICUFN.2018.8436988</a:t>
            </a:r>
            <a:br>
              <a:rPr lang="en-IN" sz="2000" dirty="0" smtClean="0"/>
            </a:br>
            <a:r>
              <a:rPr lang="en-IN" sz="2000" dirty="0"/>
              <a:t/>
            </a:r>
            <a:br>
              <a:rPr lang="en-IN" sz="2000" dirty="0"/>
            </a:br>
            <a:r>
              <a:rPr lang="en-IN" sz="2000" dirty="0"/>
              <a:t>[3] </a:t>
            </a:r>
            <a:r>
              <a:rPr lang="en-IN" sz="2000" dirty="0" err="1"/>
              <a:t>Wisaroot</a:t>
            </a:r>
            <a:r>
              <a:rPr lang="en-IN" sz="2000" dirty="0"/>
              <a:t> </a:t>
            </a:r>
            <a:r>
              <a:rPr lang="en-IN" sz="2000" dirty="0" err="1"/>
              <a:t>Tipprasert</a:t>
            </a:r>
            <a:r>
              <a:rPr lang="en-IN" sz="2000" dirty="0"/>
              <a:t>, </a:t>
            </a:r>
            <a:r>
              <a:rPr lang="en-IN" sz="2000" dirty="0" err="1"/>
              <a:t>Theekapun</a:t>
            </a:r>
            <a:r>
              <a:rPr lang="en-IN" sz="2000" dirty="0"/>
              <a:t> </a:t>
            </a:r>
            <a:r>
              <a:rPr lang="en-IN" sz="2000" dirty="0" err="1"/>
              <a:t>Charoenpong</a:t>
            </a:r>
            <a:r>
              <a:rPr lang="en-IN" sz="2000" dirty="0"/>
              <a:t>, </a:t>
            </a:r>
            <a:r>
              <a:rPr lang="en-IN" sz="2000" dirty="0" err="1"/>
              <a:t>Chamaporn</a:t>
            </a:r>
            <a:r>
              <a:rPr lang="en-IN" sz="2000" dirty="0"/>
              <a:t> </a:t>
            </a:r>
            <a:r>
              <a:rPr lang="en-IN" sz="2000" dirty="0" err="1"/>
              <a:t>Chianrabutra</a:t>
            </a:r>
            <a:r>
              <a:rPr lang="en-IN" sz="2000" dirty="0"/>
              <a:t>, </a:t>
            </a:r>
            <a:r>
              <a:rPr lang="en-IN" sz="2000" dirty="0" err="1"/>
              <a:t>Chamaiporn</a:t>
            </a:r>
            <a:r>
              <a:rPr lang="en-IN" sz="2000" dirty="0"/>
              <a:t> </a:t>
            </a:r>
            <a:r>
              <a:rPr lang="en-IN" sz="2000" dirty="0" err="1"/>
              <a:t>Sukjamsri</a:t>
            </a:r>
            <a:r>
              <a:rPr lang="en-IN" sz="2000" dirty="0"/>
              <a:t>,” A Method of Driver’s Eyes Closure and Yawning Detection for Drowsiness Analysis by Infrared Camera”, IEEE First International Symposium on Instrumentation, Control, Artificial Intelligence, and Robotics (ICA-SYMP),2019, DOI: 10.1109/ICA-SYMP.2019.8646001</a:t>
            </a:r>
            <a:endParaRPr lang="en-IN" sz="2000" dirty="0">
              <a:solidFill>
                <a:schemeClr val="tx1">
                  <a:lumMod val="75000"/>
                </a:schemeClr>
              </a:solidFill>
            </a:endParaRPr>
          </a:p>
        </p:txBody>
      </p:sp>
    </p:spTree>
    <p:extLst>
      <p:ext uri="{BB962C8B-B14F-4D97-AF65-F5344CB8AC3E}">
        <p14:creationId xmlns:p14="http://schemas.microsoft.com/office/powerpoint/2010/main" val="64690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517232"/>
            <a:ext cx="7543800" cy="914400"/>
          </a:xfrm>
        </p:spPr>
        <p:txBody>
          <a:bodyPr/>
          <a:lstStyle/>
          <a:p>
            <a:r>
              <a:rPr lang="en-IN" sz="2000" dirty="0"/>
              <a:t>[4] Kumar A., &amp; Patra </a:t>
            </a:r>
            <a:r>
              <a:rPr lang="en-IN" sz="2000" dirty="0" err="1"/>
              <a:t>R,”Driver</a:t>
            </a:r>
            <a:r>
              <a:rPr lang="en-IN" sz="2000" dirty="0"/>
              <a:t> drowsiness monitoring system using visual behaviour and machine </a:t>
            </a:r>
            <a:r>
              <a:rPr lang="en-IN" sz="2000" dirty="0" err="1"/>
              <a:t>learning”,IEEE</a:t>
            </a:r>
            <a:r>
              <a:rPr lang="en-IN" sz="2000" dirty="0"/>
              <a:t> Symposium on Computer Applications &amp; Industrial Electronics (ISCAIE),2018, DOI: 10.1109/ISCAIE.2018.8405495 </a:t>
            </a:r>
            <a:r>
              <a:rPr lang="en-IN" sz="2000" dirty="0" smtClean="0"/>
              <a:t/>
            </a:r>
            <a:br>
              <a:rPr lang="en-IN" sz="2000" dirty="0" smtClean="0"/>
            </a:br>
            <a:r>
              <a:rPr lang="en-IN" sz="2000" dirty="0"/>
              <a:t/>
            </a:r>
            <a:br>
              <a:rPr lang="en-IN" sz="2000" dirty="0"/>
            </a:br>
            <a:r>
              <a:rPr lang="en-IN" sz="2000" dirty="0" smtClean="0"/>
              <a:t>[</a:t>
            </a:r>
            <a:r>
              <a:rPr lang="en-IN" sz="2000" dirty="0"/>
              <a:t>5] C. </a:t>
            </a:r>
            <a:r>
              <a:rPr lang="en-IN" sz="2000" dirty="0" err="1"/>
              <a:t>Kublbeck</a:t>
            </a:r>
            <a:r>
              <a:rPr lang="en-IN" sz="2000" dirty="0"/>
              <a:t> and A. Ernst, “Face detection and tracking in video sequence using the modified census transformation,” Image and Vision Computing, Vol. 24, pp. 564-572, 2006</a:t>
            </a:r>
            <a:br>
              <a:rPr lang="en-IN" sz="2000" dirty="0"/>
            </a:br>
            <a:r>
              <a:rPr lang="en-IN" sz="2000" dirty="0"/>
              <a:t/>
            </a:r>
            <a:br>
              <a:rPr lang="en-IN" sz="2000" dirty="0"/>
            </a:br>
            <a:r>
              <a:rPr lang="en-IN" sz="2000" dirty="0"/>
              <a:t>[6] K. Ban, J. Kim, and H. Yoon, “Gender Classification of Low- Resolution Facial Image Based on Pixel Classifier Boosting,” ETRI Journal vol.38, no. 2, pp. 347-355. Apr. 2016</a:t>
            </a:r>
            <a:r>
              <a:rPr lang="en-IN" sz="2000" dirty="0" smtClean="0"/>
              <a:t>.</a:t>
            </a:r>
            <a:br>
              <a:rPr lang="en-IN" sz="2000" dirty="0" smtClean="0"/>
            </a:br>
            <a:r>
              <a:rPr lang="en-IN" sz="2000" dirty="0"/>
              <a:t/>
            </a:r>
            <a:br>
              <a:rPr lang="en-IN" sz="2000" dirty="0"/>
            </a:br>
            <a:r>
              <a:rPr lang="en-IN" sz="2000" dirty="0" smtClean="0"/>
              <a:t> </a:t>
            </a:r>
            <a:r>
              <a:rPr lang="en-IN" sz="2000" dirty="0"/>
              <a:t>[7] P. Viola and M. Jones, "Rapid object detection using a boosted cascade of simple features," Proceedings of the 2001 IEEE Computer Society Conference on Computer Vision and Pattern Recognition. CVPR 2001, Kauai, HI, USA, 2001, pp. </a:t>
            </a:r>
            <a:r>
              <a:rPr lang="en-IN" sz="2000" dirty="0" smtClean="0"/>
              <a:t>I-I</a:t>
            </a:r>
            <a:br>
              <a:rPr lang="en-IN" sz="2000" dirty="0" smtClean="0"/>
            </a:br>
            <a:r>
              <a:rPr lang="en-IN" sz="2000" dirty="0" smtClean="0"/>
              <a:t/>
            </a:r>
            <a:br>
              <a:rPr lang="en-IN" sz="2000" dirty="0" smtClean="0"/>
            </a:br>
            <a:r>
              <a:rPr lang="en-US" sz="2000" dirty="0" smtClean="0"/>
              <a:t>[</a:t>
            </a:r>
            <a:r>
              <a:rPr lang="en-US" sz="2000" dirty="0"/>
              <a:t>8] N. </a:t>
            </a:r>
            <a:r>
              <a:rPr lang="en-US" sz="2000" dirty="0" err="1"/>
              <a:t>Dalal</a:t>
            </a:r>
            <a:r>
              <a:rPr lang="en-US" sz="2000" dirty="0"/>
              <a:t> and B. </a:t>
            </a:r>
            <a:r>
              <a:rPr lang="en-US" sz="2000" dirty="0" err="1"/>
              <a:t>Triggs</a:t>
            </a:r>
            <a:r>
              <a:rPr lang="en-US" sz="2000" dirty="0"/>
              <a:t>, “Histograms of Oriented Gradients for Human Detection”, IEEE conf. on CVPR, 2005</a:t>
            </a:r>
            <a:endParaRPr lang="en-IN" sz="2000" dirty="0"/>
          </a:p>
        </p:txBody>
      </p:sp>
    </p:spTree>
    <p:extLst>
      <p:ext uri="{BB962C8B-B14F-4D97-AF65-F5344CB8AC3E}">
        <p14:creationId xmlns:p14="http://schemas.microsoft.com/office/powerpoint/2010/main" val="2823776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805264"/>
            <a:ext cx="7543800" cy="914400"/>
          </a:xfrm>
        </p:spPr>
        <p:txBody>
          <a:bodyPr/>
          <a:lstStyle/>
          <a:p>
            <a:pPr fontAlgn="base"/>
            <a:r>
              <a:rPr lang="en-US" sz="2400" b="1" dirty="0">
                <a:solidFill>
                  <a:schemeClr val="tx1">
                    <a:lumMod val="75000"/>
                  </a:schemeClr>
                </a:solidFill>
                <a:effectLst/>
              </a:rPr>
              <a:t>Methods &amp; Techniques </a:t>
            </a:r>
            <a:r>
              <a:rPr lang="en-US" sz="2400" b="1" dirty="0" smtClean="0">
                <a:solidFill>
                  <a:schemeClr val="tx1">
                    <a:lumMod val="75000"/>
                  </a:schemeClr>
                </a:solidFill>
                <a:effectLst/>
              </a:rPr>
              <a:t>Available </a:t>
            </a:r>
            <a:br>
              <a:rPr lang="en-US" sz="2400" b="1" dirty="0" smtClean="0">
                <a:solidFill>
                  <a:schemeClr val="tx1">
                    <a:lumMod val="75000"/>
                  </a:schemeClr>
                </a:solidFill>
                <a:effectLst/>
              </a:rPr>
            </a:br>
            <a:r>
              <a:rPr lang="en-US" sz="2000" dirty="0">
                <a:effectLst/>
              </a:rPr>
              <a:t/>
            </a:r>
            <a:br>
              <a:rPr lang="en-US" sz="2000" dirty="0">
                <a:effectLst/>
              </a:rPr>
            </a:br>
            <a:r>
              <a:rPr lang="en-US" sz="2000" dirty="0">
                <a:effectLst/>
              </a:rPr>
              <a:t>There are many techniques available for approaching this problem and each has its sets of pros and cons. We are </a:t>
            </a:r>
            <a:r>
              <a:rPr lang="en-US" sz="2000" dirty="0" err="1">
                <a:effectLst/>
              </a:rPr>
              <a:t>gonna</a:t>
            </a:r>
            <a:r>
              <a:rPr lang="en-US" sz="2000" dirty="0">
                <a:effectLst/>
              </a:rPr>
              <a:t> list some and then infer why we chose one for our use</a:t>
            </a:r>
            <a:r>
              <a:rPr lang="en-US" sz="2000" dirty="0" smtClean="0">
                <a:effectLst/>
              </a:rPr>
              <a:t>.</a:t>
            </a:r>
            <a:br>
              <a:rPr lang="en-US" sz="2000" dirty="0" smtClean="0">
                <a:effectLst/>
              </a:rPr>
            </a:br>
            <a:r>
              <a:rPr lang="en-US" sz="2000" dirty="0">
                <a:effectLst/>
              </a:rPr>
              <a:t/>
            </a:r>
            <a:br>
              <a:rPr lang="en-US" sz="2000" dirty="0">
                <a:effectLst/>
              </a:rPr>
            </a:br>
            <a:r>
              <a:rPr lang="en-US" sz="2000" b="1" dirty="0">
                <a:solidFill>
                  <a:schemeClr val="tx2">
                    <a:lumMod val="75000"/>
                  </a:schemeClr>
                </a:solidFill>
                <a:effectLst/>
              </a:rPr>
              <a:t>EEG </a:t>
            </a:r>
            <a:r>
              <a:rPr lang="en-US" sz="2000" b="1" dirty="0" smtClean="0">
                <a:solidFill>
                  <a:schemeClr val="tx2">
                    <a:lumMod val="75000"/>
                  </a:schemeClr>
                </a:solidFill>
                <a:effectLst/>
              </a:rPr>
              <a:t>based :-</a:t>
            </a:r>
            <a:br>
              <a:rPr lang="en-US" sz="2000" b="1" dirty="0" smtClean="0">
                <a:solidFill>
                  <a:schemeClr val="tx2">
                    <a:lumMod val="75000"/>
                  </a:schemeClr>
                </a:solidFill>
                <a:effectLst/>
              </a:rPr>
            </a:br>
            <a:r>
              <a:rPr lang="en-US" sz="2000" dirty="0" smtClean="0">
                <a:effectLst/>
              </a:rPr>
              <a:t>Electroencephalogram </a:t>
            </a:r>
            <a:r>
              <a:rPr lang="en-US" sz="2000" dirty="0">
                <a:effectLst/>
              </a:rPr>
              <a:t>(EEG) signal of driver measured with a single electrode neuro-signal acquisition device and a fatigue index or activity level calculated which in turn tells if the driver is likely to fall asleep. This is a wearable type system. It is fairly robust but has to be specifically tuned for different individuals in some cases.</a:t>
            </a:r>
            <a:br>
              <a:rPr lang="en-US" sz="2000" dirty="0">
                <a:effectLst/>
              </a:rPr>
            </a:br>
            <a:r>
              <a:rPr lang="en-US" sz="2000" dirty="0" smtClean="0">
                <a:effectLst/>
              </a:rPr>
              <a:t/>
            </a:r>
            <a:br>
              <a:rPr lang="en-US" sz="2000" dirty="0" smtClean="0">
                <a:effectLst/>
              </a:rPr>
            </a:br>
            <a:r>
              <a:rPr lang="en-IN" sz="2000" b="1" dirty="0">
                <a:solidFill>
                  <a:schemeClr val="tx2">
                    <a:lumMod val="75000"/>
                  </a:schemeClr>
                </a:solidFill>
                <a:effectLst/>
              </a:rPr>
              <a:t>Steering </a:t>
            </a:r>
            <a:r>
              <a:rPr lang="en-IN" sz="2000" b="1" dirty="0" smtClean="0">
                <a:solidFill>
                  <a:schemeClr val="tx2">
                    <a:lumMod val="75000"/>
                  </a:schemeClr>
                </a:solidFill>
                <a:effectLst/>
              </a:rPr>
              <a:t>mounted :-</a:t>
            </a:r>
            <a:br>
              <a:rPr lang="en-IN" sz="2000" b="1" dirty="0" smtClean="0">
                <a:solidFill>
                  <a:schemeClr val="tx2">
                    <a:lumMod val="75000"/>
                  </a:schemeClr>
                </a:solidFill>
                <a:effectLst/>
              </a:rPr>
            </a:br>
            <a:r>
              <a:rPr lang="en-US" sz="2000" dirty="0">
                <a:effectLst/>
              </a:rPr>
              <a:t>It works by recording the steering behavior of the driver at different points in the trip and infer the level of activity of driver. It is often used in conjunction with monitoring different behaviors such as pressure on the acceleration pedal, movement of the car, etc.</a:t>
            </a:r>
            <a:r>
              <a:rPr lang="en-IN" sz="2000" dirty="0">
                <a:effectLst/>
              </a:rPr>
              <a:t/>
            </a:r>
            <a:br>
              <a:rPr lang="en-IN" sz="2000" dirty="0">
                <a:effectLst/>
              </a:rPr>
            </a:br>
            <a:endParaRPr lang="en-IN" sz="2000" dirty="0"/>
          </a:p>
        </p:txBody>
      </p:sp>
    </p:spTree>
    <p:extLst>
      <p:ext uri="{BB962C8B-B14F-4D97-AF65-F5344CB8AC3E}">
        <p14:creationId xmlns:p14="http://schemas.microsoft.com/office/powerpoint/2010/main" val="267304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5914320"/>
            <a:ext cx="7543800" cy="914400"/>
          </a:xfrm>
        </p:spPr>
        <p:txBody>
          <a:bodyPr/>
          <a:lstStyle/>
          <a:p>
            <a:pPr fontAlgn="base"/>
            <a:r>
              <a:rPr lang="en-US" sz="2000" dirty="0" smtClean="0">
                <a:solidFill>
                  <a:schemeClr val="tx2">
                    <a:lumMod val="75000"/>
                  </a:schemeClr>
                </a:solidFill>
                <a:effectLst/>
              </a:rPr>
              <a:t/>
            </a:r>
            <a:br>
              <a:rPr lang="en-US" sz="2000" dirty="0" smtClean="0">
                <a:solidFill>
                  <a:schemeClr val="tx2">
                    <a:lumMod val="75000"/>
                  </a:schemeClr>
                </a:solidFill>
                <a:effectLst/>
              </a:rPr>
            </a:br>
            <a:r>
              <a:rPr lang="en-US" sz="2000" dirty="0">
                <a:solidFill>
                  <a:schemeClr val="tx2">
                    <a:lumMod val="75000"/>
                  </a:schemeClr>
                </a:solidFill>
                <a:effectLst/>
              </a:rPr>
              <a:t/>
            </a:r>
            <a:br>
              <a:rPr lang="en-US" sz="2000" dirty="0">
                <a:solidFill>
                  <a:schemeClr val="tx2">
                    <a:lumMod val="75000"/>
                  </a:schemeClr>
                </a:solidFill>
                <a:effectLst/>
              </a:rPr>
            </a:br>
            <a:r>
              <a:rPr lang="en-US" sz="2000" dirty="0" smtClean="0">
                <a:solidFill>
                  <a:schemeClr val="tx2">
                    <a:lumMod val="75000"/>
                  </a:schemeClr>
                </a:solidFill>
                <a:effectLst/>
              </a:rPr>
              <a:t/>
            </a:r>
            <a:br>
              <a:rPr lang="en-US" sz="2000" dirty="0" smtClean="0">
                <a:solidFill>
                  <a:schemeClr val="tx2">
                    <a:lumMod val="75000"/>
                  </a:schemeClr>
                </a:solidFill>
                <a:effectLst/>
              </a:rPr>
            </a:br>
            <a:r>
              <a:rPr lang="en-US" sz="2000" dirty="0">
                <a:solidFill>
                  <a:schemeClr val="tx2">
                    <a:lumMod val="75000"/>
                  </a:schemeClr>
                </a:solidFill>
                <a:effectLst/>
              </a:rPr>
              <a:t/>
            </a:r>
            <a:br>
              <a:rPr lang="en-US" sz="2000" dirty="0">
                <a:solidFill>
                  <a:schemeClr val="tx2">
                    <a:lumMod val="75000"/>
                  </a:schemeClr>
                </a:solidFill>
                <a:effectLst/>
              </a:rPr>
            </a:br>
            <a:r>
              <a:rPr lang="en-US" sz="2000" dirty="0" smtClean="0">
                <a:solidFill>
                  <a:schemeClr val="tx2">
                    <a:lumMod val="75000"/>
                  </a:schemeClr>
                </a:solidFill>
                <a:effectLst/>
              </a:rPr>
              <a:t>Yawning based :-</a:t>
            </a:r>
            <a:r>
              <a:rPr lang="en-US" sz="2000" dirty="0">
                <a:solidFill>
                  <a:schemeClr val="tx2">
                    <a:lumMod val="75000"/>
                  </a:schemeClr>
                </a:solidFill>
                <a:effectLst/>
              </a:rPr>
              <a:t/>
            </a:r>
            <a:br>
              <a:rPr lang="en-US" sz="2000" dirty="0">
                <a:solidFill>
                  <a:schemeClr val="tx2">
                    <a:lumMod val="75000"/>
                  </a:schemeClr>
                </a:solidFill>
                <a:effectLst/>
              </a:rPr>
            </a:br>
            <a:r>
              <a:rPr lang="en-US" sz="2000" dirty="0">
                <a:effectLst/>
              </a:rPr>
              <a:t>Video feed of the driver’s face is continuously scanned for gestures such as yawning which indicates fatigue state of the driver. A small camera placed inside the vehicle which records the behavior of the driver and the feed is either locally or over a server scanned for yawning and such behavior</a:t>
            </a:r>
            <a:r>
              <a:rPr lang="en-US" sz="2000" dirty="0" smtClean="0">
                <a:effectLst/>
              </a:rPr>
              <a:t>.</a:t>
            </a:r>
            <a:br>
              <a:rPr lang="en-US" sz="2000" dirty="0" smtClean="0">
                <a:effectLst/>
              </a:rPr>
            </a:br>
            <a:r>
              <a:rPr lang="en-US" sz="2000" dirty="0">
                <a:effectLst/>
              </a:rPr>
              <a:t/>
            </a:r>
            <a:br>
              <a:rPr lang="en-US" sz="2000" dirty="0">
                <a:effectLst/>
              </a:rPr>
            </a:br>
            <a:r>
              <a:rPr lang="en-US" sz="2000" b="1" u="sng" dirty="0" err="1">
                <a:solidFill>
                  <a:schemeClr val="tx2">
                    <a:lumMod val="75000"/>
                  </a:schemeClr>
                </a:solidFill>
                <a:effectLst/>
              </a:rPr>
              <a:t>Eyeblink</a:t>
            </a:r>
            <a:r>
              <a:rPr lang="en-US" sz="2000" b="1" u="sng" dirty="0">
                <a:solidFill>
                  <a:schemeClr val="tx2">
                    <a:lumMod val="75000"/>
                  </a:schemeClr>
                </a:solidFill>
                <a:effectLst/>
              </a:rPr>
              <a:t> </a:t>
            </a:r>
            <a:r>
              <a:rPr lang="en-US" sz="2000" b="1" u="sng" dirty="0" smtClean="0">
                <a:solidFill>
                  <a:schemeClr val="tx2">
                    <a:lumMod val="75000"/>
                  </a:schemeClr>
                </a:solidFill>
                <a:effectLst/>
              </a:rPr>
              <a:t>measurement :-</a:t>
            </a:r>
            <a:r>
              <a:rPr lang="en-US" sz="2000" b="1" u="sng" dirty="0">
                <a:solidFill>
                  <a:schemeClr val="tx2">
                    <a:lumMod val="75000"/>
                  </a:schemeClr>
                </a:solidFill>
                <a:effectLst/>
              </a:rPr>
              <a:t/>
            </a:r>
            <a:br>
              <a:rPr lang="en-US" sz="2000" b="1" u="sng" dirty="0">
                <a:solidFill>
                  <a:schemeClr val="tx2">
                    <a:lumMod val="75000"/>
                  </a:schemeClr>
                </a:solidFill>
                <a:effectLst/>
              </a:rPr>
            </a:br>
            <a:r>
              <a:rPr lang="en-US" sz="2000" dirty="0">
                <a:effectLst/>
              </a:rPr>
              <a:t>Similar to yawning-based method a camera records the driver’s face and checks if the driver’s eyes are closed or open. The estimated average blinking duration is between 100-400ms according to the </a:t>
            </a:r>
            <a:r>
              <a:rPr lang="en-US" sz="2000" u="sng" dirty="0" err="1">
                <a:effectLst/>
              </a:rPr>
              <a:t>Harward</a:t>
            </a:r>
            <a:r>
              <a:rPr lang="en-US" sz="2000" u="sng" dirty="0">
                <a:effectLst/>
              </a:rPr>
              <a:t> database </a:t>
            </a:r>
            <a:r>
              <a:rPr lang="en-US" sz="2000" dirty="0">
                <a:effectLst/>
              </a:rPr>
              <a:t>of useful biological numbers. If the camera sees that the eye of the driver closes for a duration far more than that it marks the driver as asleep and some sort of alarm raised</a:t>
            </a:r>
            <a:r>
              <a:rPr lang="en-US" sz="2000" dirty="0" smtClean="0">
                <a:effectLst/>
              </a:rPr>
              <a:t>.</a:t>
            </a:r>
            <a:br>
              <a:rPr lang="en-US" sz="2000" dirty="0" smtClean="0">
                <a:effectLst/>
              </a:rPr>
            </a:br>
            <a:r>
              <a:rPr lang="en-US" sz="2000" dirty="0">
                <a:effectLst/>
              </a:rPr>
              <a:t/>
            </a:r>
            <a:br>
              <a:rPr lang="en-US" sz="2000" dirty="0">
                <a:effectLst/>
              </a:rPr>
            </a:br>
            <a:r>
              <a:rPr lang="en-US" sz="2000" dirty="0" smtClean="0">
                <a:effectLst/>
              </a:rPr>
              <a:t>- This </a:t>
            </a:r>
            <a:r>
              <a:rPr lang="en-US" sz="2000" dirty="0">
                <a:effectLst/>
              </a:rPr>
              <a:t>method has proven to be the most effective measure and easiest to implement providing satisfactory results. Hence we are going to be using the same for our project, along with yawning measurement.</a:t>
            </a:r>
            <a:br>
              <a:rPr lang="en-US" sz="2000" dirty="0">
                <a:effectLst/>
              </a:rPr>
            </a:br>
            <a:endParaRPr lang="en-IN" sz="2000" dirty="0"/>
          </a:p>
        </p:txBody>
      </p:sp>
    </p:spTree>
    <p:extLst>
      <p:ext uri="{BB962C8B-B14F-4D97-AF65-F5344CB8AC3E}">
        <p14:creationId xmlns:p14="http://schemas.microsoft.com/office/powerpoint/2010/main" val="405638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861048"/>
            <a:ext cx="7543800" cy="914400"/>
          </a:xfrm>
        </p:spPr>
        <p:txBody>
          <a:bodyPr/>
          <a:lstStyle/>
          <a:p>
            <a:pPr fontAlgn="base"/>
            <a:r>
              <a:rPr lang="en-US" sz="2400" b="1" dirty="0">
                <a:solidFill>
                  <a:schemeClr val="tx1">
                    <a:lumMod val="75000"/>
                  </a:schemeClr>
                </a:solidFill>
                <a:effectLst/>
              </a:rPr>
              <a:t>The </a:t>
            </a:r>
            <a:r>
              <a:rPr lang="en-US" sz="2400" b="1" u="sng" dirty="0">
                <a:solidFill>
                  <a:schemeClr val="tx1">
                    <a:lumMod val="75000"/>
                  </a:schemeClr>
                </a:solidFill>
                <a:effectLst/>
              </a:rPr>
              <a:t>libraries</a:t>
            </a:r>
            <a:r>
              <a:rPr lang="en-US" sz="2400" b="1" dirty="0">
                <a:solidFill>
                  <a:schemeClr val="tx1">
                    <a:lumMod val="75000"/>
                  </a:schemeClr>
                </a:solidFill>
                <a:effectLst/>
              </a:rPr>
              <a:t> need for driver drowsiness detection system </a:t>
            </a:r>
            <a:r>
              <a:rPr lang="en-US" sz="2400" b="1" dirty="0" smtClean="0">
                <a:solidFill>
                  <a:schemeClr val="tx1">
                    <a:lumMod val="75000"/>
                  </a:schemeClr>
                </a:solidFill>
                <a:effectLst/>
              </a:rPr>
              <a:t>are</a:t>
            </a:r>
            <a:br>
              <a:rPr lang="en-US" sz="2400" b="1" dirty="0" smtClean="0">
                <a:solidFill>
                  <a:schemeClr val="tx1">
                    <a:lumMod val="75000"/>
                  </a:schemeClr>
                </a:solidFill>
                <a:effectLst/>
              </a:rPr>
            </a:br>
            <a:r>
              <a:rPr lang="en-US" sz="2400" b="1" dirty="0">
                <a:solidFill>
                  <a:schemeClr val="tx1">
                    <a:lumMod val="75000"/>
                  </a:schemeClr>
                </a:solidFill>
                <a:effectLst/>
              </a:rPr>
              <a:t/>
            </a:r>
            <a:br>
              <a:rPr lang="en-US" sz="2400" b="1" dirty="0">
                <a:solidFill>
                  <a:schemeClr val="tx1">
                    <a:lumMod val="75000"/>
                  </a:schemeClr>
                </a:solidFill>
                <a:effectLst/>
              </a:rPr>
            </a:br>
            <a:r>
              <a:rPr lang="en-US" sz="2000" dirty="0" err="1" smtClean="0">
                <a:effectLst/>
              </a:rPr>
              <a:t>Opencv</a:t>
            </a:r>
            <a:r>
              <a:rPr lang="en-US" sz="2000" dirty="0">
                <a:effectLst/>
              </a:rPr>
              <a:t/>
            </a:r>
            <a:br>
              <a:rPr lang="en-US" sz="2000" dirty="0">
                <a:effectLst/>
              </a:rPr>
            </a:br>
            <a:r>
              <a:rPr lang="en-US" sz="2000" dirty="0" err="1">
                <a:effectLst/>
              </a:rPr>
              <a:t>Dlib</a:t>
            </a:r>
            <a:r>
              <a:rPr lang="en-US" sz="2000" dirty="0">
                <a:effectLst/>
              </a:rPr>
              <a:t/>
            </a:r>
            <a:br>
              <a:rPr lang="en-US" sz="2000" dirty="0">
                <a:effectLst/>
              </a:rPr>
            </a:br>
            <a:r>
              <a:rPr lang="en-US" sz="2000" dirty="0" err="1" smtClean="0">
                <a:effectLst/>
              </a:rPr>
              <a:t>Numpy</a:t>
            </a:r>
            <a:r>
              <a:rPr lang="en-US" sz="2000" dirty="0" smtClean="0">
                <a:effectLst/>
              </a:rPr>
              <a:t/>
            </a:r>
            <a:br>
              <a:rPr lang="en-US" sz="2000" dirty="0" smtClean="0">
                <a:effectLst/>
              </a:rPr>
            </a:br>
            <a:r>
              <a:rPr lang="en-US" sz="2000" dirty="0">
                <a:effectLst/>
              </a:rPr>
              <a:t/>
            </a:r>
            <a:br>
              <a:rPr lang="en-US" sz="2000" dirty="0">
                <a:effectLst/>
              </a:rPr>
            </a:br>
            <a:r>
              <a:rPr lang="en-US" sz="2000" dirty="0">
                <a:effectLst/>
              </a:rPr>
              <a:t>These are the only packages you will need for this machine learning project.</a:t>
            </a:r>
            <a:br>
              <a:rPr lang="en-US" sz="2000" dirty="0">
                <a:effectLst/>
              </a:rPr>
            </a:br>
            <a:endParaRPr lang="en-IN" sz="2000" dirty="0"/>
          </a:p>
        </p:txBody>
      </p:sp>
    </p:spTree>
    <p:extLst>
      <p:ext uri="{BB962C8B-B14F-4D97-AF65-F5344CB8AC3E}">
        <p14:creationId xmlns:p14="http://schemas.microsoft.com/office/powerpoint/2010/main" val="4151206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661248"/>
            <a:ext cx="7543800" cy="914400"/>
          </a:xfrm>
        </p:spPr>
        <p:txBody>
          <a:bodyPr/>
          <a:lstStyle/>
          <a:p>
            <a:pPr fontAlgn="base"/>
            <a:r>
              <a:rPr lang="en-IN" sz="2400" b="1" dirty="0" err="1" smtClean="0">
                <a:solidFill>
                  <a:schemeClr val="tx1">
                    <a:lumMod val="75000"/>
                  </a:schemeClr>
                </a:solidFill>
              </a:rPr>
              <a:t>Breif</a:t>
            </a:r>
            <a:r>
              <a:rPr lang="en-IN" sz="2400" b="1" dirty="0" smtClean="0">
                <a:solidFill>
                  <a:schemeClr val="tx1">
                    <a:lumMod val="75000"/>
                  </a:schemeClr>
                </a:solidFill>
              </a:rPr>
              <a:t> about Libraries :-</a:t>
            </a:r>
            <a:br>
              <a:rPr lang="en-IN" sz="2400" b="1" dirty="0" smtClean="0">
                <a:solidFill>
                  <a:schemeClr val="tx1">
                    <a:lumMod val="75000"/>
                  </a:schemeClr>
                </a:solidFill>
              </a:rPr>
            </a:br>
            <a:r>
              <a:rPr lang="en-IN" sz="2400" dirty="0">
                <a:solidFill>
                  <a:schemeClr val="tx1">
                    <a:lumMod val="75000"/>
                  </a:schemeClr>
                </a:solidFill>
              </a:rPr>
              <a:t/>
            </a:r>
            <a:br>
              <a:rPr lang="en-IN" sz="2400" dirty="0">
                <a:solidFill>
                  <a:schemeClr val="tx1">
                    <a:lumMod val="75000"/>
                  </a:schemeClr>
                </a:solidFill>
              </a:rPr>
            </a:br>
            <a:r>
              <a:rPr lang="en-US" sz="2000" dirty="0" smtClean="0">
                <a:effectLst/>
              </a:rPr>
              <a:t>-</a:t>
            </a:r>
            <a:r>
              <a:rPr lang="en-US" sz="2000" dirty="0" err="1" smtClean="0">
                <a:effectLst/>
              </a:rPr>
              <a:t>Numpy</a:t>
            </a:r>
            <a:r>
              <a:rPr lang="en-US" sz="2000" dirty="0" smtClean="0">
                <a:effectLst/>
              </a:rPr>
              <a:t> </a:t>
            </a:r>
            <a:r>
              <a:rPr lang="en-US" sz="2000" dirty="0">
                <a:effectLst/>
              </a:rPr>
              <a:t>is used for handling the data from </a:t>
            </a:r>
            <a:r>
              <a:rPr lang="en-US" sz="2000" dirty="0" err="1">
                <a:effectLst/>
              </a:rPr>
              <a:t>dlib</a:t>
            </a:r>
            <a:r>
              <a:rPr lang="en-US" sz="2000" dirty="0">
                <a:effectLst/>
              </a:rPr>
              <a:t> and mathematical functions. </a:t>
            </a:r>
            <a:r>
              <a:rPr lang="en-US" sz="2000" dirty="0" err="1">
                <a:effectLst/>
              </a:rPr>
              <a:t>Opencv</a:t>
            </a:r>
            <a:r>
              <a:rPr lang="en-US" sz="2000" dirty="0">
                <a:effectLst/>
              </a:rPr>
              <a:t> will help us in gathering the frames from the webcam and writing over them and also displaying the resultant frames</a:t>
            </a:r>
            <a:r>
              <a:rPr lang="en-US" sz="2000" dirty="0" smtClean="0">
                <a:effectLst/>
              </a:rPr>
              <a:t>.</a:t>
            </a:r>
            <a:br>
              <a:rPr lang="en-US" sz="2000" dirty="0" smtClean="0">
                <a:effectLst/>
              </a:rPr>
            </a:br>
            <a:r>
              <a:rPr lang="en-US" sz="2000" dirty="0">
                <a:effectLst/>
              </a:rPr>
              <a:t/>
            </a:r>
            <a:br>
              <a:rPr lang="en-US" sz="2000" dirty="0">
                <a:effectLst/>
              </a:rPr>
            </a:br>
            <a:r>
              <a:rPr lang="en-US" sz="2000" dirty="0" smtClean="0">
                <a:effectLst/>
              </a:rPr>
              <a:t>-</a:t>
            </a:r>
            <a:r>
              <a:rPr lang="en-US" sz="2000" dirty="0" err="1" smtClean="0">
                <a:effectLst/>
              </a:rPr>
              <a:t>Dlib</a:t>
            </a:r>
            <a:r>
              <a:rPr lang="en-US" sz="2000" dirty="0" smtClean="0">
                <a:effectLst/>
              </a:rPr>
              <a:t> </a:t>
            </a:r>
            <a:r>
              <a:rPr lang="en-US" sz="2000" dirty="0">
                <a:effectLst/>
              </a:rPr>
              <a:t>to extract features from the face and predict the landmark using its pre-trained face landmark detector</a:t>
            </a:r>
            <a:r>
              <a:rPr lang="en-US" sz="2000" dirty="0" smtClean="0">
                <a:effectLst/>
              </a:rPr>
              <a:t>.</a:t>
            </a:r>
            <a:br>
              <a:rPr lang="en-US" sz="2000" dirty="0" smtClean="0">
                <a:effectLst/>
              </a:rPr>
            </a:br>
            <a:r>
              <a:rPr lang="en-US" sz="2000" dirty="0" smtClean="0">
                <a:effectLst/>
              </a:rPr>
              <a:t/>
            </a:r>
            <a:br>
              <a:rPr lang="en-US" sz="2000" dirty="0" smtClean="0">
                <a:effectLst/>
              </a:rPr>
            </a:br>
            <a:r>
              <a:rPr lang="en-US" sz="2000" dirty="0" smtClean="0">
                <a:effectLst/>
              </a:rPr>
              <a:t>-</a:t>
            </a:r>
            <a:r>
              <a:rPr lang="en-US" sz="2000" dirty="0" err="1" smtClean="0">
                <a:effectLst/>
              </a:rPr>
              <a:t>Dlib</a:t>
            </a:r>
            <a:r>
              <a:rPr lang="en-US" sz="2000" dirty="0" smtClean="0">
                <a:effectLst/>
              </a:rPr>
              <a:t> </a:t>
            </a:r>
            <a:r>
              <a:rPr lang="en-US" sz="2000" dirty="0">
                <a:effectLst/>
              </a:rPr>
              <a:t>is an open source toolkit written in </a:t>
            </a:r>
            <a:r>
              <a:rPr lang="en-US" sz="2000" dirty="0" err="1">
                <a:effectLst/>
              </a:rPr>
              <a:t>c++</a:t>
            </a:r>
            <a:r>
              <a:rPr lang="en-US" sz="2000" dirty="0">
                <a:effectLst/>
              </a:rPr>
              <a:t> that has a variety of machine learning models implemented and optimized. Preference is given to </a:t>
            </a:r>
            <a:r>
              <a:rPr lang="en-US" sz="2000" dirty="0" err="1">
                <a:effectLst/>
              </a:rPr>
              <a:t>dlib</a:t>
            </a:r>
            <a:r>
              <a:rPr lang="en-US" sz="2000" dirty="0">
                <a:effectLst/>
              </a:rPr>
              <a:t> over other libraries and training your own model because it is fairly accurate, fast, well documented, and available for academic, research, and even commercial use.</a:t>
            </a:r>
            <a:br>
              <a:rPr lang="en-US" sz="2000" dirty="0">
                <a:effectLst/>
              </a:rPr>
            </a:br>
            <a:r>
              <a:rPr lang="en-US" sz="2000" dirty="0" smtClean="0">
                <a:effectLst/>
              </a:rPr>
              <a:t/>
            </a:r>
            <a:br>
              <a:rPr lang="en-US" sz="2000" dirty="0" smtClean="0">
                <a:effectLst/>
              </a:rPr>
            </a:br>
            <a:r>
              <a:rPr lang="en-US" sz="2000" dirty="0">
                <a:effectLst/>
              </a:rPr>
              <a:t>-</a:t>
            </a:r>
            <a:r>
              <a:rPr lang="en-US" sz="2000" dirty="0" err="1" smtClean="0">
                <a:effectLst/>
              </a:rPr>
              <a:t>Dlib’s</a:t>
            </a:r>
            <a:r>
              <a:rPr lang="en-US" sz="2000" dirty="0" smtClean="0">
                <a:effectLst/>
              </a:rPr>
              <a:t> </a:t>
            </a:r>
            <a:r>
              <a:rPr lang="en-US" sz="2000" dirty="0">
                <a:effectLst/>
              </a:rPr>
              <a:t>accuracy and speed are comparable with the most state-of-the-art neural networks, </a:t>
            </a:r>
            <a:r>
              <a:rPr lang="en-US" sz="2000" dirty="0" smtClean="0">
                <a:effectLst/>
              </a:rPr>
              <a:t>and it beats them all in regard of all the activities</a:t>
            </a:r>
            <a:r>
              <a:rPr lang="en-US" sz="2000" dirty="0">
                <a:effectLst/>
              </a:rPr>
              <a:t/>
            </a:r>
            <a:br>
              <a:rPr lang="en-US" sz="2000" dirty="0">
                <a:effectLst/>
              </a:rPr>
            </a:br>
            <a:endParaRPr lang="en-IN" sz="2000" dirty="0">
              <a:solidFill>
                <a:schemeClr val="tx1">
                  <a:lumMod val="75000"/>
                </a:schemeClr>
              </a:solidFill>
            </a:endParaRPr>
          </a:p>
        </p:txBody>
      </p:sp>
    </p:spTree>
    <p:extLst>
      <p:ext uri="{BB962C8B-B14F-4D97-AF65-F5344CB8AC3E}">
        <p14:creationId xmlns:p14="http://schemas.microsoft.com/office/powerpoint/2010/main" val="2221000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74</TotalTime>
  <Words>90</Words>
  <Application>Microsoft Office PowerPoint</Application>
  <PresentationFormat>On-screen Show (4:3)</PresentationFormat>
  <Paragraphs>16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Elemental</vt:lpstr>
      <vt:lpstr>Driver Drowsiness Detection Using OpenCV and dlib</vt:lpstr>
      <vt:lpstr>                 Problem Statement….?  - In this project, we are going to build a model that will detect if the eyes of the driver are close for too long and infer if the driver is sleepy or inactive.  - This can be an important safety implementation as studies suggest that accidents due to drivers getting drowsy or sleepy account for around 20% of all accidents and on certain long journey roads it’s up to 50%. It is a serious issue and most people that have driven for long hours at night can relate to the fact that fatigue and slight brief state of unconsciousness can happen to anyone and everyone.  - There has been an increase in safety systems in cars &amp; other vehicles and many are now mandatory in vehicles, but all of them cannot help if a driver falls asleep behind the wheel even for a brief moment. </vt:lpstr>
      <vt:lpstr>Solution …   Hence we are gonna build =                        Driver Drowsiness Detection System with alarm </vt:lpstr>
      <vt:lpstr>Literature Survey :-  [1] Hemant Kumar Dua , Sanchit Goel , Vishal Sharma,” Drowsiness Detection and Alert System”, IEEE International Conference on Advances in Computing, Communication Control and Networking, 2018, DOI: 10.1109/ICACCCN.2018.8748448  [2] Jang Woon Baek, Byung-Gil Han, Kwang-Ju Kim, Yun-Su Chung, Soo-In Lee,” Real-time Drowsiness Detection Algorithm for Driver State Monitoring Systems”, IEEE Electronics and Telecommunications Research Institute, 2018, DOI: 10.1109/ICUFN.2018.8436988  [3] Wisaroot Tipprasert, Theekapun Charoenpong, Chamaporn Chianrabutra, Chamaiporn Sukjamsri,” A Method of Driver’s Eyes Closure and Yawning Detection for Drowsiness Analysis by Infrared Camera”, IEEE First International Symposium on Instrumentation, Control, Artificial Intelligence, and Robotics (ICA-SYMP),2019, DOI: 10.1109/ICA-SYMP.2019.8646001</vt:lpstr>
      <vt:lpstr>[4] Kumar A., &amp; Patra R,”Driver drowsiness monitoring system using visual behaviour and machine learning”,IEEE Symposium on Computer Applications &amp; Industrial Electronics (ISCAIE),2018, DOI: 10.1109/ISCAIE.2018.8405495   [5] C. Kublbeck and A. Ernst, “Face detection and tracking in video sequence using the modified census transformation,” Image and Vision Computing, Vol. 24, pp. 564-572, 2006  [6] K. Ban, J. Kim, and H. Yoon, “Gender Classification of Low- Resolution Facial Image Based on Pixel Classifier Boosting,” ETRI Journal vol.38, no. 2, pp. 347-355. Apr. 2016.   [7] P. Viola and M. Jones, "Rapid object detection using a boosted cascade of simple features," Proceedings of the 2001 IEEE Computer Society Conference on Computer Vision and Pattern Recognition. CVPR 2001, Kauai, HI, USA, 2001, pp. I-I  [8] N. Dalal and B. Triggs, “Histograms of Oriented Gradients for Human Detection”, IEEE conf. on CVPR, 2005</vt:lpstr>
      <vt:lpstr>Methods &amp; Techniques Available   There are many techniques available for approaching this problem and each has its sets of pros and cons. We are gonna list some and then infer why we chose one for our use.  EEG based :- Electroencephalogram (EEG) signal of driver measured with a single electrode neuro-signal acquisition device and a fatigue index or activity level calculated which in turn tells if the driver is likely to fall asleep. This is a wearable type system. It is fairly robust but has to be specifically tuned for different individuals in some cases.  Steering mounted :- It works by recording the steering behavior of the driver at different points in the trip and infer the level of activity of driver. It is often used in conjunction with monitoring different behaviors such as pressure on the acceleration pedal, movement of the car, etc. </vt:lpstr>
      <vt:lpstr>    Yawning based :- Video feed of the driver’s face is continuously scanned for gestures such as yawning which indicates fatigue state of the driver. A small camera placed inside the vehicle which records the behavior of the driver and the feed is either locally or over a server scanned for yawning and such behavior.  Eyeblink measurement :- Similar to yawning-based method a camera records the driver’s face and checks if the driver’s eyes are closed or open. The estimated average blinking duration is between 100-400ms according to the Harward database of useful biological numbers. If the camera sees that the eye of the driver closes for a duration far more than that it marks the driver as asleep and some sort of alarm raised.  - This method has proven to be the most effective measure and easiest to implement providing satisfactory results. Hence we are going to be using the same for our project, along with yawning measurement. </vt:lpstr>
      <vt:lpstr>The libraries need for driver drowsiness detection system are  Opencv Dlib Numpy  These are the only packages you will need for this machine learning project. </vt:lpstr>
      <vt:lpstr>Breif about Libraries :-  -Numpy is used for handling the data from dlib and mathematical functions. Opencv will help us in gathering the frames from the webcam and writing over them and also displaying the resultant frames.  -Dlib to extract features from the face and predict the landmark using its pre-trained face landmark detector.  -Dlib is an open source toolkit written in c++ that has a variety of machine learning models implemented and optimized. Preference is given to dlib over other libraries and training your own model because it is fairly accurate, fast, well documented, and available for academic, research, and even commercial use.  -Dlib’s accuracy and speed are comparable with the most state-of-the-art neural networks, and it beats them all in regard of all the activities </vt:lpstr>
      <vt:lpstr>Facial LandMarks :-</vt:lpstr>
      <vt:lpstr>Work Flow :-    </vt:lpstr>
      <vt:lpstr>Modules include :-   1.Import Libraries. 2. Dlib’s face and facial landmark predictors. 3. Create a function for calculating the blinking ratio. 4.Create a function for calculating mouth aspect ratio. 5. Begin processing of frames.  </vt:lpstr>
      <vt:lpstr>    Yoo…!!  Driver Drowsiness Detection Output :-   Along with the alarm , image is the output   </vt:lpstr>
      <vt:lpstr>Summary :-  we have successfully created driver drowsiness detector, we can implement it in other projects like computer vision, self-driving cars, drive safety, etc.  Real Time Application :-  Driver drowsiness project can be used with a raspberry pie to create a standalone system for drivers, used as a web service, or installed in workplaces to monitor employees’ activity. The sensitivity and the number of frames can be changed according to the requirements.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Using OpenCV and dlib</dc:title>
  <dc:creator>Mani</dc:creator>
  <cp:lastModifiedBy>Mani</cp:lastModifiedBy>
  <cp:revision>11</cp:revision>
  <dcterms:created xsi:type="dcterms:W3CDTF">2022-02-06T16:58:22Z</dcterms:created>
  <dcterms:modified xsi:type="dcterms:W3CDTF">2022-02-06T18:12:46Z</dcterms:modified>
</cp:coreProperties>
</file>