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1138" y="-57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CB98E9-8B30-44BF-A706-3BB0CF049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C7364FC-4604-4347-90BA-06ED8E56C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23D93A-1BB1-4A60-8501-CE3EF9A2B8A2}"/>
              </a:ext>
            </a:extLst>
          </p:cNvPr>
          <p:cNvSpPr>
            <a:spLocks noGrp="1"/>
          </p:cNvSpPr>
          <p:nvPr>
            <p:ph type="dt" sz="half" idx="10"/>
          </p:nvPr>
        </p:nvSpPr>
        <p:spPr/>
        <p:txBody>
          <a:bodyPr/>
          <a:lstStyle/>
          <a:p>
            <a:fld id="{80388180-6D96-4087-B8DC-A1F2C18652F9}" type="datetimeFigureOut">
              <a:rPr lang="en-US" smtClean="0"/>
              <a:t>9/16/2021</a:t>
            </a:fld>
            <a:endParaRPr lang="en-US"/>
          </a:p>
        </p:txBody>
      </p:sp>
      <p:sp>
        <p:nvSpPr>
          <p:cNvPr id="5" name="Footer Placeholder 4">
            <a:extLst>
              <a:ext uri="{FF2B5EF4-FFF2-40B4-BE49-F238E27FC236}">
                <a16:creationId xmlns:a16="http://schemas.microsoft.com/office/drawing/2014/main" xmlns="" id="{255222D5-6C14-4393-BDC2-44C3BB580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A594FB-F4C1-428B-95C0-9F8AD4952F18}"/>
              </a:ext>
            </a:extLst>
          </p:cNvPr>
          <p:cNvSpPr>
            <a:spLocks noGrp="1"/>
          </p:cNvSpPr>
          <p:nvPr>
            <p:ph type="sldNum" sz="quarter" idx="12"/>
          </p:nvPr>
        </p:nvSpPr>
        <p:spPr/>
        <p:txBody>
          <a:bodyPr/>
          <a:lstStyle/>
          <a:p>
            <a:fld id="{F77CD319-562A-440B-829F-691A68338DF3}" type="slidenum">
              <a:rPr lang="en-US" smtClean="0"/>
              <a:t>‹#›</a:t>
            </a:fld>
            <a:endParaRPr lang="en-US"/>
          </a:p>
        </p:txBody>
      </p:sp>
    </p:spTree>
    <p:extLst>
      <p:ext uri="{BB962C8B-B14F-4D97-AF65-F5344CB8AC3E}">
        <p14:creationId xmlns:p14="http://schemas.microsoft.com/office/powerpoint/2010/main" val="23298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200CCA-7C63-4F55-A537-42F2C05DD9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F8082E5-1554-4ABF-8150-1E05F9BE9B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BE261D2-4B9B-4BE1-BA2F-F6EA08CEF559}"/>
              </a:ext>
            </a:extLst>
          </p:cNvPr>
          <p:cNvSpPr>
            <a:spLocks noGrp="1"/>
          </p:cNvSpPr>
          <p:nvPr>
            <p:ph type="dt" sz="half" idx="10"/>
          </p:nvPr>
        </p:nvSpPr>
        <p:spPr/>
        <p:txBody>
          <a:bodyPr/>
          <a:lstStyle/>
          <a:p>
            <a:fld id="{80388180-6D96-4087-B8DC-A1F2C18652F9}" type="datetimeFigureOut">
              <a:rPr lang="en-US" smtClean="0"/>
              <a:t>9/16/2021</a:t>
            </a:fld>
            <a:endParaRPr lang="en-US"/>
          </a:p>
        </p:txBody>
      </p:sp>
      <p:sp>
        <p:nvSpPr>
          <p:cNvPr id="5" name="Footer Placeholder 4">
            <a:extLst>
              <a:ext uri="{FF2B5EF4-FFF2-40B4-BE49-F238E27FC236}">
                <a16:creationId xmlns:a16="http://schemas.microsoft.com/office/drawing/2014/main" xmlns="" id="{1EACADBD-A167-4238-B12F-CBBB63420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7012DA9-4A25-4A12-B34E-6CE4D0B00047}"/>
              </a:ext>
            </a:extLst>
          </p:cNvPr>
          <p:cNvSpPr>
            <a:spLocks noGrp="1"/>
          </p:cNvSpPr>
          <p:nvPr>
            <p:ph type="sldNum" sz="quarter" idx="12"/>
          </p:nvPr>
        </p:nvSpPr>
        <p:spPr/>
        <p:txBody>
          <a:bodyPr/>
          <a:lstStyle/>
          <a:p>
            <a:fld id="{F77CD319-562A-440B-829F-691A68338DF3}" type="slidenum">
              <a:rPr lang="en-US" smtClean="0"/>
              <a:t>‹#›</a:t>
            </a:fld>
            <a:endParaRPr lang="en-US"/>
          </a:p>
        </p:txBody>
      </p:sp>
    </p:spTree>
    <p:extLst>
      <p:ext uri="{BB962C8B-B14F-4D97-AF65-F5344CB8AC3E}">
        <p14:creationId xmlns:p14="http://schemas.microsoft.com/office/powerpoint/2010/main" val="45805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9CB954F-9103-4956-9927-AF9F5D377C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9B25C71-D5C7-4E59-B59F-F1DC4DA14E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40D6CF-C197-4D35-921C-6463AA038BA9}"/>
              </a:ext>
            </a:extLst>
          </p:cNvPr>
          <p:cNvSpPr>
            <a:spLocks noGrp="1"/>
          </p:cNvSpPr>
          <p:nvPr>
            <p:ph type="dt" sz="half" idx="10"/>
          </p:nvPr>
        </p:nvSpPr>
        <p:spPr/>
        <p:txBody>
          <a:bodyPr/>
          <a:lstStyle/>
          <a:p>
            <a:fld id="{80388180-6D96-4087-B8DC-A1F2C18652F9}" type="datetimeFigureOut">
              <a:rPr lang="en-US" smtClean="0"/>
              <a:t>9/16/2021</a:t>
            </a:fld>
            <a:endParaRPr lang="en-US"/>
          </a:p>
        </p:txBody>
      </p:sp>
      <p:sp>
        <p:nvSpPr>
          <p:cNvPr id="5" name="Footer Placeholder 4">
            <a:extLst>
              <a:ext uri="{FF2B5EF4-FFF2-40B4-BE49-F238E27FC236}">
                <a16:creationId xmlns:a16="http://schemas.microsoft.com/office/drawing/2014/main" xmlns="" id="{D17A9A81-47AC-4519-8E63-FBD782098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274090-5246-451B-B245-494088257991}"/>
              </a:ext>
            </a:extLst>
          </p:cNvPr>
          <p:cNvSpPr>
            <a:spLocks noGrp="1"/>
          </p:cNvSpPr>
          <p:nvPr>
            <p:ph type="sldNum" sz="quarter" idx="12"/>
          </p:nvPr>
        </p:nvSpPr>
        <p:spPr/>
        <p:txBody>
          <a:bodyPr/>
          <a:lstStyle/>
          <a:p>
            <a:fld id="{F77CD319-562A-440B-829F-691A68338DF3}" type="slidenum">
              <a:rPr lang="en-US" smtClean="0"/>
              <a:t>‹#›</a:t>
            </a:fld>
            <a:endParaRPr lang="en-US"/>
          </a:p>
        </p:txBody>
      </p:sp>
    </p:spTree>
    <p:extLst>
      <p:ext uri="{BB962C8B-B14F-4D97-AF65-F5344CB8AC3E}">
        <p14:creationId xmlns:p14="http://schemas.microsoft.com/office/powerpoint/2010/main" val="48312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EBAEB-4853-4EAB-AECB-55DA5E51D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493F64C-F576-4C10-83B7-B8E432B3B2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A0900D-C64C-49C5-A713-9019ADC55F85}"/>
              </a:ext>
            </a:extLst>
          </p:cNvPr>
          <p:cNvSpPr>
            <a:spLocks noGrp="1"/>
          </p:cNvSpPr>
          <p:nvPr>
            <p:ph type="dt" sz="half" idx="10"/>
          </p:nvPr>
        </p:nvSpPr>
        <p:spPr/>
        <p:txBody>
          <a:bodyPr/>
          <a:lstStyle/>
          <a:p>
            <a:fld id="{80388180-6D96-4087-B8DC-A1F2C18652F9}" type="datetimeFigureOut">
              <a:rPr lang="en-US" smtClean="0"/>
              <a:t>9/16/2021</a:t>
            </a:fld>
            <a:endParaRPr lang="en-US"/>
          </a:p>
        </p:txBody>
      </p:sp>
      <p:sp>
        <p:nvSpPr>
          <p:cNvPr id="5" name="Footer Placeholder 4">
            <a:extLst>
              <a:ext uri="{FF2B5EF4-FFF2-40B4-BE49-F238E27FC236}">
                <a16:creationId xmlns:a16="http://schemas.microsoft.com/office/drawing/2014/main" xmlns="" id="{5CB30C50-EF9A-4301-AFC0-B993D0235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765DF3-07E5-405B-ACB2-0E8550B5C8E6}"/>
              </a:ext>
            </a:extLst>
          </p:cNvPr>
          <p:cNvSpPr>
            <a:spLocks noGrp="1"/>
          </p:cNvSpPr>
          <p:nvPr>
            <p:ph type="sldNum" sz="quarter" idx="12"/>
          </p:nvPr>
        </p:nvSpPr>
        <p:spPr/>
        <p:txBody>
          <a:bodyPr/>
          <a:lstStyle/>
          <a:p>
            <a:fld id="{F77CD319-562A-440B-829F-691A68338DF3}" type="slidenum">
              <a:rPr lang="en-US" smtClean="0"/>
              <a:t>‹#›</a:t>
            </a:fld>
            <a:endParaRPr lang="en-US"/>
          </a:p>
        </p:txBody>
      </p:sp>
    </p:spTree>
    <p:extLst>
      <p:ext uri="{BB962C8B-B14F-4D97-AF65-F5344CB8AC3E}">
        <p14:creationId xmlns:p14="http://schemas.microsoft.com/office/powerpoint/2010/main" val="208242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8E2FC-A42F-4A57-BF3B-ACB8EEFD3C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100FE80-6164-48C9-9A04-2B3CA907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52FEEF3-F819-430C-9D36-F7463AC35011}"/>
              </a:ext>
            </a:extLst>
          </p:cNvPr>
          <p:cNvSpPr>
            <a:spLocks noGrp="1"/>
          </p:cNvSpPr>
          <p:nvPr>
            <p:ph type="dt" sz="half" idx="10"/>
          </p:nvPr>
        </p:nvSpPr>
        <p:spPr/>
        <p:txBody>
          <a:bodyPr/>
          <a:lstStyle/>
          <a:p>
            <a:fld id="{80388180-6D96-4087-B8DC-A1F2C18652F9}" type="datetimeFigureOut">
              <a:rPr lang="en-US" smtClean="0"/>
              <a:t>9/16/2021</a:t>
            </a:fld>
            <a:endParaRPr lang="en-US"/>
          </a:p>
        </p:txBody>
      </p:sp>
      <p:sp>
        <p:nvSpPr>
          <p:cNvPr id="5" name="Footer Placeholder 4">
            <a:extLst>
              <a:ext uri="{FF2B5EF4-FFF2-40B4-BE49-F238E27FC236}">
                <a16:creationId xmlns:a16="http://schemas.microsoft.com/office/drawing/2014/main" xmlns="" id="{D5D58BDF-805A-4F1B-9C6A-0DEB94771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7E01DCD-E0E5-43B2-91F6-9535FFA5F571}"/>
              </a:ext>
            </a:extLst>
          </p:cNvPr>
          <p:cNvSpPr>
            <a:spLocks noGrp="1"/>
          </p:cNvSpPr>
          <p:nvPr>
            <p:ph type="sldNum" sz="quarter" idx="12"/>
          </p:nvPr>
        </p:nvSpPr>
        <p:spPr/>
        <p:txBody>
          <a:bodyPr/>
          <a:lstStyle/>
          <a:p>
            <a:fld id="{F77CD319-562A-440B-829F-691A68338DF3}" type="slidenum">
              <a:rPr lang="en-US" smtClean="0"/>
              <a:t>‹#›</a:t>
            </a:fld>
            <a:endParaRPr lang="en-US"/>
          </a:p>
        </p:txBody>
      </p:sp>
    </p:spTree>
    <p:extLst>
      <p:ext uri="{BB962C8B-B14F-4D97-AF65-F5344CB8AC3E}">
        <p14:creationId xmlns:p14="http://schemas.microsoft.com/office/powerpoint/2010/main" val="261411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2A3E0-4CB4-44BC-ACD9-FAD033E91F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E162067-C72B-4CE3-A6F9-5BE73F937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FA0F153-35D8-4F26-BAFA-DF39ACE464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9A8FFC6-CDDC-43E3-884B-79A2B3BDE7B5}"/>
              </a:ext>
            </a:extLst>
          </p:cNvPr>
          <p:cNvSpPr>
            <a:spLocks noGrp="1"/>
          </p:cNvSpPr>
          <p:nvPr>
            <p:ph type="dt" sz="half" idx="10"/>
          </p:nvPr>
        </p:nvSpPr>
        <p:spPr/>
        <p:txBody>
          <a:bodyPr/>
          <a:lstStyle/>
          <a:p>
            <a:fld id="{80388180-6D96-4087-B8DC-A1F2C18652F9}" type="datetimeFigureOut">
              <a:rPr lang="en-US" smtClean="0"/>
              <a:t>9/16/2021</a:t>
            </a:fld>
            <a:endParaRPr lang="en-US"/>
          </a:p>
        </p:txBody>
      </p:sp>
      <p:sp>
        <p:nvSpPr>
          <p:cNvPr id="6" name="Footer Placeholder 5">
            <a:extLst>
              <a:ext uri="{FF2B5EF4-FFF2-40B4-BE49-F238E27FC236}">
                <a16:creationId xmlns:a16="http://schemas.microsoft.com/office/drawing/2014/main" xmlns="" id="{A78ACE3B-F620-4EC7-A67E-9140E43DB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29FE741-CCB5-4BCE-8F0A-28A52EE3E460}"/>
              </a:ext>
            </a:extLst>
          </p:cNvPr>
          <p:cNvSpPr>
            <a:spLocks noGrp="1"/>
          </p:cNvSpPr>
          <p:nvPr>
            <p:ph type="sldNum" sz="quarter" idx="12"/>
          </p:nvPr>
        </p:nvSpPr>
        <p:spPr/>
        <p:txBody>
          <a:bodyPr/>
          <a:lstStyle/>
          <a:p>
            <a:fld id="{F77CD319-562A-440B-829F-691A68338DF3}" type="slidenum">
              <a:rPr lang="en-US" smtClean="0"/>
              <a:t>‹#›</a:t>
            </a:fld>
            <a:endParaRPr lang="en-US"/>
          </a:p>
        </p:txBody>
      </p:sp>
    </p:spTree>
    <p:extLst>
      <p:ext uri="{BB962C8B-B14F-4D97-AF65-F5344CB8AC3E}">
        <p14:creationId xmlns:p14="http://schemas.microsoft.com/office/powerpoint/2010/main" val="239615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197A4-76BE-486C-A868-9EE8BDF778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3E50288-D2F7-4C29-A6E8-0D37332FB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C078EBA-643E-4DF9-905E-5476B55354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D944F1D-66D2-4F63-9F7E-7930832763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1F7D30A-97D4-4872-930E-2B1F50E00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FAEB62F-89B4-45D6-8DC4-293B1D558A06}"/>
              </a:ext>
            </a:extLst>
          </p:cNvPr>
          <p:cNvSpPr>
            <a:spLocks noGrp="1"/>
          </p:cNvSpPr>
          <p:nvPr>
            <p:ph type="dt" sz="half" idx="10"/>
          </p:nvPr>
        </p:nvSpPr>
        <p:spPr/>
        <p:txBody>
          <a:bodyPr/>
          <a:lstStyle/>
          <a:p>
            <a:fld id="{80388180-6D96-4087-B8DC-A1F2C18652F9}" type="datetimeFigureOut">
              <a:rPr lang="en-US" smtClean="0"/>
              <a:t>9/16/2021</a:t>
            </a:fld>
            <a:endParaRPr lang="en-US"/>
          </a:p>
        </p:txBody>
      </p:sp>
      <p:sp>
        <p:nvSpPr>
          <p:cNvPr id="8" name="Footer Placeholder 7">
            <a:extLst>
              <a:ext uri="{FF2B5EF4-FFF2-40B4-BE49-F238E27FC236}">
                <a16:creationId xmlns:a16="http://schemas.microsoft.com/office/drawing/2014/main" xmlns="" id="{87885702-C549-44B7-94C2-2BB076CBC6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B4CFC57-836C-47FB-BA91-3DF0A708481C}"/>
              </a:ext>
            </a:extLst>
          </p:cNvPr>
          <p:cNvSpPr>
            <a:spLocks noGrp="1"/>
          </p:cNvSpPr>
          <p:nvPr>
            <p:ph type="sldNum" sz="quarter" idx="12"/>
          </p:nvPr>
        </p:nvSpPr>
        <p:spPr/>
        <p:txBody>
          <a:bodyPr/>
          <a:lstStyle/>
          <a:p>
            <a:fld id="{F77CD319-562A-440B-829F-691A68338DF3}" type="slidenum">
              <a:rPr lang="en-US" smtClean="0"/>
              <a:t>‹#›</a:t>
            </a:fld>
            <a:endParaRPr lang="en-US"/>
          </a:p>
        </p:txBody>
      </p:sp>
    </p:spTree>
    <p:extLst>
      <p:ext uri="{BB962C8B-B14F-4D97-AF65-F5344CB8AC3E}">
        <p14:creationId xmlns:p14="http://schemas.microsoft.com/office/powerpoint/2010/main" val="405301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458EBC-7EE1-4006-BF29-07974299FD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C5A3C1B-33B9-44D2-B710-D28B2F92D6F1}"/>
              </a:ext>
            </a:extLst>
          </p:cNvPr>
          <p:cNvSpPr>
            <a:spLocks noGrp="1"/>
          </p:cNvSpPr>
          <p:nvPr>
            <p:ph type="dt" sz="half" idx="10"/>
          </p:nvPr>
        </p:nvSpPr>
        <p:spPr/>
        <p:txBody>
          <a:bodyPr/>
          <a:lstStyle/>
          <a:p>
            <a:fld id="{80388180-6D96-4087-B8DC-A1F2C18652F9}" type="datetimeFigureOut">
              <a:rPr lang="en-US" smtClean="0"/>
              <a:t>9/16/2021</a:t>
            </a:fld>
            <a:endParaRPr lang="en-US"/>
          </a:p>
        </p:txBody>
      </p:sp>
      <p:sp>
        <p:nvSpPr>
          <p:cNvPr id="4" name="Footer Placeholder 3">
            <a:extLst>
              <a:ext uri="{FF2B5EF4-FFF2-40B4-BE49-F238E27FC236}">
                <a16:creationId xmlns:a16="http://schemas.microsoft.com/office/drawing/2014/main" xmlns="" id="{23FD78DD-5766-4586-B959-7D0E6E80F4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018C077-DE42-46C7-8B3A-3D323DA6FC90}"/>
              </a:ext>
            </a:extLst>
          </p:cNvPr>
          <p:cNvSpPr>
            <a:spLocks noGrp="1"/>
          </p:cNvSpPr>
          <p:nvPr>
            <p:ph type="sldNum" sz="quarter" idx="12"/>
          </p:nvPr>
        </p:nvSpPr>
        <p:spPr/>
        <p:txBody>
          <a:bodyPr/>
          <a:lstStyle/>
          <a:p>
            <a:fld id="{F77CD319-562A-440B-829F-691A68338DF3}" type="slidenum">
              <a:rPr lang="en-US" smtClean="0"/>
              <a:t>‹#›</a:t>
            </a:fld>
            <a:endParaRPr lang="en-US"/>
          </a:p>
        </p:txBody>
      </p:sp>
    </p:spTree>
    <p:extLst>
      <p:ext uri="{BB962C8B-B14F-4D97-AF65-F5344CB8AC3E}">
        <p14:creationId xmlns:p14="http://schemas.microsoft.com/office/powerpoint/2010/main" val="249208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36866CE-579C-434B-AA4A-0B48C6568692}"/>
              </a:ext>
            </a:extLst>
          </p:cNvPr>
          <p:cNvSpPr>
            <a:spLocks noGrp="1"/>
          </p:cNvSpPr>
          <p:nvPr>
            <p:ph type="dt" sz="half" idx="10"/>
          </p:nvPr>
        </p:nvSpPr>
        <p:spPr/>
        <p:txBody>
          <a:bodyPr/>
          <a:lstStyle/>
          <a:p>
            <a:fld id="{80388180-6D96-4087-B8DC-A1F2C18652F9}" type="datetimeFigureOut">
              <a:rPr lang="en-US" smtClean="0"/>
              <a:t>9/16/2021</a:t>
            </a:fld>
            <a:endParaRPr lang="en-US"/>
          </a:p>
        </p:txBody>
      </p:sp>
      <p:sp>
        <p:nvSpPr>
          <p:cNvPr id="3" name="Footer Placeholder 2">
            <a:extLst>
              <a:ext uri="{FF2B5EF4-FFF2-40B4-BE49-F238E27FC236}">
                <a16:creationId xmlns:a16="http://schemas.microsoft.com/office/drawing/2014/main" xmlns="" id="{530C6B24-724F-424D-ACAA-FE5EB1001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47FD378-4883-4BEB-B87C-F66448AB8E6E}"/>
              </a:ext>
            </a:extLst>
          </p:cNvPr>
          <p:cNvSpPr>
            <a:spLocks noGrp="1"/>
          </p:cNvSpPr>
          <p:nvPr>
            <p:ph type="sldNum" sz="quarter" idx="12"/>
          </p:nvPr>
        </p:nvSpPr>
        <p:spPr/>
        <p:txBody>
          <a:bodyPr/>
          <a:lstStyle/>
          <a:p>
            <a:fld id="{F77CD319-562A-440B-829F-691A68338DF3}" type="slidenum">
              <a:rPr lang="en-US" smtClean="0"/>
              <a:t>‹#›</a:t>
            </a:fld>
            <a:endParaRPr lang="en-US"/>
          </a:p>
        </p:txBody>
      </p:sp>
    </p:spTree>
    <p:extLst>
      <p:ext uri="{BB962C8B-B14F-4D97-AF65-F5344CB8AC3E}">
        <p14:creationId xmlns:p14="http://schemas.microsoft.com/office/powerpoint/2010/main" val="297643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0A5B5-FB40-45FA-A594-F6B69CFD9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DA8A283-9BF9-4BCE-85EA-806548042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B95E208-68EC-420E-810B-77852E2BF4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4FD2332-834A-4DDF-8961-A823A0E519DC}"/>
              </a:ext>
            </a:extLst>
          </p:cNvPr>
          <p:cNvSpPr>
            <a:spLocks noGrp="1"/>
          </p:cNvSpPr>
          <p:nvPr>
            <p:ph type="dt" sz="half" idx="10"/>
          </p:nvPr>
        </p:nvSpPr>
        <p:spPr/>
        <p:txBody>
          <a:bodyPr/>
          <a:lstStyle/>
          <a:p>
            <a:fld id="{80388180-6D96-4087-B8DC-A1F2C18652F9}" type="datetimeFigureOut">
              <a:rPr lang="en-US" smtClean="0"/>
              <a:t>9/16/2021</a:t>
            </a:fld>
            <a:endParaRPr lang="en-US"/>
          </a:p>
        </p:txBody>
      </p:sp>
      <p:sp>
        <p:nvSpPr>
          <p:cNvPr id="6" name="Footer Placeholder 5">
            <a:extLst>
              <a:ext uri="{FF2B5EF4-FFF2-40B4-BE49-F238E27FC236}">
                <a16:creationId xmlns:a16="http://schemas.microsoft.com/office/drawing/2014/main" xmlns="" id="{8E80D313-28EA-4ABA-AAC4-B5B90A153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2323D0D-B569-4030-9C5A-8B68964BC89A}"/>
              </a:ext>
            </a:extLst>
          </p:cNvPr>
          <p:cNvSpPr>
            <a:spLocks noGrp="1"/>
          </p:cNvSpPr>
          <p:nvPr>
            <p:ph type="sldNum" sz="quarter" idx="12"/>
          </p:nvPr>
        </p:nvSpPr>
        <p:spPr/>
        <p:txBody>
          <a:bodyPr/>
          <a:lstStyle/>
          <a:p>
            <a:fld id="{F77CD319-562A-440B-829F-691A68338DF3}" type="slidenum">
              <a:rPr lang="en-US" smtClean="0"/>
              <a:t>‹#›</a:t>
            </a:fld>
            <a:endParaRPr lang="en-US"/>
          </a:p>
        </p:txBody>
      </p:sp>
    </p:spTree>
    <p:extLst>
      <p:ext uri="{BB962C8B-B14F-4D97-AF65-F5344CB8AC3E}">
        <p14:creationId xmlns:p14="http://schemas.microsoft.com/office/powerpoint/2010/main" val="219438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BBDAC-8846-41B0-9C21-00362280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27A68E1-4D41-4A9D-B0A6-3FD67D438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2C53C85-B5D1-4701-9EB4-DD7B30791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D4B12B9-7FAF-4C8E-AC82-00EE078A5C8C}"/>
              </a:ext>
            </a:extLst>
          </p:cNvPr>
          <p:cNvSpPr>
            <a:spLocks noGrp="1"/>
          </p:cNvSpPr>
          <p:nvPr>
            <p:ph type="dt" sz="half" idx="10"/>
          </p:nvPr>
        </p:nvSpPr>
        <p:spPr/>
        <p:txBody>
          <a:bodyPr/>
          <a:lstStyle/>
          <a:p>
            <a:fld id="{80388180-6D96-4087-B8DC-A1F2C18652F9}" type="datetimeFigureOut">
              <a:rPr lang="en-US" smtClean="0"/>
              <a:t>9/16/2021</a:t>
            </a:fld>
            <a:endParaRPr lang="en-US"/>
          </a:p>
        </p:txBody>
      </p:sp>
      <p:sp>
        <p:nvSpPr>
          <p:cNvPr id="6" name="Footer Placeholder 5">
            <a:extLst>
              <a:ext uri="{FF2B5EF4-FFF2-40B4-BE49-F238E27FC236}">
                <a16:creationId xmlns:a16="http://schemas.microsoft.com/office/drawing/2014/main" xmlns="" id="{E53A723B-1621-4127-8DDF-CC2CFB28B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5B18437-E98F-46DF-A98C-D6E98CF751AA}"/>
              </a:ext>
            </a:extLst>
          </p:cNvPr>
          <p:cNvSpPr>
            <a:spLocks noGrp="1"/>
          </p:cNvSpPr>
          <p:nvPr>
            <p:ph type="sldNum" sz="quarter" idx="12"/>
          </p:nvPr>
        </p:nvSpPr>
        <p:spPr/>
        <p:txBody>
          <a:bodyPr/>
          <a:lstStyle/>
          <a:p>
            <a:fld id="{F77CD319-562A-440B-829F-691A68338DF3}" type="slidenum">
              <a:rPr lang="en-US" smtClean="0"/>
              <a:t>‹#›</a:t>
            </a:fld>
            <a:endParaRPr lang="en-US"/>
          </a:p>
        </p:txBody>
      </p:sp>
    </p:spTree>
    <p:extLst>
      <p:ext uri="{BB962C8B-B14F-4D97-AF65-F5344CB8AC3E}">
        <p14:creationId xmlns:p14="http://schemas.microsoft.com/office/powerpoint/2010/main" val="422181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298B23A-40BD-4569-802F-F6C6B0777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CF64015-739F-4A0D-AF87-882AF87BD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FD2AEF7-BD7D-4FE9-8E0E-449843F1C3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88180-6D96-4087-B8DC-A1F2C18652F9}" type="datetimeFigureOut">
              <a:rPr lang="en-US" smtClean="0"/>
              <a:t>9/16/2021</a:t>
            </a:fld>
            <a:endParaRPr lang="en-US"/>
          </a:p>
        </p:txBody>
      </p:sp>
      <p:sp>
        <p:nvSpPr>
          <p:cNvPr id="5" name="Footer Placeholder 4">
            <a:extLst>
              <a:ext uri="{FF2B5EF4-FFF2-40B4-BE49-F238E27FC236}">
                <a16:creationId xmlns:a16="http://schemas.microsoft.com/office/drawing/2014/main" xmlns="" id="{8075C723-130E-4FE6-828B-0DED297C9C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66FB12-1994-4B7D-A30D-3AE35CE66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CD319-562A-440B-829F-691A68338DF3}" type="slidenum">
              <a:rPr lang="en-US" smtClean="0"/>
              <a:t>‹#›</a:t>
            </a:fld>
            <a:endParaRPr lang="en-US"/>
          </a:p>
        </p:txBody>
      </p:sp>
    </p:spTree>
    <p:extLst>
      <p:ext uri="{BB962C8B-B14F-4D97-AF65-F5344CB8AC3E}">
        <p14:creationId xmlns:p14="http://schemas.microsoft.com/office/powerpoint/2010/main" val="1862803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scinapse.io/papers/3029267566" TargetMode="External"/><Relationship Id="rId3" Type="http://schemas.openxmlformats.org/officeDocument/2006/relationships/hyperlink" Target="https://www.scinapse.io/authors/2963431139" TargetMode="External"/><Relationship Id="rId7" Type="http://schemas.openxmlformats.org/officeDocument/2006/relationships/hyperlink" Target="https://www.scinapse.io/authors/3116648550" TargetMode="External"/><Relationship Id="rId2" Type="http://schemas.openxmlformats.org/officeDocument/2006/relationships/hyperlink" Target="https://www.scinapse.io/authors/2108453924" TargetMode="External"/><Relationship Id="rId1" Type="http://schemas.openxmlformats.org/officeDocument/2006/relationships/slideLayout" Target="../slideLayouts/slideLayout2.xml"/><Relationship Id="rId6" Type="http://schemas.openxmlformats.org/officeDocument/2006/relationships/hyperlink" Target="https://www.scinapse.io/authors/3089316218" TargetMode="External"/><Relationship Id="rId5" Type="http://schemas.openxmlformats.org/officeDocument/2006/relationships/hyperlink" Target="https://www.scinapse.io/authors/2889131675" TargetMode="External"/><Relationship Id="rId4" Type="http://schemas.openxmlformats.org/officeDocument/2006/relationships/hyperlink" Target="https://www.scinapse.io/authors/296810299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2A224A-F687-4BCE-8C35-4DD883B97FD5}"/>
              </a:ext>
            </a:extLst>
          </p:cNvPr>
          <p:cNvSpPr>
            <a:spLocks noGrp="1"/>
          </p:cNvSpPr>
          <p:nvPr>
            <p:ph type="ctrTitle"/>
          </p:nvPr>
        </p:nvSpPr>
        <p:spPr/>
        <p:txBody>
          <a:bodyPr>
            <a:normAutofit/>
          </a:bodyPr>
          <a:lstStyle/>
          <a:p>
            <a:r>
              <a:rPr lang="en-US" dirty="0" smtClean="0"/>
              <a:t>---Motion Detection Of An Object Using </a:t>
            </a:r>
            <a:r>
              <a:rPr lang="en-US" dirty="0" err="1" smtClean="0"/>
              <a:t>OpenCV</a:t>
            </a:r>
            <a:r>
              <a:rPr lang="en-US" dirty="0" smtClean="0"/>
              <a:t>----</a:t>
            </a:r>
            <a:endParaRPr lang="en-US" dirty="0"/>
          </a:p>
        </p:txBody>
      </p:sp>
      <p:sp>
        <p:nvSpPr>
          <p:cNvPr id="3" name="Subtitle 2">
            <a:extLst>
              <a:ext uri="{FF2B5EF4-FFF2-40B4-BE49-F238E27FC236}">
                <a16:creationId xmlns:a16="http://schemas.microsoft.com/office/drawing/2014/main" xmlns="" id="{BBF51053-EE29-4617-8D27-8F063AB45C19}"/>
              </a:ext>
            </a:extLst>
          </p:cNvPr>
          <p:cNvSpPr>
            <a:spLocks noGrp="1"/>
          </p:cNvSpPr>
          <p:nvPr>
            <p:ph type="subTitle" idx="1"/>
          </p:nvPr>
        </p:nvSpPr>
        <p:spPr>
          <a:xfrm>
            <a:off x="1534758" y="3763403"/>
            <a:ext cx="9144000" cy="1655762"/>
          </a:xfrm>
        </p:spPr>
        <p:txBody>
          <a:bodyPr/>
          <a:lstStyle/>
          <a:p>
            <a:r>
              <a:rPr lang="en-US" dirty="0"/>
              <a:t>                                                      </a:t>
            </a:r>
            <a:r>
              <a:rPr lang="en-US" dirty="0" smtClean="0"/>
              <a:t>Guide</a:t>
            </a:r>
            <a:r>
              <a:rPr lang="en-US" dirty="0" smtClean="0"/>
              <a:t> name : </a:t>
            </a:r>
            <a:r>
              <a:rPr lang="en-US" dirty="0" err="1" smtClean="0"/>
              <a:t>M.Praveena</a:t>
            </a:r>
            <a:endParaRPr lang="en-US" dirty="0"/>
          </a:p>
          <a:p>
            <a:r>
              <a:rPr lang="en-US" dirty="0"/>
              <a:t>                                 Batch no:183</a:t>
            </a:r>
          </a:p>
          <a:p>
            <a:endParaRPr lang="en-US" dirty="0"/>
          </a:p>
          <a:p>
            <a:endParaRPr lang="en-US" dirty="0"/>
          </a:p>
        </p:txBody>
      </p:sp>
    </p:spTree>
    <p:extLst>
      <p:ext uri="{BB962C8B-B14F-4D97-AF65-F5344CB8AC3E}">
        <p14:creationId xmlns:p14="http://schemas.microsoft.com/office/powerpoint/2010/main" val="298507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3A658A-E53C-476C-AA7B-D659C6B91D62}"/>
              </a:ext>
            </a:extLst>
          </p:cNvPr>
          <p:cNvSpPr>
            <a:spLocks noGrp="1"/>
          </p:cNvSpPr>
          <p:nvPr>
            <p:ph type="title"/>
          </p:nvPr>
        </p:nvSpPr>
        <p:spPr/>
        <p:txBody>
          <a:bodyPr/>
          <a:lstStyle/>
          <a:p>
            <a:r>
              <a:rPr lang="en-US" dirty="0"/>
              <a:t>Data flow diagram or flow chart</a:t>
            </a:r>
          </a:p>
        </p:txBody>
      </p:sp>
      <p:sp>
        <p:nvSpPr>
          <p:cNvPr id="3" name="Content Placeholder 2">
            <a:extLst>
              <a:ext uri="{FF2B5EF4-FFF2-40B4-BE49-F238E27FC236}">
                <a16:creationId xmlns:a16="http://schemas.microsoft.com/office/drawing/2014/main" xmlns="" id="{B477FA29-DC43-423A-9EBB-9C9CFC5765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5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1FFE12-708C-49D8-B2FB-E6D9986808D5}"/>
              </a:ext>
            </a:extLst>
          </p:cNvPr>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xmlns="" id="{8E3D67CA-0A5B-4BFE-8517-13F9E139ED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969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3288A-C732-4B73-90EA-F70BF0F36438}"/>
              </a:ext>
            </a:extLst>
          </p:cNvPr>
          <p:cNvSpPr>
            <a:spLocks noGrp="1"/>
          </p:cNvSpPr>
          <p:nvPr>
            <p:ph type="title"/>
          </p:nvPr>
        </p:nvSpPr>
        <p:spPr/>
        <p:txBody>
          <a:bodyPr/>
          <a:lstStyle/>
          <a:p>
            <a:r>
              <a:rPr lang="en-US" dirty="0" err="1"/>
              <a:t>Srs</a:t>
            </a:r>
            <a:r>
              <a:rPr lang="en-US" dirty="0"/>
              <a:t>(system requirement specification)</a:t>
            </a:r>
          </a:p>
        </p:txBody>
      </p:sp>
      <p:sp>
        <p:nvSpPr>
          <p:cNvPr id="3" name="Content Placeholder 2">
            <a:extLst>
              <a:ext uri="{FF2B5EF4-FFF2-40B4-BE49-F238E27FC236}">
                <a16:creationId xmlns:a16="http://schemas.microsoft.com/office/drawing/2014/main" xmlns="" id="{5AA7B172-0BDB-4334-AA48-E3465EB0EF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500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89D04-7A9D-4DFD-97FA-5C796E8ADE81}"/>
              </a:ext>
            </a:extLst>
          </p:cNvPr>
          <p:cNvSpPr>
            <a:spLocks noGrp="1"/>
          </p:cNvSpPr>
          <p:nvPr>
            <p:ph type="title"/>
          </p:nvPr>
        </p:nvSpPr>
        <p:spPr>
          <a:xfrm>
            <a:off x="838200" y="378980"/>
            <a:ext cx="10515600" cy="1325563"/>
          </a:xfrm>
        </p:spPr>
        <p:txBody>
          <a:bodyPr/>
          <a:lstStyle/>
          <a:p>
            <a:r>
              <a:rPr lang="en-US" dirty="0"/>
              <a:t>Design or implementation</a:t>
            </a:r>
          </a:p>
        </p:txBody>
      </p:sp>
      <p:sp>
        <p:nvSpPr>
          <p:cNvPr id="3" name="Content Placeholder 2">
            <a:extLst>
              <a:ext uri="{FF2B5EF4-FFF2-40B4-BE49-F238E27FC236}">
                <a16:creationId xmlns:a16="http://schemas.microsoft.com/office/drawing/2014/main" xmlns="" id="{23560A59-CBCA-44F2-8D1D-FC82FDCF57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284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15E57-9890-432E-BD60-8E4469C9E17E}"/>
              </a:ext>
            </a:extLst>
          </p:cNvPr>
          <p:cNvSpPr>
            <a:spLocks noGrp="1"/>
          </p:cNvSpPr>
          <p:nvPr>
            <p:ph type="title"/>
          </p:nvPr>
        </p:nvSpPr>
        <p:spPr/>
        <p:txBody>
          <a:bodyPr/>
          <a:lstStyle/>
          <a:p>
            <a:r>
              <a:rPr lang="en-US" dirty="0"/>
              <a:t>Experiment results</a:t>
            </a:r>
          </a:p>
        </p:txBody>
      </p:sp>
      <p:sp>
        <p:nvSpPr>
          <p:cNvPr id="3" name="Content Placeholder 2">
            <a:extLst>
              <a:ext uri="{FF2B5EF4-FFF2-40B4-BE49-F238E27FC236}">
                <a16:creationId xmlns:a16="http://schemas.microsoft.com/office/drawing/2014/main" xmlns="" id="{FC253A7D-451E-4E18-9F66-1A5CBE4B3A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583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98330-45FA-4F5A-973E-07073B1FC464}"/>
              </a:ext>
            </a:extLst>
          </p:cNvPr>
          <p:cNvSpPr>
            <a:spLocks noGrp="1"/>
          </p:cNvSpPr>
          <p:nvPr>
            <p:ph type="title"/>
          </p:nvPr>
        </p:nvSpPr>
        <p:spPr/>
        <p:txBody>
          <a:bodyPr/>
          <a:lstStyle/>
          <a:p>
            <a:r>
              <a:rPr lang="en-US" dirty="0"/>
              <a:t>Verification And Validation</a:t>
            </a:r>
          </a:p>
        </p:txBody>
      </p:sp>
      <p:sp>
        <p:nvSpPr>
          <p:cNvPr id="3" name="Content Placeholder 2">
            <a:extLst>
              <a:ext uri="{FF2B5EF4-FFF2-40B4-BE49-F238E27FC236}">
                <a16:creationId xmlns:a16="http://schemas.microsoft.com/office/drawing/2014/main" xmlns="" id="{7A4A6871-A217-43F7-91C8-A98F6C2241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230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D92D74-5E98-475E-9C69-282341743EE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xmlns="" id="{D853C148-8C79-4439-A94B-1EB8FC3F59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755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29DC66-0CAC-4BEE-85B8-8C52ECAB4D37}"/>
              </a:ext>
            </a:extLst>
          </p:cNvPr>
          <p:cNvSpPr>
            <a:spLocks noGrp="1"/>
          </p:cNvSpPr>
          <p:nvPr>
            <p:ph type="title"/>
          </p:nvPr>
        </p:nvSpPr>
        <p:spPr/>
        <p:txBody>
          <a:bodyPr/>
          <a:lstStyle/>
          <a:p>
            <a:r>
              <a:rPr lang="en-US" dirty="0"/>
              <a:t>Feature scope</a:t>
            </a:r>
          </a:p>
        </p:txBody>
      </p:sp>
      <p:sp>
        <p:nvSpPr>
          <p:cNvPr id="3" name="Content Placeholder 2">
            <a:extLst>
              <a:ext uri="{FF2B5EF4-FFF2-40B4-BE49-F238E27FC236}">
                <a16:creationId xmlns:a16="http://schemas.microsoft.com/office/drawing/2014/main" xmlns="" id="{41139DC9-3ACE-47FB-89AF-F5C1F7AD07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117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F7CDE7-15BF-4A70-B971-0C58E8DEBF4E}"/>
              </a:ext>
            </a:extLst>
          </p:cNvPr>
          <p:cNvSpPr>
            <a:spLocks noGrp="1"/>
          </p:cNvSpPr>
          <p:nvPr>
            <p:ph type="title"/>
          </p:nvPr>
        </p:nvSpPr>
        <p:spPr/>
        <p:txBody>
          <a:bodyPr/>
          <a:lstStyle/>
          <a:p>
            <a:r>
              <a:rPr lang="en-US" dirty="0" smtClean="0"/>
              <a:t>References</a:t>
            </a:r>
            <a:endParaRPr lang="en-US" dirty="0"/>
          </a:p>
        </p:txBody>
      </p:sp>
      <p:sp>
        <p:nvSpPr>
          <p:cNvPr id="3" name="Content Placeholder 2">
            <a:extLst>
              <a:ext uri="{FF2B5EF4-FFF2-40B4-BE49-F238E27FC236}">
                <a16:creationId xmlns:a16="http://schemas.microsoft.com/office/drawing/2014/main" xmlns="" id="{3B1A92B3-876A-4EC2-8D02-619C8B6EE9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306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AB135-9A8E-4213-BD42-58AABED94DA9}"/>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xmlns="" id="{4D58542D-DC0E-480C-AA8B-E22D943FF072}"/>
              </a:ext>
            </a:extLst>
          </p:cNvPr>
          <p:cNvSpPr>
            <a:spLocks noGrp="1"/>
          </p:cNvSpPr>
          <p:nvPr>
            <p:ph idx="1"/>
          </p:nvPr>
        </p:nvSpPr>
        <p:spPr/>
        <p:txBody>
          <a:bodyPr>
            <a:normAutofit fontScale="47500" lnSpcReduction="20000"/>
          </a:bodyPr>
          <a:lstStyle/>
          <a:p>
            <a:pPr marL="514350" indent="-514350">
              <a:buAutoNum type="arabicPeriod"/>
            </a:pPr>
            <a:r>
              <a:rPr lang="en-US" dirty="0"/>
              <a:t>Abstract</a:t>
            </a:r>
          </a:p>
          <a:p>
            <a:pPr marL="514350" indent="-514350">
              <a:buAutoNum type="arabicPeriod"/>
            </a:pPr>
            <a:r>
              <a:rPr lang="en-US" dirty="0"/>
              <a:t>Literature survey</a:t>
            </a:r>
          </a:p>
          <a:p>
            <a:pPr marL="514350" indent="-514350">
              <a:buAutoNum type="arabicPeriod"/>
            </a:pPr>
            <a:r>
              <a:rPr lang="en-US" dirty="0"/>
              <a:t>Introduction </a:t>
            </a:r>
          </a:p>
          <a:p>
            <a:pPr marL="514350" indent="-514350">
              <a:buAutoNum type="arabicPeriod"/>
            </a:pPr>
            <a:r>
              <a:rPr lang="en-US" dirty="0"/>
              <a:t>Existing system</a:t>
            </a:r>
          </a:p>
          <a:p>
            <a:pPr marL="514350" indent="-514350">
              <a:buAutoNum type="arabicPeriod"/>
            </a:pPr>
            <a:r>
              <a:rPr lang="en-US" dirty="0"/>
              <a:t>Disadvantages or limitations of existing systems</a:t>
            </a:r>
          </a:p>
          <a:p>
            <a:pPr marL="514350" indent="-514350">
              <a:buAutoNum type="arabicPeriod"/>
            </a:pPr>
            <a:r>
              <a:rPr lang="en-US" dirty="0"/>
              <a:t>Proposal system</a:t>
            </a:r>
          </a:p>
          <a:p>
            <a:pPr marL="514350" indent="-514350">
              <a:buAutoNum type="arabicPeriod"/>
            </a:pPr>
            <a:r>
              <a:rPr lang="en-US" dirty="0"/>
              <a:t>Set of modules</a:t>
            </a:r>
          </a:p>
          <a:p>
            <a:pPr marL="514350" indent="-514350">
              <a:buAutoNum type="arabicPeriod"/>
            </a:pPr>
            <a:r>
              <a:rPr lang="en-US" dirty="0"/>
              <a:t>Data flow diagram or Flow chart</a:t>
            </a:r>
          </a:p>
          <a:p>
            <a:pPr marL="514350" indent="-514350">
              <a:buAutoNum type="arabicPeriod"/>
            </a:pPr>
            <a:r>
              <a:rPr lang="en-US" dirty="0"/>
              <a:t>System architecture</a:t>
            </a:r>
          </a:p>
          <a:p>
            <a:pPr marL="514350" indent="-514350">
              <a:buAutoNum type="arabicPeriod"/>
            </a:pPr>
            <a:r>
              <a:rPr lang="en-US" dirty="0" err="1"/>
              <a:t>Srs</a:t>
            </a:r>
            <a:r>
              <a:rPr lang="en-US" dirty="0"/>
              <a:t>(system requirement specification)</a:t>
            </a:r>
          </a:p>
          <a:p>
            <a:pPr marL="514350" indent="-514350">
              <a:buAutoNum type="arabicPeriod"/>
            </a:pPr>
            <a:r>
              <a:rPr lang="en-US" dirty="0"/>
              <a:t>Design or implementation</a:t>
            </a:r>
          </a:p>
          <a:p>
            <a:pPr marL="514350" indent="-514350">
              <a:buAutoNum type="arabicPeriod"/>
            </a:pPr>
            <a:r>
              <a:rPr lang="en-US" dirty="0" err="1"/>
              <a:t>Exprimental</a:t>
            </a:r>
            <a:r>
              <a:rPr lang="en-US" dirty="0"/>
              <a:t> results</a:t>
            </a:r>
          </a:p>
          <a:p>
            <a:pPr marL="514350" indent="-514350">
              <a:buAutoNum type="arabicPeriod"/>
            </a:pPr>
            <a:r>
              <a:rPr lang="en-US" dirty="0"/>
              <a:t>Verification and validation</a:t>
            </a:r>
          </a:p>
          <a:p>
            <a:pPr marL="514350" indent="-514350">
              <a:buAutoNum type="arabicPeriod"/>
            </a:pPr>
            <a:r>
              <a:rPr lang="en-US" dirty="0"/>
              <a:t>Conclusion</a:t>
            </a:r>
          </a:p>
          <a:p>
            <a:pPr marL="514350" indent="-514350">
              <a:buAutoNum type="arabicPeriod"/>
            </a:pPr>
            <a:r>
              <a:rPr lang="en-US" dirty="0"/>
              <a:t>Feature scope</a:t>
            </a:r>
          </a:p>
          <a:p>
            <a:pPr marL="514350" indent="-514350">
              <a:buAutoNum type="arabicPeriod"/>
            </a:pPr>
            <a:r>
              <a:rPr lang="en-US" dirty="0" err="1"/>
              <a:t>Refernces</a:t>
            </a:r>
            <a:endParaRPr lang="en-US" dirty="0"/>
          </a:p>
          <a:p>
            <a:pPr marL="514350" indent="-514350">
              <a:buAutoNum type="arabicPeriod"/>
            </a:pPr>
            <a:endParaRPr lang="en-US" dirty="0"/>
          </a:p>
        </p:txBody>
      </p:sp>
    </p:spTree>
    <p:extLst>
      <p:ext uri="{BB962C8B-B14F-4D97-AF65-F5344CB8AC3E}">
        <p14:creationId xmlns:p14="http://schemas.microsoft.com/office/powerpoint/2010/main" val="307468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7BF11-7E29-4648-AD04-09CF261D59D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xmlns="" id="{4B712298-9278-452F-9AD0-F3FBA305367C}"/>
              </a:ext>
            </a:extLst>
          </p:cNvPr>
          <p:cNvSpPr>
            <a:spLocks noGrp="1"/>
          </p:cNvSpPr>
          <p:nvPr>
            <p:ph idx="1"/>
          </p:nvPr>
        </p:nvSpPr>
        <p:spPr/>
        <p:txBody>
          <a:bodyPr>
            <a:normAutofit fontScale="92500" lnSpcReduction="20000"/>
          </a:bodyPr>
          <a:lstStyle/>
          <a:p>
            <a:r>
              <a:rPr lang="en-US" dirty="0"/>
              <a:t>The core </a:t>
            </a:r>
            <a:r>
              <a:rPr lang="en-US" dirty="0" smtClean="0"/>
              <a:t>concept of this project </a:t>
            </a:r>
            <a:r>
              <a:rPr lang="en-US" dirty="0"/>
              <a:t>is to detect </a:t>
            </a:r>
            <a:r>
              <a:rPr lang="en-US" dirty="0" smtClean="0"/>
              <a:t>motion of an object </a:t>
            </a:r>
            <a:r>
              <a:rPr lang="en-US" dirty="0"/>
              <a:t>in frame i.e. if any change will occur in the </a:t>
            </a:r>
            <a:r>
              <a:rPr lang="en-US" dirty="0" smtClean="0"/>
              <a:t>frame , using </a:t>
            </a:r>
            <a:r>
              <a:rPr lang="en-US" dirty="0" err="1"/>
              <a:t>OpenCV</a:t>
            </a:r>
            <a:r>
              <a:rPr lang="en-US" dirty="0"/>
              <a:t>. It can be done for </a:t>
            </a:r>
            <a:r>
              <a:rPr lang="en-US" i="1" dirty="0"/>
              <a:t>either </a:t>
            </a:r>
            <a:r>
              <a:rPr lang="en-US" i="1" dirty="0" smtClean="0"/>
              <a:t>live </a:t>
            </a:r>
            <a:r>
              <a:rPr lang="en-US" i="1" dirty="0"/>
              <a:t>streaming </a:t>
            </a:r>
            <a:r>
              <a:rPr lang="en-US" i="1" dirty="0" smtClean="0"/>
              <a:t>i.e., </a:t>
            </a:r>
            <a:r>
              <a:rPr lang="en-US" i="1" dirty="0"/>
              <a:t>web-camera or any other camera mounted. </a:t>
            </a:r>
            <a:endParaRPr lang="en-US" dirty="0"/>
          </a:p>
          <a:p>
            <a:pPr marL="0" indent="0">
              <a:buNone/>
            </a:pPr>
            <a:r>
              <a:rPr lang="en-US" dirty="0"/>
              <a:t> </a:t>
            </a:r>
          </a:p>
          <a:p>
            <a:r>
              <a:rPr lang="en-US" dirty="0" smtClean="0"/>
              <a:t>Here , we </a:t>
            </a:r>
            <a:r>
              <a:rPr lang="en-US" dirty="0"/>
              <a:t>will detect motion from the </a:t>
            </a:r>
            <a:r>
              <a:rPr lang="en-US" b="1" dirty="0"/>
              <a:t>web camera using </a:t>
            </a:r>
            <a:r>
              <a:rPr lang="en-US" b="1" dirty="0" err="1"/>
              <a:t>OpenCV</a:t>
            </a:r>
            <a:r>
              <a:rPr lang="en-US" dirty="0"/>
              <a:t> and a bounding box will be rendered to the motion detected as if any new object will introduce in the frame then a bounding box will appear surrounding the object.</a:t>
            </a:r>
          </a:p>
          <a:p>
            <a:pPr marL="0" indent="0">
              <a:buNone/>
            </a:pPr>
            <a:r>
              <a:rPr lang="en-US" dirty="0"/>
              <a:t> </a:t>
            </a:r>
          </a:p>
          <a:p>
            <a:r>
              <a:rPr lang="en-US" dirty="0"/>
              <a:t>In videos, multiple frames are stack together to form video. For motion detection, we calculate the difference between two continuous frames and if it’s higher than the set threshold, it means motion detection has been observed there.</a:t>
            </a:r>
          </a:p>
          <a:p>
            <a:endParaRPr lang="en-US" dirty="0"/>
          </a:p>
        </p:txBody>
      </p:sp>
    </p:spTree>
    <p:extLst>
      <p:ext uri="{BB962C8B-B14F-4D97-AF65-F5344CB8AC3E}">
        <p14:creationId xmlns:p14="http://schemas.microsoft.com/office/powerpoint/2010/main" val="422184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219C8-804E-4EEE-B00C-CFB6C8786797}"/>
              </a:ext>
            </a:extLst>
          </p:cNvPr>
          <p:cNvSpPr>
            <a:spLocks noGrp="1"/>
          </p:cNvSpPr>
          <p:nvPr>
            <p:ph type="title"/>
          </p:nvPr>
        </p:nvSpPr>
        <p:spPr>
          <a:xfrm>
            <a:off x="472440" y="85426"/>
            <a:ext cx="10515600" cy="1325563"/>
          </a:xfrm>
        </p:spPr>
        <p:txBody>
          <a:bodyPr/>
          <a:lstStyle/>
          <a:p>
            <a:r>
              <a:rPr lang="en-US" dirty="0"/>
              <a:t>Literature survey</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71811647"/>
              </p:ext>
            </p:extLst>
          </p:nvPr>
        </p:nvGraphicFramePr>
        <p:xfrm>
          <a:off x="386380" y="1169409"/>
          <a:ext cx="10833845" cy="5411890"/>
        </p:xfrm>
        <a:graphic>
          <a:graphicData uri="http://schemas.openxmlformats.org/drawingml/2006/table">
            <a:tbl>
              <a:tblPr firstRow="1" bandRow="1">
                <a:tableStyleId>{5C22544A-7EE6-4342-B048-85BDC9FD1C3A}</a:tableStyleId>
              </a:tblPr>
              <a:tblGrid>
                <a:gridCol w="893780"/>
                <a:gridCol w="1785770"/>
                <a:gridCol w="1656677"/>
                <a:gridCol w="2861535"/>
                <a:gridCol w="3636083"/>
              </a:tblGrid>
              <a:tr h="1022770">
                <a:tc>
                  <a:txBody>
                    <a:bodyPr/>
                    <a:lstStyle/>
                    <a:p>
                      <a:pPr algn="ctr"/>
                      <a:r>
                        <a:rPr lang="en-IN" sz="2400" dirty="0" err="1" smtClean="0"/>
                        <a:t>S.No</a:t>
                      </a:r>
                      <a:endParaRPr lang="en-IN" sz="2400" dirty="0"/>
                    </a:p>
                  </a:txBody>
                  <a:tcPr/>
                </a:tc>
                <a:tc>
                  <a:txBody>
                    <a:bodyPr/>
                    <a:lstStyle/>
                    <a:p>
                      <a:pPr algn="ctr"/>
                      <a:r>
                        <a:rPr lang="en-IN" sz="2400" dirty="0" smtClean="0"/>
                        <a:t>Author</a:t>
                      </a:r>
                      <a:endParaRPr lang="en-IN" sz="2400" dirty="0"/>
                    </a:p>
                  </a:txBody>
                  <a:tcPr/>
                </a:tc>
                <a:tc>
                  <a:txBody>
                    <a:bodyPr/>
                    <a:lstStyle/>
                    <a:p>
                      <a:pPr algn="ctr"/>
                      <a:r>
                        <a:rPr lang="en-IN" sz="2400" dirty="0" smtClean="0"/>
                        <a:t>Link</a:t>
                      </a:r>
                      <a:endParaRPr lang="en-IN" sz="2400" dirty="0"/>
                    </a:p>
                  </a:txBody>
                  <a:tcPr/>
                </a:tc>
                <a:tc>
                  <a:txBody>
                    <a:bodyPr/>
                    <a:lstStyle/>
                    <a:p>
                      <a:pPr algn="ctr"/>
                      <a:r>
                        <a:rPr lang="en-IN" sz="2400" dirty="0" smtClean="0"/>
                        <a:t>Paper Title</a:t>
                      </a:r>
                      <a:endParaRPr lang="en-IN" sz="2400" dirty="0"/>
                    </a:p>
                  </a:txBody>
                  <a:tcPr/>
                </a:tc>
                <a:tc>
                  <a:txBody>
                    <a:bodyPr/>
                    <a:lstStyle/>
                    <a:p>
                      <a:pPr algn="ctr"/>
                      <a:r>
                        <a:rPr lang="en-IN" dirty="0" smtClean="0"/>
                        <a:t> </a:t>
                      </a:r>
                      <a:r>
                        <a:rPr lang="en-IN" sz="2400" dirty="0" smtClean="0"/>
                        <a:t>Concept</a:t>
                      </a:r>
                      <a:endParaRPr lang="en-IN" dirty="0"/>
                    </a:p>
                  </a:txBody>
                  <a:tcPr/>
                </a:tc>
              </a:tr>
              <a:tr h="1022770">
                <a:tc>
                  <a:txBody>
                    <a:bodyPr/>
                    <a:lstStyle/>
                    <a:p>
                      <a:pPr algn="ctr"/>
                      <a:r>
                        <a:rPr lang="en-IN" dirty="0" smtClean="0"/>
                        <a:t>1</a:t>
                      </a:r>
                      <a:endParaRPr lang="en-IN" dirty="0"/>
                    </a:p>
                  </a:txBody>
                  <a:tcPr/>
                </a:tc>
                <a:tc>
                  <a:txBody>
                    <a:bodyPr/>
                    <a:lstStyle/>
                    <a:p>
                      <a:pPr latinLnBrk="1"/>
                      <a:r>
                        <a:rPr lang="en-IN" sz="1800" b="0" u="sng" kern="1200" dirty="0" smtClean="0">
                          <a:solidFill>
                            <a:schemeClr val="dk1"/>
                          </a:solidFill>
                          <a:effectLst/>
                          <a:latin typeface="+mn-lt"/>
                          <a:ea typeface="+mn-ea"/>
                          <a:cs typeface="+mn-cs"/>
                          <a:hlinkClick r:id="rId2"/>
                        </a:rPr>
                        <a:t>Ji-Sang </a:t>
                      </a:r>
                      <a:r>
                        <a:rPr lang="en-IN" sz="1800" b="0" u="sng" kern="1200" dirty="0" err="1" smtClean="0">
                          <a:solidFill>
                            <a:schemeClr val="dk1"/>
                          </a:solidFill>
                          <a:effectLst/>
                          <a:latin typeface="+mn-lt"/>
                          <a:ea typeface="+mn-ea"/>
                          <a:cs typeface="+mn-cs"/>
                          <a:hlinkClick r:id="rId2"/>
                        </a:rPr>
                        <a:t>Yoo</a:t>
                      </a:r>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 </a:t>
                      </a:r>
                      <a:r>
                        <a:rPr lang="en-IN" sz="1800" b="0" i="0" u="sng" kern="1200" dirty="0" err="1" smtClean="0">
                          <a:solidFill>
                            <a:schemeClr val="dk1"/>
                          </a:solidFill>
                          <a:effectLst/>
                          <a:latin typeface="+mn-lt"/>
                          <a:ea typeface="+mn-ea"/>
                          <a:cs typeface="+mn-cs"/>
                          <a:hlinkClick r:id="rId3"/>
                        </a:rPr>
                        <a:t>Gyu-cheol</a:t>
                      </a:r>
                      <a:r>
                        <a:rPr lang="en-IN" sz="1800" b="0" i="0" u="sng" kern="1200" dirty="0" smtClean="0">
                          <a:solidFill>
                            <a:schemeClr val="dk1"/>
                          </a:solidFill>
                          <a:effectLst/>
                          <a:latin typeface="+mn-lt"/>
                          <a:ea typeface="+mn-ea"/>
                          <a:cs typeface="+mn-cs"/>
                          <a:hlinkClick r:id="rId3"/>
                        </a:rPr>
                        <a:t> Lee</a:t>
                      </a:r>
                      <a:r>
                        <a:rPr lang="en-IN" sz="1800" b="0" i="0" kern="1200" dirty="0" smtClean="0">
                          <a:solidFill>
                            <a:schemeClr val="dk1"/>
                          </a:solidFill>
                          <a:effectLst/>
                          <a:latin typeface="+mn-lt"/>
                          <a:ea typeface="+mn-ea"/>
                          <a:cs typeface="+mn-cs"/>
                        </a:rPr>
                        <a:t/>
                      </a:r>
                      <a:br>
                        <a:rPr lang="en-IN" sz="1800" b="0" i="0" kern="1200" dirty="0" smtClean="0">
                          <a:solidFill>
                            <a:schemeClr val="dk1"/>
                          </a:solidFill>
                          <a:effectLst/>
                          <a:latin typeface="+mn-lt"/>
                          <a:ea typeface="+mn-ea"/>
                          <a:cs typeface="+mn-cs"/>
                        </a:rPr>
                      </a:b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https://www.scinapse.io/papers/2907628173</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Moving Object Detection Using an Object Motion Reflection Model of Motion Vectors</a:t>
                      </a:r>
                    </a:p>
                    <a:p>
                      <a:endParaRPr lang="en-IN" dirty="0"/>
                    </a:p>
                  </a:txBody>
                  <a:tcPr/>
                </a:tc>
                <a:tc>
                  <a:txBody>
                    <a:bodyPr/>
                    <a:lstStyle/>
                    <a:p>
                      <a:r>
                        <a:rPr lang="en-US" sz="1800" b="0" i="0" kern="1200" dirty="0" smtClean="0">
                          <a:solidFill>
                            <a:schemeClr val="dk1"/>
                          </a:solidFill>
                          <a:effectLst/>
                          <a:latin typeface="+mn-lt"/>
                          <a:ea typeface="+mn-ea"/>
                          <a:cs typeface="+mn-cs"/>
                        </a:rPr>
                        <a:t>. Proposed that Moving object detection task is solved by the background subtraction algorithm if the camera is fixed and implemented. </a:t>
                      </a:r>
                      <a:endParaRPr lang="en-IN" dirty="0"/>
                    </a:p>
                  </a:txBody>
                  <a:tcPr/>
                </a:tc>
              </a:tr>
              <a:tr h="1022770">
                <a:tc>
                  <a:txBody>
                    <a:bodyPr/>
                    <a:lstStyle/>
                    <a:p>
                      <a:pPr algn="ctr"/>
                      <a:r>
                        <a:rPr lang="en-IN" dirty="0" smtClean="0"/>
                        <a:t>2</a:t>
                      </a:r>
                      <a:endParaRPr lang="en-IN" dirty="0"/>
                    </a:p>
                  </a:txBody>
                  <a:tcPr/>
                </a:tc>
                <a:tc>
                  <a:txBody>
                    <a:bodyPr/>
                    <a:lstStyle/>
                    <a:p>
                      <a:pPr latinLnBrk="1"/>
                      <a:r>
                        <a:rPr lang="en-IN" sz="1800" b="0" i="0" u="sng" kern="1200" dirty="0" err="1" smtClean="0">
                          <a:solidFill>
                            <a:schemeClr val="dk1"/>
                          </a:solidFill>
                          <a:effectLst/>
                          <a:latin typeface="+mn-lt"/>
                          <a:ea typeface="+mn-ea"/>
                          <a:cs typeface="+mn-cs"/>
                          <a:hlinkClick r:id="rId4"/>
                        </a:rPr>
                        <a:t>Pengxiang</a:t>
                      </a:r>
                      <a:r>
                        <a:rPr lang="en-IN" sz="1800" b="0" i="0" u="sng" kern="1200" dirty="0" smtClean="0">
                          <a:solidFill>
                            <a:schemeClr val="dk1"/>
                          </a:solidFill>
                          <a:effectLst/>
                          <a:latin typeface="+mn-lt"/>
                          <a:ea typeface="+mn-ea"/>
                          <a:cs typeface="+mn-cs"/>
                          <a:hlinkClick r:id="rId4"/>
                        </a:rPr>
                        <a:t> Yan</a:t>
                      </a:r>
                      <a:r>
                        <a:rPr lang="en-IN" sz="1800" b="0" i="0" kern="1200" dirty="0" smtClean="0">
                          <a:solidFill>
                            <a:schemeClr val="dk1"/>
                          </a:solidFill>
                          <a:effectLst/>
                          <a:latin typeface="+mn-lt"/>
                          <a:ea typeface="+mn-ea"/>
                          <a:cs typeface="+mn-cs"/>
                        </a:rPr>
                        <a:t>2</a:t>
                      </a:r>
                    </a:p>
                    <a:p>
                      <a:pPr latinLnBrk="1"/>
                      <a:r>
                        <a:rPr lang="en-IN" sz="1800" b="0" i="0" kern="1200" dirty="0" smtClean="0">
                          <a:solidFill>
                            <a:schemeClr val="dk1"/>
                          </a:solidFill>
                          <a:effectLst/>
                          <a:latin typeface="+mn-lt"/>
                          <a:ea typeface="+mn-ea"/>
                          <a:cs typeface="+mn-cs"/>
                        </a:rPr>
                        <a:t>(SYSU: Sun </a:t>
                      </a:r>
                      <a:r>
                        <a:rPr lang="en-IN" sz="1800" b="0" i="0" kern="1200" dirty="0" err="1" smtClean="0">
                          <a:solidFill>
                            <a:schemeClr val="dk1"/>
                          </a:solidFill>
                          <a:effectLst/>
                          <a:latin typeface="+mn-lt"/>
                          <a:ea typeface="+mn-ea"/>
                          <a:cs typeface="+mn-cs"/>
                        </a:rPr>
                        <a:t>Yat-sen</a:t>
                      </a:r>
                      <a:r>
                        <a:rPr lang="en-IN" sz="1800" b="0" i="0" kern="1200" dirty="0" smtClean="0">
                          <a:solidFill>
                            <a:schemeClr val="dk1"/>
                          </a:solidFill>
                          <a:effectLst/>
                          <a:latin typeface="+mn-lt"/>
                          <a:ea typeface="+mn-ea"/>
                          <a:cs typeface="+mn-cs"/>
                        </a:rPr>
                        <a:t> University), </a:t>
                      </a:r>
                      <a:r>
                        <a:rPr lang="en-IN" sz="1800" b="0" i="0" u="sng" kern="1200" dirty="0" err="1" smtClean="0">
                          <a:solidFill>
                            <a:schemeClr val="dk1"/>
                          </a:solidFill>
                          <a:effectLst/>
                          <a:latin typeface="+mn-lt"/>
                          <a:ea typeface="+mn-ea"/>
                          <a:cs typeface="+mn-cs"/>
                          <a:hlinkClick r:id="rId5"/>
                        </a:rPr>
                        <a:t>Guanbin</a:t>
                      </a:r>
                      <a:r>
                        <a:rPr lang="en-IN" sz="1800" b="0" i="0" u="sng" kern="1200" dirty="0" smtClean="0">
                          <a:solidFill>
                            <a:schemeClr val="dk1"/>
                          </a:solidFill>
                          <a:effectLst/>
                          <a:latin typeface="+mn-lt"/>
                          <a:ea typeface="+mn-ea"/>
                          <a:cs typeface="+mn-cs"/>
                          <a:hlinkClick r:id="rId5"/>
                        </a:rPr>
                        <a:t> Li</a:t>
                      </a:r>
                      <a:endParaRPr lang="en-IN" sz="1800" b="0" i="0" kern="1200" dirty="0" smtClean="0">
                        <a:solidFill>
                          <a:schemeClr val="dk1"/>
                        </a:solidFill>
                        <a:effectLst/>
                        <a:latin typeface="+mn-lt"/>
                        <a:ea typeface="+mn-ea"/>
                        <a:cs typeface="+mn-cs"/>
                      </a:endParaRPr>
                    </a:p>
                  </a:txBody>
                  <a:tcPr/>
                </a:tc>
                <a:tc>
                  <a:txBody>
                    <a:bodyPr/>
                    <a:lstStyle/>
                    <a:p>
                      <a:r>
                        <a:rPr lang="en-IN" dirty="0" smtClean="0"/>
                        <a:t>https://www.scinapse.io/papers/2984144959</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Semi-Supervised Video Salient Object Detection Using Pseudo-Labels</a:t>
                      </a:r>
                    </a:p>
                    <a:p>
                      <a:endParaRPr lang="en-IN" dirty="0"/>
                    </a:p>
                  </a:txBody>
                  <a:tcPr/>
                </a:tc>
                <a:tc>
                  <a:txBody>
                    <a:bodyPr/>
                    <a:lstStyle/>
                    <a:p>
                      <a:r>
                        <a:rPr lang="en-US" sz="1800" b="0" i="0" kern="1200" dirty="0" smtClean="0">
                          <a:solidFill>
                            <a:schemeClr val="dk1"/>
                          </a:solidFill>
                          <a:effectLst/>
                          <a:latin typeface="+mn-lt"/>
                          <a:ea typeface="+mn-ea"/>
                          <a:cs typeface="+mn-cs"/>
                        </a:rPr>
                        <a:t>`Here</a:t>
                      </a:r>
                      <a:r>
                        <a:rPr lang="en-US" sz="1800" b="0" i="0" kern="1200" baseline="0" dirty="0" smtClean="0">
                          <a:solidFill>
                            <a:schemeClr val="dk1"/>
                          </a:solidFill>
                          <a:effectLst/>
                          <a:latin typeface="+mn-lt"/>
                          <a:ea typeface="+mn-ea"/>
                          <a:cs typeface="+mn-cs"/>
                        </a:rPr>
                        <a:t> they</a:t>
                      </a:r>
                      <a:r>
                        <a:rPr lang="en-US" sz="1800" b="0" i="0" kern="1200" dirty="0" smtClean="0">
                          <a:solidFill>
                            <a:schemeClr val="dk1"/>
                          </a:solidFill>
                          <a:effectLst/>
                          <a:latin typeface="+mn-lt"/>
                          <a:ea typeface="+mn-ea"/>
                          <a:cs typeface="+mn-cs"/>
                        </a:rPr>
                        <a:t> address the semi-supervised video salient motion object detection task .Cant</a:t>
                      </a:r>
                      <a:r>
                        <a:rPr lang="en-US" sz="1800" b="0" i="0" kern="1200" baseline="0" dirty="0" smtClean="0">
                          <a:solidFill>
                            <a:schemeClr val="dk1"/>
                          </a:solidFill>
                          <a:effectLst/>
                          <a:latin typeface="+mn-lt"/>
                          <a:ea typeface="+mn-ea"/>
                          <a:cs typeface="+mn-cs"/>
                        </a:rPr>
                        <a:t> perform on high quality.</a:t>
                      </a:r>
                      <a:endParaRPr lang="en-IN" dirty="0"/>
                    </a:p>
                  </a:txBody>
                  <a:tcPr/>
                </a:tc>
              </a:tr>
              <a:tr h="1022770">
                <a:tc>
                  <a:txBody>
                    <a:bodyPr/>
                    <a:lstStyle/>
                    <a:p>
                      <a:pPr algn="ctr"/>
                      <a:r>
                        <a:rPr lang="en-IN" dirty="0" smtClean="0"/>
                        <a:t>3</a:t>
                      </a:r>
                      <a:endParaRPr lang="en-IN" dirty="0"/>
                    </a:p>
                  </a:txBody>
                  <a:tcPr/>
                </a:tc>
                <a:tc>
                  <a:txBody>
                    <a:bodyPr/>
                    <a:lstStyle/>
                    <a:p>
                      <a:pPr latinLnBrk="1"/>
                      <a:r>
                        <a:rPr lang="en-IN" sz="1800" b="0" i="0" u="sng" kern="1200" dirty="0" err="1" smtClean="0">
                          <a:solidFill>
                            <a:schemeClr val="dk1"/>
                          </a:solidFill>
                          <a:effectLst/>
                          <a:latin typeface="+mn-lt"/>
                          <a:ea typeface="+mn-ea"/>
                          <a:cs typeface="+mn-cs"/>
                          <a:hlinkClick r:id="rId6"/>
                        </a:rPr>
                        <a:t>Dongfang</a:t>
                      </a:r>
                      <a:r>
                        <a:rPr lang="en-IN" sz="1800" b="0" i="0" u="sng" kern="1200" dirty="0" smtClean="0">
                          <a:solidFill>
                            <a:schemeClr val="dk1"/>
                          </a:solidFill>
                          <a:effectLst/>
                          <a:latin typeface="+mn-lt"/>
                          <a:ea typeface="+mn-ea"/>
                          <a:cs typeface="+mn-cs"/>
                          <a:hlinkClick r:id="rId6"/>
                        </a:rPr>
                        <a:t> Liu</a:t>
                      </a:r>
                      <a:endParaRPr lang="en-IN" sz="1800" b="0" i="0" kern="1200" dirty="0" smtClean="0">
                        <a:solidFill>
                          <a:schemeClr val="dk1"/>
                        </a:solidFill>
                        <a:effectLst/>
                        <a:latin typeface="+mn-lt"/>
                        <a:ea typeface="+mn-ea"/>
                        <a:cs typeface="+mn-cs"/>
                      </a:endParaRPr>
                    </a:p>
                    <a:p>
                      <a:pPr latinLnBrk="1"/>
                      <a:r>
                        <a:rPr lang="en-IN" sz="1800" b="0" i="0" kern="1200" dirty="0" smtClean="0">
                          <a:solidFill>
                            <a:schemeClr val="dk1"/>
                          </a:solidFill>
                          <a:effectLst/>
                          <a:latin typeface="+mn-lt"/>
                          <a:ea typeface="+mn-ea"/>
                          <a:cs typeface="+mn-cs"/>
                        </a:rPr>
                        <a:t>(Purdue University), </a:t>
                      </a:r>
                      <a:r>
                        <a:rPr lang="en-IN" sz="1800" b="0" i="0" u="sng" kern="1200" dirty="0" err="1" smtClean="0">
                          <a:solidFill>
                            <a:schemeClr val="dk1"/>
                          </a:solidFill>
                          <a:effectLst/>
                          <a:latin typeface="+mn-lt"/>
                          <a:ea typeface="+mn-ea"/>
                          <a:cs typeface="+mn-cs"/>
                          <a:hlinkClick r:id="rId7"/>
                        </a:rPr>
                        <a:t>Dongfang</a:t>
                      </a:r>
                      <a:r>
                        <a:rPr lang="en-IN" sz="1800" b="0" i="0" u="sng" kern="1200" dirty="0" smtClean="0">
                          <a:solidFill>
                            <a:schemeClr val="dk1"/>
                          </a:solidFill>
                          <a:effectLst/>
                          <a:latin typeface="+mn-lt"/>
                          <a:ea typeface="+mn-ea"/>
                          <a:cs typeface="+mn-cs"/>
                          <a:hlinkClick r:id="rId7"/>
                        </a:rPr>
                        <a:t> Liu</a:t>
                      </a:r>
                      <a:endParaRPr lang="en-IN" sz="1800" b="0" i="0" kern="1200" dirty="0" smtClean="0">
                        <a:solidFill>
                          <a:schemeClr val="dk1"/>
                        </a:solidFill>
                        <a:effectLst/>
                        <a:latin typeface="+mn-lt"/>
                        <a:ea typeface="+mn-ea"/>
                        <a:cs typeface="+mn-cs"/>
                      </a:endParaRPr>
                    </a:p>
                    <a:p>
                      <a:r>
                        <a:rPr lang="en-IN" sz="1800" b="0" i="0" kern="1200" dirty="0" smtClean="0">
                          <a:solidFill>
                            <a:schemeClr val="dk1"/>
                          </a:solidFill>
                          <a:effectLst/>
                          <a:latin typeface="+mn-lt"/>
                          <a:ea typeface="+mn-ea"/>
                          <a:cs typeface="+mn-cs"/>
                        </a:rPr>
                        <a:t>(Purdue University)</a:t>
                      </a:r>
                      <a:endParaRPr lang="en-IN" dirty="0"/>
                    </a:p>
                  </a:txBody>
                  <a:tcPr/>
                </a:tc>
                <a:tc>
                  <a:txBody>
                    <a:bodyPr/>
                    <a:lstStyle/>
                    <a:p>
                      <a:r>
                        <a:rPr lang="en-IN" dirty="0" smtClean="0">
                          <a:hlinkClick r:id="rId8"/>
                        </a:rPr>
                        <a:t>https://www.scinapse.io/papers/3029267566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Video object detection for autonomous driving: Motion-aid feature calibration</a:t>
                      </a:r>
                    </a:p>
                    <a:p>
                      <a:endParaRPr lang="en-IN" dirty="0"/>
                    </a:p>
                  </a:txBody>
                  <a:tcPr/>
                </a:tc>
                <a:tc>
                  <a:txBody>
                    <a:bodyPr/>
                    <a:lstStyle/>
                    <a:p>
                      <a:r>
                        <a:rPr lang="en-US" sz="1800" b="0" i="0" kern="1200" dirty="0" smtClean="0">
                          <a:solidFill>
                            <a:schemeClr val="dk1"/>
                          </a:solidFill>
                          <a:effectLst/>
                          <a:latin typeface="+mn-lt"/>
                          <a:ea typeface="+mn-ea"/>
                          <a:cs typeface="+mn-cs"/>
                        </a:rPr>
                        <a:t>-the entire architecture of the proposed method is end-to-end, thus significantly improving its training and inference efficiency when compared to multi-stage methods for video object detection</a:t>
                      </a:r>
                      <a:endParaRPr lang="en-IN" dirty="0"/>
                    </a:p>
                  </a:txBody>
                  <a:tcPr/>
                </a:tc>
              </a:tr>
            </a:tbl>
          </a:graphicData>
        </a:graphic>
      </p:graphicFrame>
    </p:spTree>
    <p:extLst>
      <p:ext uri="{BB962C8B-B14F-4D97-AF65-F5344CB8AC3E}">
        <p14:creationId xmlns:p14="http://schemas.microsoft.com/office/powerpoint/2010/main" val="253427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0EBB5-602E-4583-A329-4EADA3F7943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A7E64DF5-5B85-4D47-A4D0-421EDBC2B65C}"/>
              </a:ext>
            </a:extLst>
          </p:cNvPr>
          <p:cNvSpPr>
            <a:spLocks noGrp="1"/>
          </p:cNvSpPr>
          <p:nvPr>
            <p:ph idx="1"/>
          </p:nvPr>
        </p:nvSpPr>
        <p:spPr/>
        <p:txBody>
          <a:bodyPr/>
          <a:lstStyle/>
          <a:p>
            <a:r>
              <a:rPr lang="en-US" dirty="0"/>
              <a:t> a motion detection software system that enables us to see the movement around an object or a visual area. Motion detection software is widely preferred as one of the most important security features in recent days. It is used to enhance existing security devices such as motion sensor lighting on indoor and outdoor security cameras. Security cameras are one of the most common devices that use motion detection technology. Now, for better protection, motion detector cameras are preferred. </a:t>
            </a:r>
            <a:r>
              <a:rPr lang="en-US" dirty="0" smtClean="0"/>
              <a:t>This Project </a:t>
            </a:r>
            <a:r>
              <a:rPr lang="en-US" dirty="0"/>
              <a:t>suggested here looks at one of the python motion detection software and detects the movement of objects in front of the camera and determines the time they stay close to the camera.</a:t>
            </a:r>
            <a:endParaRPr lang="en-US" dirty="0"/>
          </a:p>
        </p:txBody>
      </p:sp>
    </p:spTree>
    <p:extLst>
      <p:ext uri="{BB962C8B-B14F-4D97-AF65-F5344CB8AC3E}">
        <p14:creationId xmlns:p14="http://schemas.microsoft.com/office/powerpoint/2010/main" val="271232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C671AF-7648-4487-B61C-B936DC89298E}"/>
              </a:ext>
            </a:extLst>
          </p:cNvPr>
          <p:cNvSpPr>
            <a:spLocks noGrp="1"/>
          </p:cNvSpPr>
          <p:nvPr>
            <p:ph type="title"/>
          </p:nvPr>
        </p:nvSpPr>
        <p:spPr/>
        <p:txBody>
          <a:bodyPr/>
          <a:lstStyle/>
          <a:p>
            <a:r>
              <a:rPr lang="en-US" dirty="0"/>
              <a:t>Existing search</a:t>
            </a:r>
          </a:p>
        </p:txBody>
      </p:sp>
      <p:sp>
        <p:nvSpPr>
          <p:cNvPr id="3" name="Content Placeholder 2">
            <a:extLst>
              <a:ext uri="{FF2B5EF4-FFF2-40B4-BE49-F238E27FC236}">
                <a16:creationId xmlns:a16="http://schemas.microsoft.com/office/drawing/2014/main" xmlns="" id="{FFC26ACF-7146-4240-97CB-6A681097AEEA}"/>
              </a:ext>
            </a:extLst>
          </p:cNvPr>
          <p:cNvSpPr>
            <a:spLocks noGrp="1"/>
          </p:cNvSpPr>
          <p:nvPr>
            <p:ph idx="1"/>
          </p:nvPr>
        </p:nvSpPr>
        <p:spPr/>
        <p:txBody>
          <a:bodyPr/>
          <a:lstStyle/>
          <a:p>
            <a:pPr marL="0" indent="0">
              <a:buNone/>
            </a:pPr>
            <a:r>
              <a:rPr lang="en-US" dirty="0" smtClean="0"/>
              <a:t>Traditional motion detection model the implementation is difficult and cant work faster , but the model which we are working with will work faster .</a:t>
            </a:r>
          </a:p>
          <a:p>
            <a:pPr marL="0" indent="0">
              <a:buNone/>
            </a:pPr>
            <a:r>
              <a:rPr lang="en-US" dirty="0" smtClean="0"/>
              <a:t>As it is deep learning technique.</a:t>
            </a:r>
            <a:endParaRPr lang="en-US" dirty="0"/>
          </a:p>
        </p:txBody>
      </p:sp>
    </p:spTree>
    <p:extLst>
      <p:ext uri="{BB962C8B-B14F-4D97-AF65-F5344CB8AC3E}">
        <p14:creationId xmlns:p14="http://schemas.microsoft.com/office/powerpoint/2010/main" val="141955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E1DEA-6F41-4D22-8172-A251F8A1DB1F}"/>
              </a:ext>
            </a:extLst>
          </p:cNvPr>
          <p:cNvSpPr>
            <a:spLocks noGrp="1"/>
          </p:cNvSpPr>
          <p:nvPr>
            <p:ph type="title"/>
          </p:nvPr>
        </p:nvSpPr>
        <p:spPr/>
        <p:txBody>
          <a:bodyPr/>
          <a:lstStyle/>
          <a:p>
            <a:r>
              <a:rPr lang="en-US" dirty="0"/>
              <a:t>Disadvantages or limitations of existing systems</a:t>
            </a:r>
          </a:p>
        </p:txBody>
      </p:sp>
      <p:sp>
        <p:nvSpPr>
          <p:cNvPr id="3" name="Content Placeholder 2">
            <a:extLst>
              <a:ext uri="{FF2B5EF4-FFF2-40B4-BE49-F238E27FC236}">
                <a16:creationId xmlns:a16="http://schemas.microsoft.com/office/drawing/2014/main" xmlns="" id="{53650E77-8216-4E8E-B799-5D8FC95DB7CC}"/>
              </a:ext>
            </a:extLst>
          </p:cNvPr>
          <p:cNvSpPr>
            <a:spLocks noGrp="1"/>
          </p:cNvSpPr>
          <p:nvPr>
            <p:ph idx="1"/>
          </p:nvPr>
        </p:nvSpPr>
        <p:spPr/>
        <p:txBody>
          <a:bodyPr/>
          <a:lstStyle/>
          <a:p>
            <a:r>
              <a:rPr lang="en-US" dirty="0" smtClean="0"/>
              <a:t>The implementation is very difficult and some systems didn’t capable of handling the high quality input . And some are not using Deep learning concepts.</a:t>
            </a:r>
          </a:p>
          <a:p>
            <a:r>
              <a:rPr lang="en-US" dirty="0" smtClean="0"/>
              <a:t>Most of the models cant detect the motion of object in live stream.</a:t>
            </a:r>
            <a:endParaRPr lang="en-US" dirty="0"/>
          </a:p>
        </p:txBody>
      </p:sp>
    </p:spTree>
    <p:extLst>
      <p:ext uri="{BB962C8B-B14F-4D97-AF65-F5344CB8AC3E}">
        <p14:creationId xmlns:p14="http://schemas.microsoft.com/office/powerpoint/2010/main" val="1792263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33466C-2446-445D-8ACF-66CDDE655AE4}"/>
              </a:ext>
            </a:extLst>
          </p:cNvPr>
          <p:cNvSpPr>
            <a:spLocks noGrp="1"/>
          </p:cNvSpPr>
          <p:nvPr>
            <p:ph type="title"/>
          </p:nvPr>
        </p:nvSpPr>
        <p:spPr/>
        <p:txBody>
          <a:bodyPr/>
          <a:lstStyle/>
          <a:p>
            <a:r>
              <a:rPr lang="en-US" dirty="0"/>
              <a:t>Proposal system</a:t>
            </a:r>
          </a:p>
        </p:txBody>
      </p:sp>
      <p:sp>
        <p:nvSpPr>
          <p:cNvPr id="3" name="Content Placeholder 2">
            <a:extLst>
              <a:ext uri="{FF2B5EF4-FFF2-40B4-BE49-F238E27FC236}">
                <a16:creationId xmlns:a16="http://schemas.microsoft.com/office/drawing/2014/main" xmlns="" id="{F1755971-1542-4D11-97D1-C3963A973BA5}"/>
              </a:ext>
            </a:extLst>
          </p:cNvPr>
          <p:cNvSpPr>
            <a:spLocks noGrp="1"/>
          </p:cNvSpPr>
          <p:nvPr>
            <p:ph idx="1"/>
          </p:nvPr>
        </p:nvSpPr>
        <p:spPr/>
        <p:txBody>
          <a:bodyPr/>
          <a:lstStyle/>
          <a:p>
            <a:pPr marL="0" indent="0">
              <a:buNone/>
            </a:pPr>
            <a:r>
              <a:rPr lang="en-US" dirty="0"/>
              <a:t>Motion Detection Of An Object Using </a:t>
            </a:r>
            <a:r>
              <a:rPr lang="en-US" dirty="0" err="1" smtClean="0"/>
              <a:t>OpenCV</a:t>
            </a:r>
            <a:r>
              <a:rPr lang="en-US" dirty="0" smtClean="0"/>
              <a:t> </a:t>
            </a:r>
          </a:p>
          <a:p>
            <a:r>
              <a:rPr lang="en-US" dirty="0" smtClean="0"/>
              <a:t>Easy implementation.</a:t>
            </a:r>
          </a:p>
          <a:p>
            <a:r>
              <a:rPr lang="en-US" dirty="0" smtClean="0"/>
              <a:t>Work on high quality live streams.</a:t>
            </a:r>
          </a:p>
          <a:p>
            <a:r>
              <a:rPr lang="en-US" dirty="0" smtClean="0"/>
              <a:t>Uses deep learning techniques.</a:t>
            </a:r>
          </a:p>
        </p:txBody>
      </p:sp>
    </p:spTree>
    <p:extLst>
      <p:ext uri="{BB962C8B-B14F-4D97-AF65-F5344CB8AC3E}">
        <p14:creationId xmlns:p14="http://schemas.microsoft.com/office/powerpoint/2010/main" val="8278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22271-F35D-4C29-B4D2-799DF591D04A}"/>
              </a:ext>
            </a:extLst>
          </p:cNvPr>
          <p:cNvSpPr>
            <a:spLocks noGrp="1"/>
          </p:cNvSpPr>
          <p:nvPr>
            <p:ph type="title"/>
          </p:nvPr>
        </p:nvSpPr>
        <p:spPr/>
        <p:txBody>
          <a:bodyPr/>
          <a:lstStyle/>
          <a:p>
            <a:r>
              <a:rPr lang="en-US" dirty="0"/>
              <a:t>Set of modules</a:t>
            </a:r>
          </a:p>
        </p:txBody>
      </p:sp>
      <p:sp>
        <p:nvSpPr>
          <p:cNvPr id="3" name="Content Placeholder 2">
            <a:extLst>
              <a:ext uri="{FF2B5EF4-FFF2-40B4-BE49-F238E27FC236}">
                <a16:creationId xmlns:a16="http://schemas.microsoft.com/office/drawing/2014/main" xmlns="" id="{934526F7-7011-4E0E-9FE9-421B34807E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64400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373</Words>
  <Application>Microsoft Office PowerPoint</Application>
  <PresentationFormat>Custom</PresentationFormat>
  <Paragraphs>74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---Motion Detection Of An Object Using OpenCV----</vt:lpstr>
      <vt:lpstr>Contents</vt:lpstr>
      <vt:lpstr>Abstract</vt:lpstr>
      <vt:lpstr>Literature survey</vt:lpstr>
      <vt:lpstr>Introduction</vt:lpstr>
      <vt:lpstr>Existing search</vt:lpstr>
      <vt:lpstr>Disadvantages or limitations of existing systems</vt:lpstr>
      <vt:lpstr>Proposal system</vt:lpstr>
      <vt:lpstr>Set of modules</vt:lpstr>
      <vt:lpstr>Data flow diagram or flow chart</vt:lpstr>
      <vt:lpstr>System architecture</vt:lpstr>
      <vt:lpstr>Srs(system requirement specification)</vt:lpstr>
      <vt:lpstr>Design or implementation</vt:lpstr>
      <vt:lpstr>Experiment results</vt:lpstr>
      <vt:lpstr>Verification And Validation</vt:lpstr>
      <vt:lpstr>conclusions</vt:lpstr>
      <vt:lpstr>Feature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mani</dc:creator>
  <cp:lastModifiedBy>Mani</cp:lastModifiedBy>
  <cp:revision>8</cp:revision>
  <dcterms:created xsi:type="dcterms:W3CDTF">2021-07-22T06:26:54Z</dcterms:created>
  <dcterms:modified xsi:type="dcterms:W3CDTF">2021-09-16T04:48:19Z</dcterms:modified>
</cp:coreProperties>
</file>