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ldrich"/>
      <p:regular r:id="rId27"/>
    </p:embeddedFont>
    <p:embeddedFont>
      <p:font typeface="Roboto"/>
      <p:regular r:id="rId28"/>
      <p:bold r:id="rId29"/>
      <p:italic r:id="rId30"/>
      <p:boldItalic r:id="rId31"/>
    </p:embeddedFont>
    <p:embeddedFont>
      <p:font typeface="Bai Jamjuree"/>
      <p:regular r:id="rId32"/>
      <p:bold r:id="rId33"/>
      <p:italic r:id="rId34"/>
      <p:boldItalic r:id="rId35"/>
    </p:embeddedFont>
    <p:embeddedFont>
      <p:font typeface="Lexen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1F7B00-0C2A-4472-8DAF-BEDB7C1C63CC}">
  <a:tblStyle styleId="{FC1F7B00-0C2A-4472-8DAF-BEDB7C1C63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BaiJamjuree-bold.fntdata"/><Relationship Id="rId32" Type="http://schemas.openxmlformats.org/officeDocument/2006/relationships/font" Target="fonts/BaiJamjuree-regular.fntdata"/><Relationship Id="rId35" Type="http://schemas.openxmlformats.org/officeDocument/2006/relationships/font" Target="fonts/BaiJamjuree-boldItalic.fntdata"/><Relationship Id="rId34" Type="http://schemas.openxmlformats.org/officeDocument/2006/relationships/font" Target="fonts/BaiJamjuree-italic.fntdata"/><Relationship Id="rId37" Type="http://schemas.openxmlformats.org/officeDocument/2006/relationships/font" Target="fonts/Lexend-bold.fntdata"/><Relationship Id="rId36" Type="http://schemas.openxmlformats.org/officeDocument/2006/relationships/font" Target="fonts/Lexend-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Aldrich-regular.fntdata"/><Relationship Id="rId29"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2a1eaf2cb20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2a1eaf2cb2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9" name="Shape 2919"/>
        <p:cNvGrpSpPr/>
        <p:nvPr/>
      </p:nvGrpSpPr>
      <p:grpSpPr>
        <a:xfrm>
          <a:off x="0" y="0"/>
          <a:ext cx="0" cy="0"/>
          <a:chOff x="0" y="0"/>
          <a:chExt cx="0" cy="0"/>
        </a:xfrm>
      </p:grpSpPr>
      <p:sp>
        <p:nvSpPr>
          <p:cNvPr id="2920" name="Google Shape;2920;g2a1eaf2cb20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1" name="Google Shape;2921;g2a1eaf2cb20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1" name="Shape 2931"/>
        <p:cNvGrpSpPr/>
        <p:nvPr/>
      </p:nvGrpSpPr>
      <p:grpSpPr>
        <a:xfrm>
          <a:off x="0" y="0"/>
          <a:ext cx="0" cy="0"/>
          <a:chOff x="0" y="0"/>
          <a:chExt cx="0" cy="0"/>
        </a:xfrm>
      </p:grpSpPr>
      <p:sp>
        <p:nvSpPr>
          <p:cNvPr id="2932" name="Google Shape;2932;g2a1eaf2cb20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3" name="Google Shape;2933;g2a1eaf2cb20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4" name="Shape 2944"/>
        <p:cNvGrpSpPr/>
        <p:nvPr/>
      </p:nvGrpSpPr>
      <p:grpSpPr>
        <a:xfrm>
          <a:off x="0" y="0"/>
          <a:ext cx="0" cy="0"/>
          <a:chOff x="0" y="0"/>
          <a:chExt cx="0" cy="0"/>
        </a:xfrm>
      </p:grpSpPr>
      <p:sp>
        <p:nvSpPr>
          <p:cNvPr id="2945" name="Google Shape;2945;g2a1eaf2cb20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6" name="Google Shape;2946;g2a1eaf2cb20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6" name="Shape 2956"/>
        <p:cNvGrpSpPr/>
        <p:nvPr/>
      </p:nvGrpSpPr>
      <p:grpSpPr>
        <a:xfrm>
          <a:off x="0" y="0"/>
          <a:ext cx="0" cy="0"/>
          <a:chOff x="0" y="0"/>
          <a:chExt cx="0" cy="0"/>
        </a:xfrm>
      </p:grpSpPr>
      <p:sp>
        <p:nvSpPr>
          <p:cNvPr id="2957" name="Google Shape;2957;g2a1eaf2cb20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8" name="Google Shape;2958;g2a1eaf2cb20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2a1eaf2cb20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2a1eaf2cb20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9" name="Shape 2979"/>
        <p:cNvGrpSpPr/>
        <p:nvPr/>
      </p:nvGrpSpPr>
      <p:grpSpPr>
        <a:xfrm>
          <a:off x="0" y="0"/>
          <a:ext cx="0" cy="0"/>
          <a:chOff x="0" y="0"/>
          <a:chExt cx="0" cy="0"/>
        </a:xfrm>
      </p:grpSpPr>
      <p:sp>
        <p:nvSpPr>
          <p:cNvPr id="2980" name="Google Shape;2980;g2a1eaf2cb20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1" name="Google Shape;2981;g2a1eaf2cb20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0" name="Shape 2990"/>
        <p:cNvGrpSpPr/>
        <p:nvPr/>
      </p:nvGrpSpPr>
      <p:grpSpPr>
        <a:xfrm>
          <a:off x="0" y="0"/>
          <a:ext cx="0" cy="0"/>
          <a:chOff x="0" y="0"/>
          <a:chExt cx="0" cy="0"/>
        </a:xfrm>
      </p:grpSpPr>
      <p:sp>
        <p:nvSpPr>
          <p:cNvPr id="2991" name="Google Shape;2991;g2a1eaf2cb2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2" name="Google Shape;2992;g2a1eaf2cb2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1" name="Shape 3001"/>
        <p:cNvGrpSpPr/>
        <p:nvPr/>
      </p:nvGrpSpPr>
      <p:grpSpPr>
        <a:xfrm>
          <a:off x="0" y="0"/>
          <a:ext cx="0" cy="0"/>
          <a:chOff x="0" y="0"/>
          <a:chExt cx="0" cy="0"/>
        </a:xfrm>
      </p:grpSpPr>
      <p:sp>
        <p:nvSpPr>
          <p:cNvPr id="3002" name="Google Shape;3002;g2a1eaf2cb20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3" name="Google Shape;3003;g2a1eaf2cb20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7" name="Shape 3067"/>
        <p:cNvGrpSpPr/>
        <p:nvPr/>
      </p:nvGrpSpPr>
      <p:grpSpPr>
        <a:xfrm>
          <a:off x="0" y="0"/>
          <a:ext cx="0" cy="0"/>
          <a:chOff x="0" y="0"/>
          <a:chExt cx="0" cy="0"/>
        </a:xfrm>
      </p:grpSpPr>
      <p:sp>
        <p:nvSpPr>
          <p:cNvPr id="3068" name="Google Shape;3068;g2a1eaf2cb20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9" name="Google Shape;3069;g2a1eaf2cb20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3" name="Shape 3133"/>
        <p:cNvGrpSpPr/>
        <p:nvPr/>
      </p:nvGrpSpPr>
      <p:grpSpPr>
        <a:xfrm>
          <a:off x="0" y="0"/>
          <a:ext cx="0" cy="0"/>
          <a:chOff x="0" y="0"/>
          <a:chExt cx="0" cy="0"/>
        </a:xfrm>
      </p:grpSpPr>
      <p:sp>
        <p:nvSpPr>
          <p:cNvPr id="3134" name="Google Shape;3134;g1ec6eba89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5" name="Google Shape;3135;g1ec6eba89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9" name="Shape 3199"/>
        <p:cNvGrpSpPr/>
        <p:nvPr/>
      </p:nvGrpSpPr>
      <p:grpSpPr>
        <a:xfrm>
          <a:off x="0" y="0"/>
          <a:ext cx="0" cy="0"/>
          <a:chOff x="0" y="0"/>
          <a:chExt cx="0" cy="0"/>
        </a:xfrm>
      </p:grpSpPr>
      <p:sp>
        <p:nvSpPr>
          <p:cNvPr id="3200" name="Google Shape;3200;g2a1eaf2cb20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1" name="Google Shape;3201;g2a1eaf2cb20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13e9dbca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13e9dbca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g2a1eaf2cb2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6" name="Google Shape;2686;g2a1eaf2cb2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g2a1eaf2cb2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2" name="Google Shape;2752;g2a1eaf2cb2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6" name="Shape 2816"/>
        <p:cNvGrpSpPr/>
        <p:nvPr/>
      </p:nvGrpSpPr>
      <p:grpSpPr>
        <a:xfrm>
          <a:off x="0" y="0"/>
          <a:ext cx="0" cy="0"/>
          <a:chOff x="0" y="0"/>
          <a:chExt cx="0" cy="0"/>
        </a:xfrm>
      </p:grpSpPr>
      <p:sp>
        <p:nvSpPr>
          <p:cNvPr id="2817" name="Google Shape;2817;g2a1eaf2cb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8" name="Google Shape;2818;g2a1eaf2cb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5" name="Shape 2845"/>
        <p:cNvGrpSpPr/>
        <p:nvPr/>
      </p:nvGrpSpPr>
      <p:grpSpPr>
        <a:xfrm>
          <a:off x="0" y="0"/>
          <a:ext cx="0" cy="0"/>
          <a:chOff x="0" y="0"/>
          <a:chExt cx="0" cy="0"/>
        </a:xfrm>
      </p:grpSpPr>
      <p:sp>
        <p:nvSpPr>
          <p:cNvPr id="2846" name="Google Shape;2846;g2a1eaf2cb2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7" name="Google Shape;2847;g2a1eaf2cb2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6" name="Shape 2876"/>
        <p:cNvGrpSpPr/>
        <p:nvPr/>
      </p:nvGrpSpPr>
      <p:grpSpPr>
        <a:xfrm>
          <a:off x="0" y="0"/>
          <a:ext cx="0" cy="0"/>
          <a:chOff x="0" y="0"/>
          <a:chExt cx="0" cy="0"/>
        </a:xfrm>
      </p:grpSpPr>
      <p:sp>
        <p:nvSpPr>
          <p:cNvPr id="2877" name="Google Shape;2877;g2a1eaf2cb2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8" name="Google Shape;2878;g2a1eaf2cb2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4" name="Shape 2894"/>
        <p:cNvGrpSpPr/>
        <p:nvPr/>
      </p:nvGrpSpPr>
      <p:grpSpPr>
        <a:xfrm>
          <a:off x="0" y="0"/>
          <a:ext cx="0" cy="0"/>
          <a:chOff x="0" y="0"/>
          <a:chExt cx="0" cy="0"/>
        </a:xfrm>
      </p:grpSpPr>
      <p:sp>
        <p:nvSpPr>
          <p:cNvPr id="2895" name="Google Shape;2895;g2a1eaf2cb2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6" name="Google Shape;2896;g2a1eaf2cb2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2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image" Target="../media/image12.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slide" Target="/ppt/slid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 Id="rId3" Type="http://schemas.openxmlformats.org/officeDocument/2006/relationships/slide" Target="/ppt/slid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 Id="rId3"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 Id="rId3" Type="http://schemas.openxmlformats.org/officeDocument/2006/relationships/slide" Target="/ppt/slid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p>
            <a:pPr indent="457200" lvl="0" marL="0" rtl="0" algn="ctr">
              <a:spcBef>
                <a:spcPts val="0"/>
              </a:spcBef>
              <a:spcAft>
                <a:spcPts val="0"/>
              </a:spcAft>
              <a:buNone/>
            </a:pPr>
            <a:r>
              <a:rPr lang="en" sz="2800"/>
              <a:t>PREDICTING ONLINE SHOPPER </a:t>
            </a:r>
            <a:r>
              <a:rPr lang="en"/>
              <a:t> </a:t>
            </a:r>
            <a:r>
              <a:rPr lang="en" sz="2800"/>
              <a:t>PURCHASE INTENTION</a:t>
            </a:r>
            <a:endParaRPr sz="2800"/>
          </a:p>
          <a:p>
            <a:pPr indent="457200" lvl="0" marL="0" rtl="0" algn="ctr">
              <a:spcBef>
                <a:spcPts val="200"/>
              </a:spcBef>
              <a:spcAft>
                <a:spcPts val="200"/>
              </a:spcAft>
              <a:buNone/>
            </a:pPr>
            <a:r>
              <a:rPr lang="en" sz="1200"/>
              <a:t>Submitted to Prof. Eitel J. Lauria.</a:t>
            </a:r>
            <a:endParaRPr sz="1200"/>
          </a:p>
        </p:txBody>
      </p:sp>
      <p:sp>
        <p:nvSpPr>
          <p:cNvPr id="2582" name="Google Shape;2582;p53"/>
          <p:cNvSpPr txBox="1"/>
          <p:nvPr>
            <p:ph idx="1" type="subTitle"/>
          </p:nvPr>
        </p:nvSpPr>
        <p:spPr>
          <a:xfrm>
            <a:off x="1248525" y="3290692"/>
            <a:ext cx="6647100" cy="779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dk1"/>
              </a:buClr>
              <a:buSzPts val="1100"/>
              <a:buFont typeface="Arial"/>
              <a:buNone/>
            </a:pPr>
            <a:r>
              <a:rPr lang="en"/>
              <a:t>Manish Varkala(20151005)</a:t>
            </a:r>
            <a:endParaRPr/>
          </a:p>
          <a:p>
            <a:pPr indent="0" lvl="0" marL="0" rtl="0" algn="ctr">
              <a:spcBef>
                <a:spcPts val="0"/>
              </a:spcBef>
              <a:spcAft>
                <a:spcPts val="0"/>
              </a:spcAft>
              <a:buClr>
                <a:schemeClr val="dk1"/>
              </a:buClr>
              <a:buSzPts val="1100"/>
              <a:buFont typeface="Arial"/>
              <a:buNone/>
            </a:pPr>
            <a:r>
              <a:rPr lang="en"/>
              <a:t>Sumaj Reddy Pannala(20147141)</a:t>
            </a:r>
            <a:endParaRPr/>
          </a:p>
          <a:p>
            <a:pPr indent="0" lvl="0" marL="0" rtl="0" algn="ctr">
              <a:spcBef>
                <a:spcPts val="0"/>
              </a:spcBef>
              <a:spcAft>
                <a:spcPts val="0"/>
              </a:spcAft>
              <a:buClr>
                <a:schemeClr val="dk1"/>
              </a:buClr>
              <a:buSzPts val="1100"/>
              <a:buFont typeface="Arial"/>
              <a:buNone/>
            </a:pPr>
            <a:r>
              <a:rPr lang="en"/>
              <a:t>Goutham Kasula(20150992)</a:t>
            </a:r>
            <a:endParaRPr/>
          </a:p>
        </p:txBody>
      </p:sp>
      <p:sp>
        <p:nvSpPr>
          <p:cNvPr id="2583" name="Google Shape;2583;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4" name="Google Shape;2584;p53"/>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584"/>
                                        </p:tgtEl>
                                        <p:attrNameLst>
                                          <p:attrName>style.visibility</p:attrName>
                                        </p:attrNameLst>
                                      </p:cBhvr>
                                      <p:to>
                                        <p:strVal val="visible"/>
                                      </p:to>
                                    </p:set>
                                    <p:anim calcmode="lin" valueType="num">
                                      <p:cBhvr additive="base">
                                        <p:cTn dur="1000"/>
                                        <p:tgtEl>
                                          <p:spTgt spid="258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82"/>
                                        </p:tgtEl>
                                        <p:attrNameLst>
                                          <p:attrName>style.visibility</p:attrName>
                                        </p:attrNameLst>
                                      </p:cBhvr>
                                      <p:to>
                                        <p:strVal val="visible"/>
                                      </p:to>
                                    </p:set>
                                    <p:animEffect filter="fade" transition="in">
                                      <p:cBhvr>
                                        <p:cTn dur="1000"/>
                                        <p:tgtEl>
                                          <p:spTgt spid="2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62"/>
          <p:cNvSpPr txBox="1"/>
          <p:nvPr>
            <p:ph type="title"/>
          </p:nvPr>
        </p:nvSpPr>
        <p:spPr>
          <a:xfrm>
            <a:off x="1256100" y="9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Visitor Analysis</a:t>
            </a:r>
            <a:endParaRPr/>
          </a:p>
        </p:txBody>
      </p:sp>
      <p:sp>
        <p:nvSpPr>
          <p:cNvPr id="2912" name="Google Shape;2912;p6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2"/>
          <p:cNvSpPr txBox="1"/>
          <p:nvPr/>
        </p:nvSpPr>
        <p:spPr>
          <a:xfrm>
            <a:off x="4772800" y="1340275"/>
            <a:ext cx="3228300" cy="300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a:solidFill>
                  <a:schemeClr val="lt1"/>
                </a:solidFill>
                <a:latin typeface="Bai Jamjuree"/>
                <a:ea typeface="Bai Jamjuree"/>
                <a:cs typeface="Bai Jamjuree"/>
                <a:sym typeface="Bai Jamjuree"/>
              </a:rPr>
              <a:t>Revenue Distribution:</a:t>
            </a:r>
            <a:endParaRPr b="1">
              <a:solidFill>
                <a:schemeClr val="lt1"/>
              </a:solidFill>
              <a:latin typeface="Bai Jamjuree"/>
              <a:ea typeface="Bai Jamjuree"/>
              <a:cs typeface="Bai Jamjuree"/>
              <a:sym typeface="Bai Jamjuree"/>
            </a:endParaRPr>
          </a:p>
          <a:p>
            <a:pPr indent="0" lvl="0" marL="0" rtl="0" algn="just">
              <a:lnSpc>
                <a:spcPct val="115000"/>
              </a:lnSpc>
              <a:spcBef>
                <a:spcPts val="1200"/>
              </a:spcBef>
              <a:spcAft>
                <a:spcPts val="0"/>
              </a:spcAft>
              <a:buNone/>
            </a:pPr>
            <a:r>
              <a:rPr lang="en">
                <a:solidFill>
                  <a:schemeClr val="lt1"/>
                </a:solidFill>
                <a:latin typeface="Bai Jamjuree"/>
                <a:ea typeface="Bai Jamjuree"/>
                <a:cs typeface="Bai Jamjuree"/>
                <a:sym typeface="Bai Jamjuree"/>
              </a:rPr>
              <a:t>The chart shows that out of total visitors, only 15.5 percent of purchases were made and other 84.5% just browsed the website and did not converted into revenue.</a:t>
            </a:r>
            <a:endParaRPr sz="1100"/>
          </a:p>
          <a:p>
            <a:pPr indent="0" lvl="0" marL="0" rtl="0" algn="l">
              <a:spcBef>
                <a:spcPts val="1200"/>
              </a:spcBef>
              <a:spcAft>
                <a:spcPts val="0"/>
              </a:spcAft>
              <a:buNone/>
            </a:pPr>
            <a:r>
              <a:t/>
            </a:r>
            <a:endParaRPr>
              <a:solidFill>
                <a:schemeClr val="lt1"/>
              </a:solidFill>
              <a:latin typeface="Bai Jamjuree"/>
              <a:ea typeface="Bai Jamjuree"/>
              <a:cs typeface="Bai Jamjuree"/>
              <a:sym typeface="Bai Jamjuree"/>
            </a:endParaRPr>
          </a:p>
        </p:txBody>
      </p:sp>
      <p:pic>
        <p:nvPicPr>
          <p:cNvPr id="2918" name="Google Shape;2918;p62"/>
          <p:cNvPicPr preferRelativeResize="0"/>
          <p:nvPr/>
        </p:nvPicPr>
        <p:blipFill>
          <a:blip r:embed="rId4">
            <a:alphaModFix/>
          </a:blip>
          <a:stretch>
            <a:fillRect/>
          </a:stretch>
        </p:blipFill>
        <p:spPr>
          <a:xfrm>
            <a:off x="980825" y="888138"/>
            <a:ext cx="3521674" cy="2625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11"/>
                                        </p:tgtEl>
                                        <p:attrNameLst>
                                          <p:attrName>style.visibility</p:attrName>
                                        </p:attrNameLst>
                                      </p:cBhvr>
                                      <p:to>
                                        <p:strVal val="visible"/>
                                      </p:to>
                                    </p:set>
                                    <p:anim calcmode="lin" valueType="num">
                                      <p:cBhvr additive="base">
                                        <p:cTn dur="1000"/>
                                        <p:tgtEl>
                                          <p:spTgt spid="291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12"/>
                                        </p:tgtEl>
                                        <p:attrNameLst>
                                          <p:attrName>style.visibility</p:attrName>
                                        </p:attrNameLst>
                                      </p:cBhvr>
                                      <p:to>
                                        <p:strVal val="visible"/>
                                      </p:to>
                                    </p:set>
                                    <p:animEffect filter="fade" transition="in">
                                      <p:cBhvr>
                                        <p:cTn dur="1000"/>
                                        <p:tgtEl>
                                          <p:spTgt spid="2912"/>
                                        </p:tgtEl>
                                      </p:cBhvr>
                                    </p:animEffect>
                                  </p:childTnLst>
                                </p:cTn>
                              </p:par>
                              <p:par>
                                <p:cTn fill="hold" nodeType="withEffect" presetClass="entr" presetID="10" presetSubtype="0">
                                  <p:stCondLst>
                                    <p:cond delay="0"/>
                                  </p:stCondLst>
                                  <p:childTnLst>
                                    <p:set>
                                      <p:cBhvr>
                                        <p:cTn dur="1" fill="hold">
                                          <p:stCondLst>
                                            <p:cond delay="0"/>
                                          </p:stCondLst>
                                        </p:cTn>
                                        <p:tgtEl>
                                          <p:spTgt spid="2913"/>
                                        </p:tgtEl>
                                        <p:attrNameLst>
                                          <p:attrName>style.visibility</p:attrName>
                                        </p:attrNameLst>
                                      </p:cBhvr>
                                      <p:to>
                                        <p:strVal val="visible"/>
                                      </p:to>
                                    </p:set>
                                    <p:animEffect filter="fade" transition="in">
                                      <p:cBhvr>
                                        <p:cTn dur="1000"/>
                                        <p:tgtEl>
                                          <p:spTgt spid="2913"/>
                                        </p:tgtEl>
                                      </p:cBhvr>
                                    </p:animEffect>
                                  </p:childTnLst>
                                </p:cTn>
                              </p:par>
                              <p:par>
                                <p:cTn fill="hold" nodeType="withEffect" presetClass="entr" presetID="10" presetSubtype="0">
                                  <p:stCondLst>
                                    <p:cond delay="0"/>
                                  </p:stCondLst>
                                  <p:childTnLst>
                                    <p:set>
                                      <p:cBhvr>
                                        <p:cTn dur="1" fill="hold">
                                          <p:stCondLst>
                                            <p:cond delay="0"/>
                                          </p:stCondLst>
                                        </p:cTn>
                                        <p:tgtEl>
                                          <p:spTgt spid="2914"/>
                                        </p:tgtEl>
                                        <p:attrNameLst>
                                          <p:attrName>style.visibility</p:attrName>
                                        </p:attrNameLst>
                                      </p:cBhvr>
                                      <p:to>
                                        <p:strVal val="visible"/>
                                      </p:to>
                                    </p:set>
                                    <p:animEffect filter="fade" transition="in">
                                      <p:cBhvr>
                                        <p:cTn dur="1000"/>
                                        <p:tgtEl>
                                          <p:spTgt spid="2914"/>
                                        </p:tgtEl>
                                      </p:cBhvr>
                                    </p:animEffect>
                                  </p:childTnLst>
                                </p:cTn>
                              </p:par>
                              <p:par>
                                <p:cTn fill="hold" nodeType="withEffect" presetClass="entr" presetID="10" presetSubtype="0">
                                  <p:stCondLst>
                                    <p:cond delay="0"/>
                                  </p:stCondLst>
                                  <p:childTnLst>
                                    <p:set>
                                      <p:cBhvr>
                                        <p:cTn dur="1" fill="hold">
                                          <p:stCondLst>
                                            <p:cond delay="0"/>
                                          </p:stCondLst>
                                        </p:cTn>
                                        <p:tgtEl>
                                          <p:spTgt spid="2915"/>
                                        </p:tgtEl>
                                        <p:attrNameLst>
                                          <p:attrName>style.visibility</p:attrName>
                                        </p:attrNameLst>
                                      </p:cBhvr>
                                      <p:to>
                                        <p:strVal val="visible"/>
                                      </p:to>
                                    </p:set>
                                    <p:animEffect filter="fade" transition="in">
                                      <p:cBhvr>
                                        <p:cTn dur="1000"/>
                                        <p:tgtEl>
                                          <p:spTgt spid="2915"/>
                                        </p:tgtEl>
                                      </p:cBhvr>
                                    </p:animEffect>
                                  </p:childTnLst>
                                </p:cTn>
                              </p:par>
                              <p:par>
                                <p:cTn fill="hold" nodeType="withEffect" presetClass="entr" presetID="10" presetSubtype="0">
                                  <p:stCondLst>
                                    <p:cond delay="0"/>
                                  </p:stCondLst>
                                  <p:childTnLst>
                                    <p:set>
                                      <p:cBhvr>
                                        <p:cTn dur="1" fill="hold">
                                          <p:stCondLst>
                                            <p:cond delay="0"/>
                                          </p:stCondLst>
                                        </p:cTn>
                                        <p:tgtEl>
                                          <p:spTgt spid="2916"/>
                                        </p:tgtEl>
                                        <p:attrNameLst>
                                          <p:attrName>style.visibility</p:attrName>
                                        </p:attrNameLst>
                                      </p:cBhvr>
                                      <p:to>
                                        <p:strVal val="visible"/>
                                      </p:to>
                                    </p:set>
                                    <p:animEffect filter="fade" transition="in">
                                      <p:cBhvr>
                                        <p:cTn dur="1000"/>
                                        <p:tgtEl>
                                          <p:spTgt spid="29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2" name="Shape 2922"/>
        <p:cNvGrpSpPr/>
        <p:nvPr/>
      </p:nvGrpSpPr>
      <p:grpSpPr>
        <a:xfrm>
          <a:off x="0" y="0"/>
          <a:ext cx="0" cy="0"/>
          <a:chOff x="0" y="0"/>
          <a:chExt cx="0" cy="0"/>
        </a:xfrm>
      </p:grpSpPr>
      <p:sp>
        <p:nvSpPr>
          <p:cNvPr id="2923" name="Google Shape;2923;p63"/>
          <p:cNvSpPr txBox="1"/>
          <p:nvPr>
            <p:ph type="title"/>
          </p:nvPr>
        </p:nvSpPr>
        <p:spPr>
          <a:xfrm>
            <a:off x="1256100" y="9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Visitor Analysis</a:t>
            </a:r>
            <a:endParaRPr/>
          </a:p>
        </p:txBody>
      </p:sp>
      <p:sp>
        <p:nvSpPr>
          <p:cNvPr id="2924" name="Google Shape;2924;p6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6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3"/>
          <p:cNvSpPr txBox="1"/>
          <p:nvPr/>
        </p:nvSpPr>
        <p:spPr>
          <a:xfrm>
            <a:off x="2282175" y="3263375"/>
            <a:ext cx="5278500" cy="173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a:solidFill>
                  <a:schemeClr val="lt1"/>
                </a:solidFill>
                <a:latin typeface="Bai Jamjuree"/>
                <a:ea typeface="Bai Jamjuree"/>
                <a:cs typeface="Bai Jamjuree"/>
                <a:sym typeface="Bai Jamjuree"/>
              </a:rPr>
              <a:t>Visitor Type </a:t>
            </a:r>
            <a:r>
              <a:rPr b="1" lang="en">
                <a:solidFill>
                  <a:schemeClr val="lt1"/>
                </a:solidFill>
                <a:latin typeface="Bai Jamjuree"/>
                <a:ea typeface="Bai Jamjuree"/>
                <a:cs typeface="Bai Jamjuree"/>
                <a:sym typeface="Bai Jamjuree"/>
              </a:rPr>
              <a:t>Revenue Distribution:</a:t>
            </a:r>
            <a:endParaRPr b="1">
              <a:solidFill>
                <a:schemeClr val="lt1"/>
              </a:solidFill>
              <a:latin typeface="Bai Jamjuree"/>
              <a:ea typeface="Bai Jamjuree"/>
              <a:cs typeface="Bai Jamjuree"/>
              <a:sym typeface="Bai Jamjuree"/>
            </a:endParaRPr>
          </a:p>
          <a:p>
            <a:pPr indent="0" lvl="0" marL="0" rtl="0" algn="just">
              <a:lnSpc>
                <a:spcPct val="115000"/>
              </a:lnSpc>
              <a:spcBef>
                <a:spcPts val="1200"/>
              </a:spcBef>
              <a:spcAft>
                <a:spcPts val="0"/>
              </a:spcAft>
              <a:buNone/>
            </a:pPr>
            <a:r>
              <a:rPr lang="en">
                <a:solidFill>
                  <a:schemeClr val="lt1"/>
                </a:solidFill>
                <a:latin typeface="Bai Jamjuree"/>
                <a:ea typeface="Bai Jamjuree"/>
                <a:cs typeface="Bai Jamjuree"/>
                <a:sym typeface="Bai Jamjuree"/>
              </a:rPr>
              <a:t>Returning visitors had 10,000+ visits but only around 1,700 purchases. New visitors, with 1,600 visits, made less than 700 purchases. Minimal visits and purchases noted for other visitor types.</a:t>
            </a:r>
            <a:endParaRPr b="1">
              <a:solidFill>
                <a:schemeClr val="lt1"/>
              </a:solidFill>
              <a:latin typeface="Bai Jamjuree"/>
              <a:ea typeface="Bai Jamjuree"/>
              <a:cs typeface="Bai Jamjuree"/>
              <a:sym typeface="Bai Jamjuree"/>
            </a:endParaRPr>
          </a:p>
          <a:p>
            <a:pPr indent="0" lvl="0" marL="0" rtl="0" algn="just">
              <a:lnSpc>
                <a:spcPct val="115000"/>
              </a:lnSpc>
              <a:spcBef>
                <a:spcPts val="1200"/>
              </a:spcBef>
              <a:spcAft>
                <a:spcPts val="0"/>
              </a:spcAft>
              <a:buNone/>
            </a:pPr>
            <a:r>
              <a:t/>
            </a:r>
            <a:endParaRPr sz="1100"/>
          </a:p>
          <a:p>
            <a:pPr indent="0" lvl="0" marL="0" rtl="0" algn="l">
              <a:spcBef>
                <a:spcPts val="1200"/>
              </a:spcBef>
              <a:spcAft>
                <a:spcPts val="0"/>
              </a:spcAft>
              <a:buNone/>
            </a:pPr>
            <a:r>
              <a:t/>
            </a:r>
            <a:endParaRPr>
              <a:solidFill>
                <a:schemeClr val="lt1"/>
              </a:solidFill>
              <a:latin typeface="Bai Jamjuree"/>
              <a:ea typeface="Bai Jamjuree"/>
              <a:cs typeface="Bai Jamjuree"/>
              <a:sym typeface="Bai Jamjuree"/>
            </a:endParaRPr>
          </a:p>
        </p:txBody>
      </p:sp>
      <p:pic>
        <p:nvPicPr>
          <p:cNvPr id="2930" name="Google Shape;2930;p63"/>
          <p:cNvPicPr preferRelativeResize="0"/>
          <p:nvPr/>
        </p:nvPicPr>
        <p:blipFill rotWithShape="1">
          <a:blip r:embed="rId4">
            <a:alphaModFix/>
          </a:blip>
          <a:srcRect b="0" l="0" r="0" t="0"/>
          <a:stretch/>
        </p:blipFill>
        <p:spPr>
          <a:xfrm>
            <a:off x="2584200" y="803175"/>
            <a:ext cx="4273825" cy="246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23"/>
                                        </p:tgtEl>
                                        <p:attrNameLst>
                                          <p:attrName>style.visibility</p:attrName>
                                        </p:attrNameLst>
                                      </p:cBhvr>
                                      <p:to>
                                        <p:strVal val="visible"/>
                                      </p:to>
                                    </p:set>
                                    <p:anim calcmode="lin" valueType="num">
                                      <p:cBhvr additive="base">
                                        <p:cTn dur="1000"/>
                                        <p:tgtEl>
                                          <p:spTgt spid="292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24"/>
                                        </p:tgtEl>
                                        <p:attrNameLst>
                                          <p:attrName>style.visibility</p:attrName>
                                        </p:attrNameLst>
                                      </p:cBhvr>
                                      <p:to>
                                        <p:strVal val="visible"/>
                                      </p:to>
                                    </p:set>
                                    <p:animEffect filter="fade" transition="in">
                                      <p:cBhvr>
                                        <p:cTn dur="1000"/>
                                        <p:tgtEl>
                                          <p:spTgt spid="2924"/>
                                        </p:tgtEl>
                                      </p:cBhvr>
                                    </p:animEffect>
                                  </p:childTnLst>
                                </p:cTn>
                              </p:par>
                              <p:par>
                                <p:cTn fill="hold" nodeType="withEffect" presetClass="entr" presetID="10" presetSubtype="0">
                                  <p:stCondLst>
                                    <p:cond delay="0"/>
                                  </p:stCondLst>
                                  <p:childTnLst>
                                    <p:set>
                                      <p:cBhvr>
                                        <p:cTn dur="1" fill="hold">
                                          <p:stCondLst>
                                            <p:cond delay="0"/>
                                          </p:stCondLst>
                                        </p:cTn>
                                        <p:tgtEl>
                                          <p:spTgt spid="2925"/>
                                        </p:tgtEl>
                                        <p:attrNameLst>
                                          <p:attrName>style.visibility</p:attrName>
                                        </p:attrNameLst>
                                      </p:cBhvr>
                                      <p:to>
                                        <p:strVal val="visible"/>
                                      </p:to>
                                    </p:set>
                                    <p:animEffect filter="fade" transition="in">
                                      <p:cBhvr>
                                        <p:cTn dur="1000"/>
                                        <p:tgtEl>
                                          <p:spTgt spid="2925"/>
                                        </p:tgtEl>
                                      </p:cBhvr>
                                    </p:animEffect>
                                  </p:childTnLst>
                                </p:cTn>
                              </p:par>
                              <p:par>
                                <p:cTn fill="hold" nodeType="withEffect" presetClass="entr" presetID="10" presetSubtype="0">
                                  <p:stCondLst>
                                    <p:cond delay="0"/>
                                  </p:stCondLst>
                                  <p:childTnLst>
                                    <p:set>
                                      <p:cBhvr>
                                        <p:cTn dur="1" fill="hold">
                                          <p:stCondLst>
                                            <p:cond delay="0"/>
                                          </p:stCondLst>
                                        </p:cTn>
                                        <p:tgtEl>
                                          <p:spTgt spid="2926"/>
                                        </p:tgtEl>
                                        <p:attrNameLst>
                                          <p:attrName>style.visibility</p:attrName>
                                        </p:attrNameLst>
                                      </p:cBhvr>
                                      <p:to>
                                        <p:strVal val="visible"/>
                                      </p:to>
                                    </p:set>
                                    <p:animEffect filter="fade" transition="in">
                                      <p:cBhvr>
                                        <p:cTn dur="1000"/>
                                        <p:tgtEl>
                                          <p:spTgt spid="2926"/>
                                        </p:tgtEl>
                                      </p:cBhvr>
                                    </p:animEffect>
                                  </p:childTnLst>
                                </p:cTn>
                              </p:par>
                              <p:par>
                                <p:cTn fill="hold" nodeType="withEffect" presetClass="entr" presetID="10" presetSubtype="0">
                                  <p:stCondLst>
                                    <p:cond delay="0"/>
                                  </p:stCondLst>
                                  <p:childTnLst>
                                    <p:set>
                                      <p:cBhvr>
                                        <p:cTn dur="1" fill="hold">
                                          <p:stCondLst>
                                            <p:cond delay="0"/>
                                          </p:stCondLst>
                                        </p:cTn>
                                        <p:tgtEl>
                                          <p:spTgt spid="2927"/>
                                        </p:tgtEl>
                                        <p:attrNameLst>
                                          <p:attrName>style.visibility</p:attrName>
                                        </p:attrNameLst>
                                      </p:cBhvr>
                                      <p:to>
                                        <p:strVal val="visible"/>
                                      </p:to>
                                    </p:set>
                                    <p:animEffect filter="fade" transition="in">
                                      <p:cBhvr>
                                        <p:cTn dur="1000"/>
                                        <p:tgtEl>
                                          <p:spTgt spid="2927"/>
                                        </p:tgtEl>
                                      </p:cBhvr>
                                    </p:animEffect>
                                  </p:childTnLst>
                                </p:cTn>
                              </p:par>
                              <p:par>
                                <p:cTn fill="hold" nodeType="withEffect" presetClass="entr" presetID="10" presetSubtype="0">
                                  <p:stCondLst>
                                    <p:cond delay="0"/>
                                  </p:stCondLst>
                                  <p:childTnLst>
                                    <p:set>
                                      <p:cBhvr>
                                        <p:cTn dur="1" fill="hold">
                                          <p:stCondLst>
                                            <p:cond delay="0"/>
                                          </p:stCondLst>
                                        </p:cTn>
                                        <p:tgtEl>
                                          <p:spTgt spid="2928"/>
                                        </p:tgtEl>
                                        <p:attrNameLst>
                                          <p:attrName>style.visibility</p:attrName>
                                        </p:attrNameLst>
                                      </p:cBhvr>
                                      <p:to>
                                        <p:strVal val="visible"/>
                                      </p:to>
                                    </p:set>
                                    <p:animEffect filter="fade" transition="in">
                                      <p:cBhvr>
                                        <p:cTn dur="1000"/>
                                        <p:tgtEl>
                                          <p:spTgt spid="29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4" name="Shape 2934"/>
        <p:cNvGrpSpPr/>
        <p:nvPr/>
      </p:nvGrpSpPr>
      <p:grpSpPr>
        <a:xfrm>
          <a:off x="0" y="0"/>
          <a:ext cx="0" cy="0"/>
          <a:chOff x="0" y="0"/>
          <a:chExt cx="0" cy="0"/>
        </a:xfrm>
      </p:grpSpPr>
      <p:sp>
        <p:nvSpPr>
          <p:cNvPr id="2935" name="Google Shape;2935;p64"/>
          <p:cNvSpPr txBox="1"/>
          <p:nvPr>
            <p:ph type="title"/>
          </p:nvPr>
        </p:nvSpPr>
        <p:spPr>
          <a:xfrm>
            <a:off x="1256100" y="9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Visitor Analysis</a:t>
            </a:r>
            <a:endParaRPr/>
          </a:p>
        </p:txBody>
      </p:sp>
      <p:sp>
        <p:nvSpPr>
          <p:cNvPr id="2936" name="Google Shape;2936;p6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4"/>
          <p:cNvSpPr txBox="1"/>
          <p:nvPr/>
        </p:nvSpPr>
        <p:spPr>
          <a:xfrm>
            <a:off x="2243550" y="3325150"/>
            <a:ext cx="5278500" cy="1734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b="1" lang="en">
                <a:solidFill>
                  <a:schemeClr val="lt1"/>
                </a:solidFill>
                <a:latin typeface="Bai Jamjuree"/>
                <a:ea typeface="Bai Jamjuree"/>
                <a:cs typeface="Bai Jamjuree"/>
                <a:sym typeface="Bai Jamjuree"/>
              </a:rPr>
              <a:t>Visitor Type Revenue Distribution:</a:t>
            </a:r>
            <a:endParaRPr b="1">
              <a:solidFill>
                <a:schemeClr val="lt1"/>
              </a:solidFill>
              <a:latin typeface="Bai Jamjuree"/>
              <a:ea typeface="Bai Jamjuree"/>
              <a:cs typeface="Bai Jamjuree"/>
              <a:sym typeface="Bai Jamjuree"/>
            </a:endParaRPr>
          </a:p>
          <a:p>
            <a:pPr indent="0" lvl="0" marL="0" rtl="0" algn="just">
              <a:lnSpc>
                <a:spcPct val="115000"/>
              </a:lnSpc>
              <a:spcBef>
                <a:spcPts val="1200"/>
              </a:spcBef>
              <a:spcAft>
                <a:spcPts val="0"/>
              </a:spcAft>
              <a:buNone/>
            </a:pPr>
            <a:r>
              <a:rPr lang="en">
                <a:solidFill>
                  <a:schemeClr val="lt1"/>
                </a:solidFill>
                <a:latin typeface="Bai Jamjuree"/>
                <a:ea typeface="Bai Jamjuree"/>
                <a:cs typeface="Bai Jamjuree"/>
                <a:sym typeface="Bai Jamjuree"/>
              </a:rPr>
              <a:t>Charts indicate November as the peak for purchases, with January and February having few to no sales. Special days like Black Friday drive high sales. Weekdays dominate both visits (77%) and transactions (74%), signaling a higher likelihood of purchases during the week.</a:t>
            </a:r>
            <a:endParaRPr b="1">
              <a:solidFill>
                <a:schemeClr val="lt1"/>
              </a:solidFill>
              <a:latin typeface="Bai Jamjuree"/>
              <a:ea typeface="Bai Jamjuree"/>
              <a:cs typeface="Bai Jamjuree"/>
              <a:sym typeface="Bai Jamjuree"/>
            </a:endParaRPr>
          </a:p>
          <a:p>
            <a:pPr indent="0" lvl="0" marL="0" rtl="0" algn="just">
              <a:lnSpc>
                <a:spcPct val="115000"/>
              </a:lnSpc>
              <a:spcBef>
                <a:spcPts val="1200"/>
              </a:spcBef>
              <a:spcAft>
                <a:spcPts val="0"/>
              </a:spcAft>
              <a:buNone/>
            </a:pPr>
            <a:r>
              <a:t/>
            </a:r>
            <a:endParaRPr sz="1100"/>
          </a:p>
          <a:p>
            <a:pPr indent="0" lvl="0" marL="0" rtl="0" algn="l">
              <a:spcBef>
                <a:spcPts val="1200"/>
              </a:spcBef>
              <a:spcAft>
                <a:spcPts val="0"/>
              </a:spcAft>
              <a:buNone/>
            </a:pPr>
            <a:r>
              <a:t/>
            </a:r>
            <a:endParaRPr>
              <a:solidFill>
                <a:schemeClr val="lt1"/>
              </a:solidFill>
              <a:latin typeface="Bai Jamjuree"/>
              <a:ea typeface="Bai Jamjuree"/>
              <a:cs typeface="Bai Jamjuree"/>
              <a:sym typeface="Bai Jamjuree"/>
            </a:endParaRPr>
          </a:p>
        </p:txBody>
      </p:sp>
      <p:pic>
        <p:nvPicPr>
          <p:cNvPr id="2942" name="Google Shape;2942;p64"/>
          <p:cNvPicPr preferRelativeResize="0"/>
          <p:nvPr/>
        </p:nvPicPr>
        <p:blipFill rotWithShape="1">
          <a:blip r:embed="rId4">
            <a:alphaModFix/>
          </a:blip>
          <a:srcRect b="0" l="0" r="0" t="0"/>
          <a:stretch/>
        </p:blipFill>
        <p:spPr>
          <a:xfrm>
            <a:off x="962375" y="580425"/>
            <a:ext cx="4136421" cy="2744726"/>
          </a:xfrm>
          <a:prstGeom prst="rect">
            <a:avLst/>
          </a:prstGeom>
          <a:noFill/>
          <a:ln>
            <a:noFill/>
          </a:ln>
        </p:spPr>
      </p:pic>
      <p:pic>
        <p:nvPicPr>
          <p:cNvPr id="2943" name="Google Shape;2943;p64"/>
          <p:cNvPicPr preferRelativeResize="0"/>
          <p:nvPr/>
        </p:nvPicPr>
        <p:blipFill>
          <a:blip r:embed="rId5">
            <a:alphaModFix/>
          </a:blip>
          <a:stretch>
            <a:fillRect/>
          </a:stretch>
        </p:blipFill>
        <p:spPr>
          <a:xfrm>
            <a:off x="5166925" y="617000"/>
            <a:ext cx="3977075" cy="21608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35"/>
                                        </p:tgtEl>
                                        <p:attrNameLst>
                                          <p:attrName>style.visibility</p:attrName>
                                        </p:attrNameLst>
                                      </p:cBhvr>
                                      <p:to>
                                        <p:strVal val="visible"/>
                                      </p:to>
                                    </p:set>
                                    <p:anim calcmode="lin" valueType="num">
                                      <p:cBhvr additive="base">
                                        <p:cTn dur="1000"/>
                                        <p:tgtEl>
                                          <p:spTgt spid="293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36"/>
                                        </p:tgtEl>
                                        <p:attrNameLst>
                                          <p:attrName>style.visibility</p:attrName>
                                        </p:attrNameLst>
                                      </p:cBhvr>
                                      <p:to>
                                        <p:strVal val="visible"/>
                                      </p:to>
                                    </p:set>
                                    <p:animEffect filter="fade" transition="in">
                                      <p:cBhvr>
                                        <p:cTn dur="1000"/>
                                        <p:tgtEl>
                                          <p:spTgt spid="2936"/>
                                        </p:tgtEl>
                                      </p:cBhvr>
                                    </p:animEffect>
                                  </p:childTnLst>
                                </p:cTn>
                              </p:par>
                              <p:par>
                                <p:cTn fill="hold" nodeType="withEffect" presetClass="entr" presetID="10" presetSubtype="0">
                                  <p:stCondLst>
                                    <p:cond delay="0"/>
                                  </p:stCondLst>
                                  <p:childTnLst>
                                    <p:set>
                                      <p:cBhvr>
                                        <p:cTn dur="1" fill="hold">
                                          <p:stCondLst>
                                            <p:cond delay="0"/>
                                          </p:stCondLst>
                                        </p:cTn>
                                        <p:tgtEl>
                                          <p:spTgt spid="2937"/>
                                        </p:tgtEl>
                                        <p:attrNameLst>
                                          <p:attrName>style.visibility</p:attrName>
                                        </p:attrNameLst>
                                      </p:cBhvr>
                                      <p:to>
                                        <p:strVal val="visible"/>
                                      </p:to>
                                    </p:set>
                                    <p:animEffect filter="fade" transition="in">
                                      <p:cBhvr>
                                        <p:cTn dur="1000"/>
                                        <p:tgtEl>
                                          <p:spTgt spid="2937"/>
                                        </p:tgtEl>
                                      </p:cBhvr>
                                    </p:animEffect>
                                  </p:childTnLst>
                                </p:cTn>
                              </p:par>
                              <p:par>
                                <p:cTn fill="hold" nodeType="withEffect" presetClass="entr" presetID="10" presetSubtype="0">
                                  <p:stCondLst>
                                    <p:cond delay="0"/>
                                  </p:stCondLst>
                                  <p:childTnLst>
                                    <p:set>
                                      <p:cBhvr>
                                        <p:cTn dur="1" fill="hold">
                                          <p:stCondLst>
                                            <p:cond delay="0"/>
                                          </p:stCondLst>
                                        </p:cTn>
                                        <p:tgtEl>
                                          <p:spTgt spid="2938"/>
                                        </p:tgtEl>
                                        <p:attrNameLst>
                                          <p:attrName>style.visibility</p:attrName>
                                        </p:attrNameLst>
                                      </p:cBhvr>
                                      <p:to>
                                        <p:strVal val="visible"/>
                                      </p:to>
                                    </p:set>
                                    <p:animEffect filter="fade" transition="in">
                                      <p:cBhvr>
                                        <p:cTn dur="1000"/>
                                        <p:tgtEl>
                                          <p:spTgt spid="2938"/>
                                        </p:tgtEl>
                                      </p:cBhvr>
                                    </p:animEffect>
                                  </p:childTnLst>
                                </p:cTn>
                              </p:par>
                              <p:par>
                                <p:cTn fill="hold" nodeType="withEffect" presetClass="entr" presetID="10" presetSubtype="0">
                                  <p:stCondLst>
                                    <p:cond delay="0"/>
                                  </p:stCondLst>
                                  <p:childTnLst>
                                    <p:set>
                                      <p:cBhvr>
                                        <p:cTn dur="1" fill="hold">
                                          <p:stCondLst>
                                            <p:cond delay="0"/>
                                          </p:stCondLst>
                                        </p:cTn>
                                        <p:tgtEl>
                                          <p:spTgt spid="2939"/>
                                        </p:tgtEl>
                                        <p:attrNameLst>
                                          <p:attrName>style.visibility</p:attrName>
                                        </p:attrNameLst>
                                      </p:cBhvr>
                                      <p:to>
                                        <p:strVal val="visible"/>
                                      </p:to>
                                    </p:set>
                                    <p:animEffect filter="fade" transition="in">
                                      <p:cBhvr>
                                        <p:cTn dur="1000"/>
                                        <p:tgtEl>
                                          <p:spTgt spid="2939"/>
                                        </p:tgtEl>
                                      </p:cBhvr>
                                    </p:animEffect>
                                  </p:childTnLst>
                                </p:cTn>
                              </p:par>
                              <p:par>
                                <p:cTn fill="hold" nodeType="withEffect" presetClass="entr" presetID="10" presetSubtype="0">
                                  <p:stCondLst>
                                    <p:cond delay="0"/>
                                  </p:stCondLst>
                                  <p:childTnLst>
                                    <p:set>
                                      <p:cBhvr>
                                        <p:cTn dur="1" fill="hold">
                                          <p:stCondLst>
                                            <p:cond delay="0"/>
                                          </p:stCondLst>
                                        </p:cTn>
                                        <p:tgtEl>
                                          <p:spTgt spid="2940"/>
                                        </p:tgtEl>
                                        <p:attrNameLst>
                                          <p:attrName>style.visibility</p:attrName>
                                        </p:attrNameLst>
                                      </p:cBhvr>
                                      <p:to>
                                        <p:strVal val="visible"/>
                                      </p:to>
                                    </p:set>
                                    <p:animEffect filter="fade" transition="in">
                                      <p:cBhvr>
                                        <p:cTn dur="1000"/>
                                        <p:tgtEl>
                                          <p:spTgt spid="29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7" name="Shape 2947"/>
        <p:cNvGrpSpPr/>
        <p:nvPr/>
      </p:nvGrpSpPr>
      <p:grpSpPr>
        <a:xfrm>
          <a:off x="0" y="0"/>
          <a:ext cx="0" cy="0"/>
          <a:chOff x="0" y="0"/>
          <a:chExt cx="0" cy="0"/>
        </a:xfrm>
      </p:grpSpPr>
      <p:sp>
        <p:nvSpPr>
          <p:cNvPr id="2948" name="Google Shape;2948;p65"/>
          <p:cNvSpPr txBox="1"/>
          <p:nvPr>
            <p:ph type="title"/>
          </p:nvPr>
        </p:nvSpPr>
        <p:spPr>
          <a:xfrm>
            <a:off x="1256100" y="9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Web Page</a:t>
            </a:r>
            <a:r>
              <a:rPr lang="en"/>
              <a:t> Analysis</a:t>
            </a:r>
            <a:endParaRPr/>
          </a:p>
        </p:txBody>
      </p:sp>
      <p:sp>
        <p:nvSpPr>
          <p:cNvPr id="2949" name="Google Shape;2949;p6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6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6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6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5"/>
          <p:cNvSpPr txBox="1"/>
          <p:nvPr/>
        </p:nvSpPr>
        <p:spPr>
          <a:xfrm>
            <a:off x="2243550" y="3269275"/>
            <a:ext cx="5278500" cy="1734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D1D5DB"/>
              </a:buClr>
              <a:buSzPts val="1100"/>
              <a:buFont typeface="Roboto"/>
              <a:buChar char="●"/>
            </a:pPr>
            <a:r>
              <a:rPr lang="en" sz="1300">
                <a:solidFill>
                  <a:schemeClr val="lt1"/>
                </a:solidFill>
                <a:latin typeface="Bai Jamjuree"/>
                <a:ea typeface="Bai Jamjuree"/>
                <a:cs typeface="Bai Jamjuree"/>
                <a:sym typeface="Bai Jamjuree"/>
              </a:rPr>
              <a:t>Purchasers have higher page views and longer time, indicating stronger conversion likelihood.</a:t>
            </a:r>
            <a:endParaRPr sz="1300">
              <a:solidFill>
                <a:schemeClr val="lt1"/>
              </a:solidFill>
              <a:latin typeface="Bai Jamjuree"/>
              <a:ea typeface="Bai Jamjuree"/>
              <a:cs typeface="Bai Jamjuree"/>
              <a:sym typeface="Bai Jamjuree"/>
            </a:endParaRPr>
          </a:p>
          <a:p>
            <a:pPr indent="-298450" lvl="0" marL="457200" rtl="0" algn="l">
              <a:lnSpc>
                <a:spcPct val="115000"/>
              </a:lnSpc>
              <a:spcBef>
                <a:spcPts val="0"/>
              </a:spcBef>
              <a:spcAft>
                <a:spcPts val="0"/>
              </a:spcAft>
              <a:buClr>
                <a:srgbClr val="D1D5DB"/>
              </a:buClr>
              <a:buSzPts val="1100"/>
              <a:buFont typeface="Roboto"/>
              <a:buChar char="●"/>
            </a:pPr>
            <a:r>
              <a:rPr lang="en" sz="1300">
                <a:solidFill>
                  <a:schemeClr val="lt1"/>
                </a:solidFill>
                <a:latin typeface="Bai Jamjuree"/>
                <a:ea typeface="Bai Jamjuree"/>
                <a:cs typeface="Bai Jamjuree"/>
                <a:sym typeface="Bai Jamjuree"/>
              </a:rPr>
              <a:t>Non-purchasers show lower engagement with lower page views and shorter time on pages.</a:t>
            </a:r>
            <a:endParaRPr sz="1300">
              <a:solidFill>
                <a:schemeClr val="lt1"/>
              </a:solidFill>
              <a:latin typeface="Bai Jamjuree"/>
              <a:ea typeface="Bai Jamjuree"/>
              <a:cs typeface="Bai Jamjuree"/>
              <a:sym typeface="Bai Jamjuree"/>
            </a:endParaRPr>
          </a:p>
          <a:p>
            <a:pPr indent="-323850" lvl="0" marL="457200" rtl="0" algn="l">
              <a:lnSpc>
                <a:spcPct val="115000"/>
              </a:lnSpc>
              <a:spcBef>
                <a:spcPts val="0"/>
              </a:spcBef>
              <a:spcAft>
                <a:spcPts val="0"/>
              </a:spcAft>
              <a:buClr>
                <a:srgbClr val="D1D5DB"/>
              </a:buClr>
              <a:buSzPts val="1500"/>
              <a:buFont typeface="Roboto"/>
              <a:buChar char="●"/>
            </a:pPr>
            <a:r>
              <a:rPr lang="en" sz="1300">
                <a:solidFill>
                  <a:schemeClr val="lt1"/>
                </a:solidFill>
                <a:latin typeface="Bai Jamjuree"/>
                <a:ea typeface="Bai Jamjuree"/>
                <a:cs typeface="Bai Jamjuree"/>
                <a:sym typeface="Bai Jamjuree"/>
              </a:rPr>
              <a:t>Visitors invest more time in product pages, emphasizing the need for compelling product content to drive conversions.</a:t>
            </a:r>
            <a:endParaRPr sz="1500">
              <a:solidFill>
                <a:srgbClr val="D1D5DB"/>
              </a:solidFill>
              <a:highlight>
                <a:srgbClr val="343541"/>
              </a:highlight>
              <a:latin typeface="Roboto"/>
              <a:ea typeface="Roboto"/>
              <a:cs typeface="Roboto"/>
              <a:sym typeface="Roboto"/>
            </a:endParaRPr>
          </a:p>
          <a:p>
            <a:pPr indent="0" lvl="0" marL="0" rtl="0" algn="just">
              <a:lnSpc>
                <a:spcPct val="115000"/>
              </a:lnSpc>
              <a:spcBef>
                <a:spcPts val="1200"/>
              </a:spcBef>
              <a:spcAft>
                <a:spcPts val="0"/>
              </a:spcAft>
              <a:buNone/>
            </a:pPr>
            <a:r>
              <a:t/>
            </a:r>
            <a:endParaRPr>
              <a:solidFill>
                <a:schemeClr val="lt1"/>
              </a:solidFill>
              <a:latin typeface="Bai Jamjuree"/>
              <a:ea typeface="Bai Jamjuree"/>
              <a:cs typeface="Bai Jamjuree"/>
              <a:sym typeface="Bai Jamjuree"/>
            </a:endParaRPr>
          </a:p>
          <a:p>
            <a:pPr indent="0" lvl="0" marL="0" rtl="0" algn="just">
              <a:lnSpc>
                <a:spcPct val="115000"/>
              </a:lnSpc>
              <a:spcBef>
                <a:spcPts val="1200"/>
              </a:spcBef>
              <a:spcAft>
                <a:spcPts val="0"/>
              </a:spcAft>
              <a:buNone/>
            </a:pPr>
            <a:r>
              <a:t/>
            </a:r>
            <a:endParaRPr sz="1100"/>
          </a:p>
          <a:p>
            <a:pPr indent="0" lvl="0" marL="0" rtl="0" algn="l">
              <a:spcBef>
                <a:spcPts val="1200"/>
              </a:spcBef>
              <a:spcAft>
                <a:spcPts val="0"/>
              </a:spcAft>
              <a:buNone/>
            </a:pPr>
            <a:r>
              <a:t/>
            </a:r>
            <a:endParaRPr>
              <a:solidFill>
                <a:schemeClr val="lt1"/>
              </a:solidFill>
              <a:latin typeface="Bai Jamjuree"/>
              <a:ea typeface="Bai Jamjuree"/>
              <a:cs typeface="Bai Jamjuree"/>
              <a:sym typeface="Bai Jamjuree"/>
            </a:endParaRPr>
          </a:p>
        </p:txBody>
      </p:sp>
      <p:pic>
        <p:nvPicPr>
          <p:cNvPr id="2955" name="Google Shape;2955;p65"/>
          <p:cNvPicPr preferRelativeResize="0"/>
          <p:nvPr/>
        </p:nvPicPr>
        <p:blipFill rotWithShape="1">
          <a:blip r:embed="rId4">
            <a:alphaModFix/>
          </a:blip>
          <a:srcRect b="2695" l="0" r="0" t="0"/>
          <a:stretch/>
        </p:blipFill>
        <p:spPr>
          <a:xfrm>
            <a:off x="2278200" y="537925"/>
            <a:ext cx="4888725" cy="271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48"/>
                                        </p:tgtEl>
                                        <p:attrNameLst>
                                          <p:attrName>style.visibility</p:attrName>
                                        </p:attrNameLst>
                                      </p:cBhvr>
                                      <p:to>
                                        <p:strVal val="visible"/>
                                      </p:to>
                                    </p:set>
                                    <p:anim calcmode="lin" valueType="num">
                                      <p:cBhvr additive="base">
                                        <p:cTn dur="1000"/>
                                        <p:tgtEl>
                                          <p:spTgt spid="294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49"/>
                                        </p:tgtEl>
                                        <p:attrNameLst>
                                          <p:attrName>style.visibility</p:attrName>
                                        </p:attrNameLst>
                                      </p:cBhvr>
                                      <p:to>
                                        <p:strVal val="visible"/>
                                      </p:to>
                                    </p:set>
                                    <p:animEffect filter="fade" transition="in">
                                      <p:cBhvr>
                                        <p:cTn dur="1000"/>
                                        <p:tgtEl>
                                          <p:spTgt spid="2949"/>
                                        </p:tgtEl>
                                      </p:cBhvr>
                                    </p:animEffect>
                                  </p:childTnLst>
                                </p:cTn>
                              </p:par>
                              <p:par>
                                <p:cTn fill="hold" nodeType="withEffect" presetClass="entr" presetID="10" presetSubtype="0">
                                  <p:stCondLst>
                                    <p:cond delay="0"/>
                                  </p:stCondLst>
                                  <p:childTnLst>
                                    <p:set>
                                      <p:cBhvr>
                                        <p:cTn dur="1" fill="hold">
                                          <p:stCondLst>
                                            <p:cond delay="0"/>
                                          </p:stCondLst>
                                        </p:cTn>
                                        <p:tgtEl>
                                          <p:spTgt spid="2950"/>
                                        </p:tgtEl>
                                        <p:attrNameLst>
                                          <p:attrName>style.visibility</p:attrName>
                                        </p:attrNameLst>
                                      </p:cBhvr>
                                      <p:to>
                                        <p:strVal val="visible"/>
                                      </p:to>
                                    </p:set>
                                    <p:animEffect filter="fade" transition="in">
                                      <p:cBhvr>
                                        <p:cTn dur="1000"/>
                                        <p:tgtEl>
                                          <p:spTgt spid="2950"/>
                                        </p:tgtEl>
                                      </p:cBhvr>
                                    </p:animEffect>
                                  </p:childTnLst>
                                </p:cTn>
                              </p:par>
                              <p:par>
                                <p:cTn fill="hold" nodeType="withEffect" presetClass="entr" presetID="10" presetSubtype="0">
                                  <p:stCondLst>
                                    <p:cond delay="0"/>
                                  </p:stCondLst>
                                  <p:childTnLst>
                                    <p:set>
                                      <p:cBhvr>
                                        <p:cTn dur="1" fill="hold">
                                          <p:stCondLst>
                                            <p:cond delay="0"/>
                                          </p:stCondLst>
                                        </p:cTn>
                                        <p:tgtEl>
                                          <p:spTgt spid="2951"/>
                                        </p:tgtEl>
                                        <p:attrNameLst>
                                          <p:attrName>style.visibility</p:attrName>
                                        </p:attrNameLst>
                                      </p:cBhvr>
                                      <p:to>
                                        <p:strVal val="visible"/>
                                      </p:to>
                                    </p:set>
                                    <p:animEffect filter="fade" transition="in">
                                      <p:cBhvr>
                                        <p:cTn dur="1000"/>
                                        <p:tgtEl>
                                          <p:spTgt spid="2951"/>
                                        </p:tgtEl>
                                      </p:cBhvr>
                                    </p:animEffect>
                                  </p:childTnLst>
                                </p:cTn>
                              </p:par>
                              <p:par>
                                <p:cTn fill="hold" nodeType="withEffect" presetClass="entr" presetID="10" presetSubtype="0">
                                  <p:stCondLst>
                                    <p:cond delay="0"/>
                                  </p:stCondLst>
                                  <p:childTnLst>
                                    <p:set>
                                      <p:cBhvr>
                                        <p:cTn dur="1" fill="hold">
                                          <p:stCondLst>
                                            <p:cond delay="0"/>
                                          </p:stCondLst>
                                        </p:cTn>
                                        <p:tgtEl>
                                          <p:spTgt spid="2952"/>
                                        </p:tgtEl>
                                        <p:attrNameLst>
                                          <p:attrName>style.visibility</p:attrName>
                                        </p:attrNameLst>
                                      </p:cBhvr>
                                      <p:to>
                                        <p:strVal val="visible"/>
                                      </p:to>
                                    </p:set>
                                    <p:animEffect filter="fade" transition="in">
                                      <p:cBhvr>
                                        <p:cTn dur="1000"/>
                                        <p:tgtEl>
                                          <p:spTgt spid="2952"/>
                                        </p:tgtEl>
                                      </p:cBhvr>
                                    </p:animEffect>
                                  </p:childTnLst>
                                </p:cTn>
                              </p:par>
                              <p:par>
                                <p:cTn fill="hold" nodeType="withEffect" presetClass="entr" presetID="10" presetSubtype="0">
                                  <p:stCondLst>
                                    <p:cond delay="0"/>
                                  </p:stCondLst>
                                  <p:childTnLst>
                                    <p:set>
                                      <p:cBhvr>
                                        <p:cTn dur="1" fill="hold">
                                          <p:stCondLst>
                                            <p:cond delay="0"/>
                                          </p:stCondLst>
                                        </p:cTn>
                                        <p:tgtEl>
                                          <p:spTgt spid="2953"/>
                                        </p:tgtEl>
                                        <p:attrNameLst>
                                          <p:attrName>style.visibility</p:attrName>
                                        </p:attrNameLst>
                                      </p:cBhvr>
                                      <p:to>
                                        <p:strVal val="visible"/>
                                      </p:to>
                                    </p:set>
                                    <p:animEffect filter="fade" transition="in">
                                      <p:cBhvr>
                                        <p:cTn dur="1000"/>
                                        <p:tgtEl>
                                          <p:spTgt spid="29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9" name="Shape 2959"/>
        <p:cNvGrpSpPr/>
        <p:nvPr/>
      </p:nvGrpSpPr>
      <p:grpSpPr>
        <a:xfrm>
          <a:off x="0" y="0"/>
          <a:ext cx="0" cy="0"/>
          <a:chOff x="0" y="0"/>
          <a:chExt cx="0" cy="0"/>
        </a:xfrm>
      </p:grpSpPr>
      <p:sp>
        <p:nvSpPr>
          <p:cNvPr id="2960" name="Google Shape;2960;p66"/>
          <p:cNvSpPr txBox="1"/>
          <p:nvPr>
            <p:ph type="title"/>
          </p:nvPr>
        </p:nvSpPr>
        <p:spPr>
          <a:xfrm>
            <a:off x="1256100" y="9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Page Metric Analysis</a:t>
            </a:r>
            <a:endParaRPr/>
          </a:p>
        </p:txBody>
      </p:sp>
      <p:sp>
        <p:nvSpPr>
          <p:cNvPr id="2961" name="Google Shape;2961;p6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6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6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6"/>
          <p:cNvSpPr txBox="1"/>
          <p:nvPr/>
        </p:nvSpPr>
        <p:spPr>
          <a:xfrm>
            <a:off x="4929125" y="921450"/>
            <a:ext cx="3197400" cy="3249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b="1" lang="en">
                <a:solidFill>
                  <a:schemeClr val="lt1"/>
                </a:solidFill>
                <a:latin typeface="Bai Jamjuree"/>
                <a:ea typeface="Bai Jamjuree"/>
                <a:cs typeface="Bai Jamjuree"/>
                <a:sym typeface="Bai Jamjuree"/>
              </a:rPr>
              <a:t>Visitor Type Revenue Distribution:</a:t>
            </a:r>
            <a:endParaRPr b="1">
              <a:solidFill>
                <a:schemeClr val="lt1"/>
              </a:solidFill>
              <a:latin typeface="Bai Jamjuree"/>
              <a:ea typeface="Bai Jamjuree"/>
              <a:cs typeface="Bai Jamjuree"/>
              <a:sym typeface="Bai Jamjuree"/>
            </a:endParaRPr>
          </a:p>
          <a:p>
            <a:pPr indent="-304800" lvl="0" marL="457200" rtl="0" algn="l">
              <a:lnSpc>
                <a:spcPct val="115000"/>
              </a:lnSpc>
              <a:spcBef>
                <a:spcPts val="1500"/>
              </a:spcBef>
              <a:spcAft>
                <a:spcPts val="0"/>
              </a:spcAft>
              <a:buClr>
                <a:srgbClr val="D1D5DB"/>
              </a:buClr>
              <a:buSzPts val="1200"/>
              <a:buFont typeface="Roboto"/>
              <a:buChar char="●"/>
            </a:pPr>
            <a:r>
              <a:rPr lang="en" sz="1300">
                <a:solidFill>
                  <a:schemeClr val="lt1"/>
                </a:solidFill>
                <a:latin typeface="Bai Jamjuree"/>
                <a:ea typeface="Bai Jamjuree"/>
                <a:cs typeface="Bai Jamjuree"/>
                <a:sym typeface="Bai Jamjuree"/>
              </a:rPr>
              <a:t>Bounce rates and exit rates are positively correlated, suggesting visitors bouncing more also tend to exit.</a:t>
            </a:r>
            <a:endParaRPr sz="1300">
              <a:solidFill>
                <a:schemeClr val="lt1"/>
              </a:solidFill>
              <a:latin typeface="Bai Jamjuree"/>
              <a:ea typeface="Bai Jamjuree"/>
              <a:cs typeface="Bai Jamjuree"/>
              <a:sym typeface="Bai Jamjuree"/>
            </a:endParaRPr>
          </a:p>
          <a:p>
            <a:pPr indent="-304800" lvl="0" marL="457200" rtl="0" algn="l">
              <a:lnSpc>
                <a:spcPct val="115000"/>
              </a:lnSpc>
              <a:spcBef>
                <a:spcPts val="0"/>
              </a:spcBef>
              <a:spcAft>
                <a:spcPts val="0"/>
              </a:spcAft>
              <a:buClr>
                <a:srgbClr val="D1D5DB"/>
              </a:buClr>
              <a:buSzPts val="1200"/>
              <a:buFont typeface="Roboto"/>
              <a:buChar char="●"/>
            </a:pPr>
            <a:r>
              <a:rPr lang="en" sz="1300">
                <a:solidFill>
                  <a:schemeClr val="lt1"/>
                </a:solidFill>
                <a:latin typeface="Bai Jamjuree"/>
                <a:ea typeface="Bai Jamjuree"/>
                <a:cs typeface="Bai Jamjuree"/>
                <a:sym typeface="Bai Jamjuree"/>
              </a:rPr>
              <a:t>Page values and exit rates are negatively correlated, indicating longer time on the site reduces page exit rate.</a:t>
            </a:r>
            <a:endParaRPr sz="1300">
              <a:solidFill>
                <a:schemeClr val="lt1"/>
              </a:solidFill>
              <a:latin typeface="Bai Jamjuree"/>
              <a:ea typeface="Bai Jamjuree"/>
              <a:cs typeface="Bai Jamjuree"/>
              <a:sym typeface="Bai Jamjuree"/>
            </a:endParaRPr>
          </a:p>
          <a:p>
            <a:pPr indent="-304800" lvl="0" marL="457200" rtl="0" algn="l">
              <a:lnSpc>
                <a:spcPct val="115000"/>
              </a:lnSpc>
              <a:spcBef>
                <a:spcPts val="0"/>
              </a:spcBef>
              <a:spcAft>
                <a:spcPts val="0"/>
              </a:spcAft>
              <a:buClr>
                <a:srgbClr val="D1D5DB"/>
              </a:buClr>
              <a:buSzPts val="1200"/>
              <a:buFont typeface="Roboto"/>
              <a:buChar char="●"/>
            </a:pPr>
            <a:r>
              <a:rPr lang="en" sz="1300">
                <a:solidFill>
                  <a:schemeClr val="lt1"/>
                </a:solidFill>
                <a:latin typeface="Bai Jamjuree"/>
                <a:ea typeface="Bai Jamjuree"/>
                <a:cs typeface="Bai Jamjuree"/>
                <a:sym typeface="Bai Jamjuree"/>
              </a:rPr>
              <a:t>Potential buyers have lower bounce rates and spend more time on the website.</a:t>
            </a:r>
            <a:endParaRPr sz="1200">
              <a:solidFill>
                <a:srgbClr val="D1D5DB"/>
              </a:solidFill>
              <a:highlight>
                <a:srgbClr val="34354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sz="1000">
              <a:solidFill>
                <a:schemeClr val="lt1"/>
              </a:solidFill>
              <a:latin typeface="Bai Jamjuree"/>
              <a:ea typeface="Bai Jamjuree"/>
              <a:cs typeface="Bai Jamjuree"/>
              <a:sym typeface="Bai Jamjuree"/>
            </a:endParaRPr>
          </a:p>
          <a:p>
            <a:pPr indent="0" lvl="0" marL="0" rtl="0" algn="just">
              <a:lnSpc>
                <a:spcPct val="115000"/>
              </a:lnSpc>
              <a:spcBef>
                <a:spcPts val="1200"/>
              </a:spcBef>
              <a:spcAft>
                <a:spcPts val="0"/>
              </a:spcAft>
              <a:buNone/>
            </a:pPr>
            <a:r>
              <a:t/>
            </a:r>
            <a:endParaRPr>
              <a:solidFill>
                <a:schemeClr val="lt1"/>
              </a:solidFill>
              <a:latin typeface="Bai Jamjuree"/>
              <a:ea typeface="Bai Jamjuree"/>
              <a:cs typeface="Bai Jamjuree"/>
              <a:sym typeface="Bai Jamjuree"/>
            </a:endParaRPr>
          </a:p>
          <a:p>
            <a:pPr indent="0" lvl="0" marL="0" rtl="0" algn="just">
              <a:lnSpc>
                <a:spcPct val="115000"/>
              </a:lnSpc>
              <a:spcBef>
                <a:spcPts val="1200"/>
              </a:spcBef>
              <a:spcAft>
                <a:spcPts val="0"/>
              </a:spcAft>
              <a:buNone/>
            </a:pPr>
            <a:r>
              <a:t/>
            </a:r>
            <a:endParaRPr sz="1100"/>
          </a:p>
          <a:p>
            <a:pPr indent="0" lvl="0" marL="0" rtl="0" algn="l">
              <a:spcBef>
                <a:spcPts val="1200"/>
              </a:spcBef>
              <a:spcAft>
                <a:spcPts val="0"/>
              </a:spcAft>
              <a:buNone/>
            </a:pPr>
            <a:r>
              <a:t/>
            </a:r>
            <a:endParaRPr>
              <a:solidFill>
                <a:schemeClr val="lt1"/>
              </a:solidFill>
              <a:latin typeface="Bai Jamjuree"/>
              <a:ea typeface="Bai Jamjuree"/>
              <a:cs typeface="Bai Jamjuree"/>
              <a:sym typeface="Bai Jamjuree"/>
            </a:endParaRPr>
          </a:p>
        </p:txBody>
      </p:sp>
      <p:pic>
        <p:nvPicPr>
          <p:cNvPr id="2967" name="Google Shape;2967;p66"/>
          <p:cNvPicPr preferRelativeResize="0"/>
          <p:nvPr/>
        </p:nvPicPr>
        <p:blipFill rotWithShape="1">
          <a:blip r:embed="rId4">
            <a:alphaModFix/>
          </a:blip>
          <a:srcRect b="0" l="0" r="0" t="0"/>
          <a:stretch/>
        </p:blipFill>
        <p:spPr>
          <a:xfrm>
            <a:off x="794275" y="800813"/>
            <a:ext cx="4202100" cy="389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60"/>
                                        </p:tgtEl>
                                        <p:attrNameLst>
                                          <p:attrName>style.visibility</p:attrName>
                                        </p:attrNameLst>
                                      </p:cBhvr>
                                      <p:to>
                                        <p:strVal val="visible"/>
                                      </p:to>
                                    </p:set>
                                    <p:anim calcmode="lin" valueType="num">
                                      <p:cBhvr additive="base">
                                        <p:cTn dur="1000"/>
                                        <p:tgtEl>
                                          <p:spTgt spid="296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61"/>
                                        </p:tgtEl>
                                        <p:attrNameLst>
                                          <p:attrName>style.visibility</p:attrName>
                                        </p:attrNameLst>
                                      </p:cBhvr>
                                      <p:to>
                                        <p:strVal val="visible"/>
                                      </p:to>
                                    </p:set>
                                    <p:animEffect filter="fade" transition="in">
                                      <p:cBhvr>
                                        <p:cTn dur="1000"/>
                                        <p:tgtEl>
                                          <p:spTgt spid="2961"/>
                                        </p:tgtEl>
                                      </p:cBhvr>
                                    </p:animEffect>
                                  </p:childTnLst>
                                </p:cTn>
                              </p:par>
                              <p:par>
                                <p:cTn fill="hold" nodeType="withEffect" presetClass="entr" presetID="10" presetSubtype="0">
                                  <p:stCondLst>
                                    <p:cond delay="0"/>
                                  </p:stCondLst>
                                  <p:childTnLst>
                                    <p:set>
                                      <p:cBhvr>
                                        <p:cTn dur="1" fill="hold">
                                          <p:stCondLst>
                                            <p:cond delay="0"/>
                                          </p:stCondLst>
                                        </p:cTn>
                                        <p:tgtEl>
                                          <p:spTgt spid="2962"/>
                                        </p:tgtEl>
                                        <p:attrNameLst>
                                          <p:attrName>style.visibility</p:attrName>
                                        </p:attrNameLst>
                                      </p:cBhvr>
                                      <p:to>
                                        <p:strVal val="visible"/>
                                      </p:to>
                                    </p:set>
                                    <p:animEffect filter="fade" transition="in">
                                      <p:cBhvr>
                                        <p:cTn dur="1000"/>
                                        <p:tgtEl>
                                          <p:spTgt spid="2962"/>
                                        </p:tgtEl>
                                      </p:cBhvr>
                                    </p:animEffect>
                                  </p:childTnLst>
                                </p:cTn>
                              </p:par>
                              <p:par>
                                <p:cTn fill="hold" nodeType="withEffect" presetClass="entr" presetID="10" presetSubtype="0">
                                  <p:stCondLst>
                                    <p:cond delay="0"/>
                                  </p:stCondLst>
                                  <p:childTnLst>
                                    <p:set>
                                      <p:cBhvr>
                                        <p:cTn dur="1" fill="hold">
                                          <p:stCondLst>
                                            <p:cond delay="0"/>
                                          </p:stCondLst>
                                        </p:cTn>
                                        <p:tgtEl>
                                          <p:spTgt spid="2963"/>
                                        </p:tgtEl>
                                        <p:attrNameLst>
                                          <p:attrName>style.visibility</p:attrName>
                                        </p:attrNameLst>
                                      </p:cBhvr>
                                      <p:to>
                                        <p:strVal val="visible"/>
                                      </p:to>
                                    </p:set>
                                    <p:animEffect filter="fade" transition="in">
                                      <p:cBhvr>
                                        <p:cTn dur="1000"/>
                                        <p:tgtEl>
                                          <p:spTgt spid="2963"/>
                                        </p:tgtEl>
                                      </p:cBhvr>
                                    </p:animEffect>
                                  </p:childTnLst>
                                </p:cTn>
                              </p:par>
                              <p:par>
                                <p:cTn fill="hold" nodeType="withEffect" presetClass="entr" presetID="10" presetSubtype="0">
                                  <p:stCondLst>
                                    <p:cond delay="0"/>
                                  </p:stCondLst>
                                  <p:childTnLst>
                                    <p:set>
                                      <p:cBhvr>
                                        <p:cTn dur="1" fill="hold">
                                          <p:stCondLst>
                                            <p:cond delay="0"/>
                                          </p:stCondLst>
                                        </p:cTn>
                                        <p:tgtEl>
                                          <p:spTgt spid="2964"/>
                                        </p:tgtEl>
                                        <p:attrNameLst>
                                          <p:attrName>style.visibility</p:attrName>
                                        </p:attrNameLst>
                                      </p:cBhvr>
                                      <p:to>
                                        <p:strVal val="visible"/>
                                      </p:to>
                                    </p:set>
                                    <p:animEffect filter="fade" transition="in">
                                      <p:cBhvr>
                                        <p:cTn dur="1000"/>
                                        <p:tgtEl>
                                          <p:spTgt spid="2964"/>
                                        </p:tgtEl>
                                      </p:cBhvr>
                                    </p:animEffect>
                                  </p:childTnLst>
                                </p:cTn>
                              </p:par>
                              <p:par>
                                <p:cTn fill="hold" nodeType="withEffect" presetClass="entr" presetID="10" presetSubtype="0">
                                  <p:stCondLst>
                                    <p:cond delay="0"/>
                                  </p:stCondLst>
                                  <p:childTnLst>
                                    <p:set>
                                      <p:cBhvr>
                                        <p:cTn dur="1" fill="hold">
                                          <p:stCondLst>
                                            <p:cond delay="0"/>
                                          </p:stCondLst>
                                        </p:cTn>
                                        <p:tgtEl>
                                          <p:spTgt spid="2965"/>
                                        </p:tgtEl>
                                        <p:attrNameLst>
                                          <p:attrName>style.visibility</p:attrName>
                                        </p:attrNameLst>
                                      </p:cBhvr>
                                      <p:to>
                                        <p:strVal val="visible"/>
                                      </p:to>
                                    </p:set>
                                    <p:animEffect filter="fade" transition="in">
                                      <p:cBhvr>
                                        <p:cTn dur="1000"/>
                                        <p:tgtEl>
                                          <p:spTgt spid="29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67"/>
          <p:cNvSpPr txBox="1"/>
          <p:nvPr>
            <p:ph type="title"/>
          </p:nvPr>
        </p:nvSpPr>
        <p:spPr>
          <a:xfrm>
            <a:off x="935925" y="73475"/>
            <a:ext cx="7713000" cy="420600"/>
          </a:xfrm>
          <a:prstGeom prst="rect">
            <a:avLst/>
          </a:prstGeom>
        </p:spPr>
        <p:txBody>
          <a:bodyPr anchorCtr="0" anchor="t" bIns="91425" lIns="91425" spcFirstLastPara="1" rIns="91425" wrap="square" tIns="0">
            <a:noAutofit/>
          </a:bodyPr>
          <a:lstStyle/>
          <a:p>
            <a:pPr indent="457200" lvl="0" marL="2286000" rtl="0" algn="l">
              <a:spcBef>
                <a:spcPts val="0"/>
              </a:spcBef>
              <a:spcAft>
                <a:spcPts val="0"/>
              </a:spcAft>
              <a:buNone/>
            </a:pPr>
            <a:r>
              <a:rPr lang="en"/>
              <a:t>Models</a:t>
            </a:r>
            <a:endParaRPr/>
          </a:p>
        </p:txBody>
      </p:sp>
      <p:sp>
        <p:nvSpPr>
          <p:cNvPr id="2973" name="Google Shape;2973;p6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78" name="Google Shape;2978;p67"/>
          <p:cNvGraphicFramePr/>
          <p:nvPr/>
        </p:nvGraphicFramePr>
        <p:xfrm>
          <a:off x="739575" y="866625"/>
          <a:ext cx="3000000" cy="3000000"/>
        </p:xfrm>
        <a:graphic>
          <a:graphicData uri="http://schemas.openxmlformats.org/drawingml/2006/table">
            <a:tbl>
              <a:tblPr>
                <a:noFill/>
                <a:tableStyleId>{FC1F7B00-0C2A-4472-8DAF-BEDB7C1C63CC}</a:tableStyleId>
              </a:tblPr>
              <a:tblGrid>
                <a:gridCol w="1277475"/>
                <a:gridCol w="1277475"/>
                <a:gridCol w="1277475"/>
                <a:gridCol w="1277475"/>
                <a:gridCol w="1277475"/>
                <a:gridCol w="1277475"/>
              </a:tblGrid>
              <a:tr h="341700">
                <a:tc>
                  <a:txBody>
                    <a:bodyPr/>
                    <a:lstStyle/>
                    <a:p>
                      <a:pPr indent="0" lvl="0" marL="0" rtl="0" algn="l">
                        <a:spcBef>
                          <a:spcPts val="0"/>
                        </a:spcBef>
                        <a:spcAft>
                          <a:spcPts val="0"/>
                        </a:spcAft>
                        <a:buNone/>
                      </a:pPr>
                      <a:r>
                        <a:rPr b="1" lang="en"/>
                        <a:t>Model</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Accuracy</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Precision</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Recall</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F1 Score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ROC AUC</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25700">
                <a:tc>
                  <a:txBody>
                    <a:bodyPr/>
                    <a:lstStyle/>
                    <a:p>
                      <a:pPr indent="0" lvl="0" marL="0" rtl="0" algn="l">
                        <a:spcBef>
                          <a:spcPts val="0"/>
                        </a:spcBef>
                        <a:spcAft>
                          <a:spcPts val="0"/>
                        </a:spcAft>
                        <a:buNone/>
                      </a:pPr>
                      <a:r>
                        <a:rPr lang="en"/>
                        <a:t>Naive Bayes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0.86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0.55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0.58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0.56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0.75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41700">
                <a:tc>
                  <a:txBody>
                    <a:bodyPr/>
                    <a:lstStyle/>
                    <a:p>
                      <a:pPr indent="0" lvl="0" marL="0" rtl="0" algn="l">
                        <a:spcBef>
                          <a:spcPts val="0"/>
                        </a:spcBef>
                        <a:spcAft>
                          <a:spcPts val="0"/>
                        </a:spcAft>
                        <a:buNone/>
                      </a:pPr>
                      <a:r>
                        <a:rPr lang="en"/>
                        <a:t>KNN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0.85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0.56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0.58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0.56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0.65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25700">
                <a:tc>
                  <a:txBody>
                    <a:bodyPr/>
                    <a:lstStyle/>
                    <a:p>
                      <a:pPr indent="0" lvl="0" marL="0" rtl="0" algn="l">
                        <a:spcBef>
                          <a:spcPts val="0"/>
                        </a:spcBef>
                        <a:spcAft>
                          <a:spcPts val="0"/>
                        </a:spcAft>
                        <a:buNone/>
                      </a:pPr>
                      <a:r>
                        <a:rPr lang="en"/>
                        <a:t>Logistic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0.88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0.76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0.35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0.48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0.67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25700">
                <a:tc>
                  <a:txBody>
                    <a:bodyPr/>
                    <a:lstStyle/>
                    <a:p>
                      <a:pPr indent="0" lvl="0" marL="0" rtl="0" algn="l">
                        <a:spcBef>
                          <a:spcPts val="0"/>
                        </a:spcBef>
                        <a:spcAft>
                          <a:spcPts val="0"/>
                        </a:spcAft>
                        <a:buNone/>
                      </a:pPr>
                      <a:r>
                        <a:rPr lang="en"/>
                        <a:t>Random Forest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0.90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0.73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0.56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0.63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0.76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41700">
                <a:tc>
                  <a:txBody>
                    <a:bodyPr/>
                    <a:lstStyle/>
                    <a:p>
                      <a:pPr indent="0" lvl="0" marL="0" rtl="0" algn="l">
                        <a:spcBef>
                          <a:spcPts val="0"/>
                        </a:spcBef>
                        <a:spcAft>
                          <a:spcPts val="0"/>
                        </a:spcAft>
                        <a:buNone/>
                      </a:pPr>
                      <a:r>
                        <a:rPr lang="en"/>
                        <a:t>MLP</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0.88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0.75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0.35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0.47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0.75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72"/>
                                        </p:tgtEl>
                                        <p:attrNameLst>
                                          <p:attrName>style.visibility</p:attrName>
                                        </p:attrNameLst>
                                      </p:cBhvr>
                                      <p:to>
                                        <p:strVal val="visible"/>
                                      </p:to>
                                    </p:set>
                                    <p:anim calcmode="lin" valueType="num">
                                      <p:cBhvr additive="base">
                                        <p:cTn dur="1000"/>
                                        <p:tgtEl>
                                          <p:spTgt spid="297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73"/>
                                        </p:tgtEl>
                                        <p:attrNameLst>
                                          <p:attrName>style.visibility</p:attrName>
                                        </p:attrNameLst>
                                      </p:cBhvr>
                                      <p:to>
                                        <p:strVal val="visible"/>
                                      </p:to>
                                    </p:set>
                                    <p:animEffect filter="fade" transition="in">
                                      <p:cBhvr>
                                        <p:cTn dur="1000"/>
                                        <p:tgtEl>
                                          <p:spTgt spid="2973"/>
                                        </p:tgtEl>
                                      </p:cBhvr>
                                    </p:animEffect>
                                  </p:childTnLst>
                                </p:cTn>
                              </p:par>
                              <p:par>
                                <p:cTn fill="hold" nodeType="withEffect" presetClass="entr" presetID="10" presetSubtype="0">
                                  <p:stCondLst>
                                    <p:cond delay="0"/>
                                  </p:stCondLst>
                                  <p:childTnLst>
                                    <p:set>
                                      <p:cBhvr>
                                        <p:cTn dur="1" fill="hold">
                                          <p:stCondLst>
                                            <p:cond delay="0"/>
                                          </p:stCondLst>
                                        </p:cTn>
                                        <p:tgtEl>
                                          <p:spTgt spid="2974"/>
                                        </p:tgtEl>
                                        <p:attrNameLst>
                                          <p:attrName>style.visibility</p:attrName>
                                        </p:attrNameLst>
                                      </p:cBhvr>
                                      <p:to>
                                        <p:strVal val="visible"/>
                                      </p:to>
                                    </p:set>
                                    <p:animEffect filter="fade" transition="in">
                                      <p:cBhvr>
                                        <p:cTn dur="1000"/>
                                        <p:tgtEl>
                                          <p:spTgt spid="2974"/>
                                        </p:tgtEl>
                                      </p:cBhvr>
                                    </p:animEffect>
                                  </p:childTnLst>
                                </p:cTn>
                              </p:par>
                              <p:par>
                                <p:cTn fill="hold" nodeType="withEffect" presetClass="entr" presetID="10" presetSubtype="0">
                                  <p:stCondLst>
                                    <p:cond delay="0"/>
                                  </p:stCondLst>
                                  <p:childTnLst>
                                    <p:set>
                                      <p:cBhvr>
                                        <p:cTn dur="1" fill="hold">
                                          <p:stCondLst>
                                            <p:cond delay="0"/>
                                          </p:stCondLst>
                                        </p:cTn>
                                        <p:tgtEl>
                                          <p:spTgt spid="2975"/>
                                        </p:tgtEl>
                                        <p:attrNameLst>
                                          <p:attrName>style.visibility</p:attrName>
                                        </p:attrNameLst>
                                      </p:cBhvr>
                                      <p:to>
                                        <p:strVal val="visible"/>
                                      </p:to>
                                    </p:set>
                                    <p:animEffect filter="fade" transition="in">
                                      <p:cBhvr>
                                        <p:cTn dur="1000"/>
                                        <p:tgtEl>
                                          <p:spTgt spid="2975"/>
                                        </p:tgtEl>
                                      </p:cBhvr>
                                    </p:animEffect>
                                  </p:childTnLst>
                                </p:cTn>
                              </p:par>
                              <p:par>
                                <p:cTn fill="hold" nodeType="withEffect" presetClass="entr" presetID="10" presetSubtype="0">
                                  <p:stCondLst>
                                    <p:cond delay="0"/>
                                  </p:stCondLst>
                                  <p:childTnLst>
                                    <p:set>
                                      <p:cBhvr>
                                        <p:cTn dur="1" fill="hold">
                                          <p:stCondLst>
                                            <p:cond delay="0"/>
                                          </p:stCondLst>
                                        </p:cTn>
                                        <p:tgtEl>
                                          <p:spTgt spid="2976"/>
                                        </p:tgtEl>
                                        <p:attrNameLst>
                                          <p:attrName>style.visibility</p:attrName>
                                        </p:attrNameLst>
                                      </p:cBhvr>
                                      <p:to>
                                        <p:strVal val="visible"/>
                                      </p:to>
                                    </p:set>
                                    <p:animEffect filter="fade" transition="in">
                                      <p:cBhvr>
                                        <p:cTn dur="1000"/>
                                        <p:tgtEl>
                                          <p:spTgt spid="2976"/>
                                        </p:tgtEl>
                                      </p:cBhvr>
                                    </p:animEffect>
                                  </p:childTnLst>
                                </p:cTn>
                              </p:par>
                              <p:par>
                                <p:cTn fill="hold" nodeType="withEffect" presetClass="entr" presetID="10" presetSubtype="0">
                                  <p:stCondLst>
                                    <p:cond delay="0"/>
                                  </p:stCondLst>
                                  <p:childTnLst>
                                    <p:set>
                                      <p:cBhvr>
                                        <p:cTn dur="1" fill="hold">
                                          <p:stCondLst>
                                            <p:cond delay="0"/>
                                          </p:stCondLst>
                                        </p:cTn>
                                        <p:tgtEl>
                                          <p:spTgt spid="2977"/>
                                        </p:tgtEl>
                                        <p:attrNameLst>
                                          <p:attrName>style.visibility</p:attrName>
                                        </p:attrNameLst>
                                      </p:cBhvr>
                                      <p:to>
                                        <p:strVal val="visible"/>
                                      </p:to>
                                    </p:set>
                                    <p:animEffect filter="fade" transition="in">
                                      <p:cBhvr>
                                        <p:cTn dur="1000"/>
                                        <p:tgtEl>
                                          <p:spTgt spid="29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2" name="Shape 2982"/>
        <p:cNvGrpSpPr/>
        <p:nvPr/>
      </p:nvGrpSpPr>
      <p:grpSpPr>
        <a:xfrm>
          <a:off x="0" y="0"/>
          <a:ext cx="0" cy="0"/>
          <a:chOff x="0" y="0"/>
          <a:chExt cx="0" cy="0"/>
        </a:xfrm>
      </p:grpSpPr>
      <p:sp>
        <p:nvSpPr>
          <p:cNvPr id="2983" name="Google Shape;2983;p68"/>
          <p:cNvSpPr txBox="1"/>
          <p:nvPr>
            <p:ph type="title"/>
          </p:nvPr>
        </p:nvSpPr>
        <p:spPr>
          <a:xfrm>
            <a:off x="1256100" y="9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Model Evaluation</a:t>
            </a:r>
            <a:endParaRPr/>
          </a:p>
        </p:txBody>
      </p:sp>
      <p:sp>
        <p:nvSpPr>
          <p:cNvPr id="2984" name="Google Shape;2984;p6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68"/>
          <p:cNvSpPr txBox="1"/>
          <p:nvPr/>
        </p:nvSpPr>
        <p:spPr>
          <a:xfrm>
            <a:off x="1401900" y="873700"/>
            <a:ext cx="6340200" cy="30297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1200"/>
              </a:spcBef>
              <a:spcAft>
                <a:spcPts val="0"/>
              </a:spcAft>
              <a:buClr>
                <a:schemeClr val="lt1"/>
              </a:buClr>
              <a:buSzPts val="1300"/>
              <a:buFont typeface="Bai Jamjuree"/>
              <a:buChar char="●"/>
            </a:pPr>
            <a:r>
              <a:rPr lang="en" sz="1300">
                <a:solidFill>
                  <a:schemeClr val="lt1"/>
                </a:solidFill>
                <a:latin typeface="Bai Jamjuree"/>
                <a:ea typeface="Bai Jamjuree"/>
                <a:cs typeface="Bai Jamjuree"/>
                <a:sym typeface="Bai Jamjuree"/>
              </a:rPr>
              <a:t>Naive Bayes Achieves 86% accuracy with balanced precision and recall (F1: 0.57), effectively predicting positive instances.</a:t>
            </a:r>
            <a:endParaRPr sz="1300">
              <a:solidFill>
                <a:schemeClr val="lt1"/>
              </a:solidFill>
              <a:latin typeface="Bai Jamjuree"/>
              <a:ea typeface="Bai Jamjuree"/>
              <a:cs typeface="Bai Jamjuree"/>
              <a:sym typeface="Bai Jamjuree"/>
            </a:endParaRPr>
          </a:p>
          <a:p>
            <a:pPr indent="-311150" lvl="0" marL="457200" rtl="0" algn="just">
              <a:lnSpc>
                <a:spcPct val="115000"/>
              </a:lnSpc>
              <a:spcBef>
                <a:spcPts val="0"/>
              </a:spcBef>
              <a:spcAft>
                <a:spcPts val="0"/>
              </a:spcAft>
              <a:buClr>
                <a:schemeClr val="lt1"/>
              </a:buClr>
              <a:buSzPts val="1300"/>
              <a:buFont typeface="Bai Jamjuree"/>
              <a:buChar char="●"/>
            </a:pPr>
            <a:r>
              <a:rPr lang="en" sz="1300">
                <a:solidFill>
                  <a:schemeClr val="lt1"/>
                </a:solidFill>
                <a:latin typeface="Bai Jamjuree"/>
                <a:ea typeface="Bai Jamjuree"/>
                <a:cs typeface="Bai Jamjuree"/>
                <a:sym typeface="Bai Jamjuree"/>
              </a:rPr>
              <a:t>K-Nearest Neighbor (KNN) Shows 85% accuracy, but struggles with low recall (0.27), indicating limitations in identifying actual positive instances.</a:t>
            </a:r>
            <a:endParaRPr sz="1300">
              <a:solidFill>
                <a:schemeClr val="lt1"/>
              </a:solidFill>
              <a:latin typeface="Bai Jamjuree"/>
              <a:ea typeface="Bai Jamjuree"/>
              <a:cs typeface="Bai Jamjuree"/>
              <a:sym typeface="Bai Jamjuree"/>
            </a:endParaRPr>
          </a:p>
          <a:p>
            <a:pPr indent="-311150" lvl="0" marL="457200" rtl="0" algn="just">
              <a:lnSpc>
                <a:spcPct val="115000"/>
              </a:lnSpc>
              <a:spcBef>
                <a:spcPts val="0"/>
              </a:spcBef>
              <a:spcAft>
                <a:spcPts val="0"/>
              </a:spcAft>
              <a:buClr>
                <a:schemeClr val="lt1"/>
              </a:buClr>
              <a:buSzPts val="1300"/>
              <a:buFont typeface="Bai Jamjuree"/>
              <a:buChar char="●"/>
            </a:pPr>
            <a:r>
              <a:rPr lang="en" sz="1300">
                <a:solidFill>
                  <a:schemeClr val="lt1"/>
                </a:solidFill>
                <a:latin typeface="Bai Jamjuree"/>
                <a:ea typeface="Bai Jamjuree"/>
                <a:cs typeface="Bai Jamjuree"/>
                <a:sym typeface="Bai Jamjuree"/>
              </a:rPr>
              <a:t>Logistic Regression Demonstrates 88% accuracy with a balanced trade-off between precision and recall (F1: 0.49), showcasing overall strong predictive ability.</a:t>
            </a:r>
            <a:endParaRPr sz="1300">
              <a:solidFill>
                <a:schemeClr val="lt1"/>
              </a:solidFill>
              <a:latin typeface="Bai Jamjuree"/>
              <a:ea typeface="Bai Jamjuree"/>
              <a:cs typeface="Bai Jamjuree"/>
              <a:sym typeface="Bai Jamjuree"/>
            </a:endParaRPr>
          </a:p>
          <a:p>
            <a:pPr indent="-311150" lvl="0" marL="457200" rtl="0" algn="just">
              <a:lnSpc>
                <a:spcPct val="115000"/>
              </a:lnSpc>
              <a:spcBef>
                <a:spcPts val="0"/>
              </a:spcBef>
              <a:spcAft>
                <a:spcPts val="0"/>
              </a:spcAft>
              <a:buClr>
                <a:schemeClr val="lt1"/>
              </a:buClr>
              <a:buSzPts val="1300"/>
              <a:buFont typeface="Bai Jamjuree"/>
              <a:buChar char="●"/>
            </a:pPr>
            <a:r>
              <a:rPr lang="en" sz="1300">
                <a:solidFill>
                  <a:schemeClr val="lt1"/>
                </a:solidFill>
                <a:latin typeface="Bai Jamjuree"/>
                <a:ea typeface="Bai Jamjuree"/>
                <a:cs typeface="Bai Jamjuree"/>
                <a:sym typeface="Bai Jamjuree"/>
              </a:rPr>
              <a:t>Random Forest Impressive 90% accuracy, balanced precision and recall (F1: 0.64), indicating overall robust performance in classification tasks.</a:t>
            </a:r>
            <a:endParaRPr sz="1300">
              <a:solidFill>
                <a:schemeClr val="lt1"/>
              </a:solidFill>
              <a:latin typeface="Bai Jamjuree"/>
              <a:ea typeface="Bai Jamjuree"/>
              <a:cs typeface="Bai Jamjuree"/>
              <a:sym typeface="Bai Jamjuree"/>
            </a:endParaRPr>
          </a:p>
          <a:p>
            <a:pPr indent="-311150" lvl="0" marL="457200" rtl="0" algn="just">
              <a:lnSpc>
                <a:spcPct val="115000"/>
              </a:lnSpc>
              <a:spcBef>
                <a:spcPts val="0"/>
              </a:spcBef>
              <a:spcAft>
                <a:spcPts val="0"/>
              </a:spcAft>
              <a:buClr>
                <a:schemeClr val="lt1"/>
              </a:buClr>
              <a:buSzPts val="1300"/>
              <a:buFont typeface="Bai Jamjuree"/>
              <a:buChar char="●"/>
            </a:pPr>
            <a:r>
              <a:rPr lang="en" sz="1300">
                <a:solidFill>
                  <a:schemeClr val="lt1"/>
                </a:solidFill>
                <a:latin typeface="Bai Jamjuree"/>
                <a:ea typeface="Bai Jamjuree"/>
                <a:cs typeface="Bai Jamjuree"/>
                <a:sym typeface="Bai Jamjuree"/>
              </a:rPr>
              <a:t>MLP Classifier Achieves 88% accuracy, with high precision (0.76) but lower recall (0.35), suggesting good identification of positive instances but room for improvement in recall.</a:t>
            </a:r>
            <a:endParaRPr sz="1300">
              <a:solidFill>
                <a:schemeClr val="lt1"/>
              </a:solidFill>
              <a:latin typeface="Bai Jamjuree"/>
              <a:ea typeface="Bai Jamjuree"/>
              <a:cs typeface="Bai Jamjuree"/>
              <a:sym typeface="Bai Jamjuree"/>
            </a:endParaRPr>
          </a:p>
          <a:p>
            <a:pPr indent="0" lvl="0" marL="0" rtl="0" algn="l">
              <a:spcBef>
                <a:spcPts val="1200"/>
              </a:spcBef>
              <a:spcAft>
                <a:spcPts val="0"/>
              </a:spcAft>
              <a:buNone/>
            </a:pPr>
            <a:r>
              <a:t/>
            </a:r>
            <a:endParaRPr>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83"/>
                                        </p:tgtEl>
                                        <p:attrNameLst>
                                          <p:attrName>style.visibility</p:attrName>
                                        </p:attrNameLst>
                                      </p:cBhvr>
                                      <p:to>
                                        <p:strVal val="visible"/>
                                      </p:to>
                                    </p:set>
                                    <p:anim calcmode="lin" valueType="num">
                                      <p:cBhvr additive="base">
                                        <p:cTn dur="1000"/>
                                        <p:tgtEl>
                                          <p:spTgt spid="298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84"/>
                                        </p:tgtEl>
                                        <p:attrNameLst>
                                          <p:attrName>style.visibility</p:attrName>
                                        </p:attrNameLst>
                                      </p:cBhvr>
                                      <p:to>
                                        <p:strVal val="visible"/>
                                      </p:to>
                                    </p:set>
                                    <p:animEffect filter="fade" transition="in">
                                      <p:cBhvr>
                                        <p:cTn dur="1000"/>
                                        <p:tgtEl>
                                          <p:spTgt spid="2984"/>
                                        </p:tgtEl>
                                      </p:cBhvr>
                                    </p:animEffect>
                                  </p:childTnLst>
                                </p:cTn>
                              </p:par>
                              <p:par>
                                <p:cTn fill="hold" nodeType="withEffect" presetClass="entr" presetID="10" presetSubtype="0">
                                  <p:stCondLst>
                                    <p:cond delay="0"/>
                                  </p:stCondLst>
                                  <p:childTnLst>
                                    <p:set>
                                      <p:cBhvr>
                                        <p:cTn dur="1" fill="hold">
                                          <p:stCondLst>
                                            <p:cond delay="0"/>
                                          </p:stCondLst>
                                        </p:cTn>
                                        <p:tgtEl>
                                          <p:spTgt spid="2985"/>
                                        </p:tgtEl>
                                        <p:attrNameLst>
                                          <p:attrName>style.visibility</p:attrName>
                                        </p:attrNameLst>
                                      </p:cBhvr>
                                      <p:to>
                                        <p:strVal val="visible"/>
                                      </p:to>
                                    </p:set>
                                    <p:animEffect filter="fade" transition="in">
                                      <p:cBhvr>
                                        <p:cTn dur="1000"/>
                                        <p:tgtEl>
                                          <p:spTgt spid="2985"/>
                                        </p:tgtEl>
                                      </p:cBhvr>
                                    </p:animEffect>
                                  </p:childTnLst>
                                </p:cTn>
                              </p:par>
                              <p:par>
                                <p:cTn fill="hold" nodeType="withEffect" presetClass="entr" presetID="10" presetSubtype="0">
                                  <p:stCondLst>
                                    <p:cond delay="0"/>
                                  </p:stCondLst>
                                  <p:childTnLst>
                                    <p:set>
                                      <p:cBhvr>
                                        <p:cTn dur="1" fill="hold">
                                          <p:stCondLst>
                                            <p:cond delay="0"/>
                                          </p:stCondLst>
                                        </p:cTn>
                                        <p:tgtEl>
                                          <p:spTgt spid="2986"/>
                                        </p:tgtEl>
                                        <p:attrNameLst>
                                          <p:attrName>style.visibility</p:attrName>
                                        </p:attrNameLst>
                                      </p:cBhvr>
                                      <p:to>
                                        <p:strVal val="visible"/>
                                      </p:to>
                                    </p:set>
                                    <p:animEffect filter="fade" transition="in">
                                      <p:cBhvr>
                                        <p:cTn dur="1000"/>
                                        <p:tgtEl>
                                          <p:spTgt spid="2986"/>
                                        </p:tgtEl>
                                      </p:cBhvr>
                                    </p:animEffect>
                                  </p:childTnLst>
                                </p:cTn>
                              </p:par>
                              <p:par>
                                <p:cTn fill="hold" nodeType="withEffect" presetClass="entr" presetID="10" presetSubtype="0">
                                  <p:stCondLst>
                                    <p:cond delay="0"/>
                                  </p:stCondLst>
                                  <p:childTnLst>
                                    <p:set>
                                      <p:cBhvr>
                                        <p:cTn dur="1" fill="hold">
                                          <p:stCondLst>
                                            <p:cond delay="0"/>
                                          </p:stCondLst>
                                        </p:cTn>
                                        <p:tgtEl>
                                          <p:spTgt spid="2987"/>
                                        </p:tgtEl>
                                        <p:attrNameLst>
                                          <p:attrName>style.visibility</p:attrName>
                                        </p:attrNameLst>
                                      </p:cBhvr>
                                      <p:to>
                                        <p:strVal val="visible"/>
                                      </p:to>
                                    </p:set>
                                    <p:animEffect filter="fade" transition="in">
                                      <p:cBhvr>
                                        <p:cTn dur="1000"/>
                                        <p:tgtEl>
                                          <p:spTgt spid="2987"/>
                                        </p:tgtEl>
                                      </p:cBhvr>
                                    </p:animEffect>
                                  </p:childTnLst>
                                </p:cTn>
                              </p:par>
                              <p:par>
                                <p:cTn fill="hold" nodeType="withEffect" presetClass="entr" presetID="10" presetSubtype="0">
                                  <p:stCondLst>
                                    <p:cond delay="0"/>
                                  </p:stCondLst>
                                  <p:childTnLst>
                                    <p:set>
                                      <p:cBhvr>
                                        <p:cTn dur="1" fill="hold">
                                          <p:stCondLst>
                                            <p:cond delay="0"/>
                                          </p:stCondLst>
                                        </p:cTn>
                                        <p:tgtEl>
                                          <p:spTgt spid="2988"/>
                                        </p:tgtEl>
                                        <p:attrNameLst>
                                          <p:attrName>style.visibility</p:attrName>
                                        </p:attrNameLst>
                                      </p:cBhvr>
                                      <p:to>
                                        <p:strVal val="visible"/>
                                      </p:to>
                                    </p:set>
                                    <p:animEffect filter="fade" transition="in">
                                      <p:cBhvr>
                                        <p:cTn dur="1000"/>
                                        <p:tgtEl>
                                          <p:spTgt spid="29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3" name="Shape 2993"/>
        <p:cNvGrpSpPr/>
        <p:nvPr/>
      </p:nvGrpSpPr>
      <p:grpSpPr>
        <a:xfrm>
          <a:off x="0" y="0"/>
          <a:ext cx="0" cy="0"/>
          <a:chOff x="0" y="0"/>
          <a:chExt cx="0" cy="0"/>
        </a:xfrm>
      </p:grpSpPr>
      <p:sp>
        <p:nvSpPr>
          <p:cNvPr id="2994" name="Google Shape;2994;p69"/>
          <p:cNvSpPr txBox="1"/>
          <p:nvPr>
            <p:ph type="title"/>
          </p:nvPr>
        </p:nvSpPr>
        <p:spPr>
          <a:xfrm>
            <a:off x="1256100" y="9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Model Evaluation</a:t>
            </a:r>
            <a:endParaRPr/>
          </a:p>
        </p:txBody>
      </p:sp>
      <p:sp>
        <p:nvSpPr>
          <p:cNvPr id="2995" name="Google Shape;2995;p6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6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0" name="Google Shape;3000;p69"/>
          <p:cNvPicPr preferRelativeResize="0"/>
          <p:nvPr/>
        </p:nvPicPr>
        <p:blipFill rotWithShape="1">
          <a:blip r:embed="rId4">
            <a:alphaModFix/>
          </a:blip>
          <a:srcRect b="9" l="0" r="0" t="19"/>
          <a:stretch/>
        </p:blipFill>
        <p:spPr>
          <a:xfrm>
            <a:off x="1292675" y="664000"/>
            <a:ext cx="6328199" cy="3098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94"/>
                                        </p:tgtEl>
                                        <p:attrNameLst>
                                          <p:attrName>style.visibility</p:attrName>
                                        </p:attrNameLst>
                                      </p:cBhvr>
                                      <p:to>
                                        <p:strVal val="visible"/>
                                      </p:to>
                                    </p:set>
                                    <p:anim calcmode="lin" valueType="num">
                                      <p:cBhvr additive="base">
                                        <p:cTn dur="1000"/>
                                        <p:tgtEl>
                                          <p:spTgt spid="299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95"/>
                                        </p:tgtEl>
                                        <p:attrNameLst>
                                          <p:attrName>style.visibility</p:attrName>
                                        </p:attrNameLst>
                                      </p:cBhvr>
                                      <p:to>
                                        <p:strVal val="visible"/>
                                      </p:to>
                                    </p:set>
                                    <p:animEffect filter="fade" transition="in">
                                      <p:cBhvr>
                                        <p:cTn dur="1000"/>
                                        <p:tgtEl>
                                          <p:spTgt spid="2995"/>
                                        </p:tgtEl>
                                      </p:cBhvr>
                                    </p:animEffect>
                                  </p:childTnLst>
                                </p:cTn>
                              </p:par>
                              <p:par>
                                <p:cTn fill="hold" nodeType="withEffect" presetClass="entr" presetID="10" presetSubtype="0">
                                  <p:stCondLst>
                                    <p:cond delay="0"/>
                                  </p:stCondLst>
                                  <p:childTnLst>
                                    <p:set>
                                      <p:cBhvr>
                                        <p:cTn dur="1" fill="hold">
                                          <p:stCondLst>
                                            <p:cond delay="0"/>
                                          </p:stCondLst>
                                        </p:cTn>
                                        <p:tgtEl>
                                          <p:spTgt spid="2996"/>
                                        </p:tgtEl>
                                        <p:attrNameLst>
                                          <p:attrName>style.visibility</p:attrName>
                                        </p:attrNameLst>
                                      </p:cBhvr>
                                      <p:to>
                                        <p:strVal val="visible"/>
                                      </p:to>
                                    </p:set>
                                    <p:animEffect filter="fade" transition="in">
                                      <p:cBhvr>
                                        <p:cTn dur="1000"/>
                                        <p:tgtEl>
                                          <p:spTgt spid="2996"/>
                                        </p:tgtEl>
                                      </p:cBhvr>
                                    </p:animEffect>
                                  </p:childTnLst>
                                </p:cTn>
                              </p:par>
                              <p:par>
                                <p:cTn fill="hold" nodeType="withEffect" presetClass="entr" presetID="10" presetSubtype="0">
                                  <p:stCondLst>
                                    <p:cond delay="0"/>
                                  </p:stCondLst>
                                  <p:childTnLst>
                                    <p:set>
                                      <p:cBhvr>
                                        <p:cTn dur="1" fill="hold">
                                          <p:stCondLst>
                                            <p:cond delay="0"/>
                                          </p:stCondLst>
                                        </p:cTn>
                                        <p:tgtEl>
                                          <p:spTgt spid="2997"/>
                                        </p:tgtEl>
                                        <p:attrNameLst>
                                          <p:attrName>style.visibility</p:attrName>
                                        </p:attrNameLst>
                                      </p:cBhvr>
                                      <p:to>
                                        <p:strVal val="visible"/>
                                      </p:to>
                                    </p:set>
                                    <p:animEffect filter="fade" transition="in">
                                      <p:cBhvr>
                                        <p:cTn dur="1000"/>
                                        <p:tgtEl>
                                          <p:spTgt spid="2997"/>
                                        </p:tgtEl>
                                      </p:cBhvr>
                                    </p:animEffect>
                                  </p:childTnLst>
                                </p:cTn>
                              </p:par>
                              <p:par>
                                <p:cTn fill="hold" nodeType="withEffect" presetClass="entr" presetID="10" presetSubtype="0">
                                  <p:stCondLst>
                                    <p:cond delay="0"/>
                                  </p:stCondLst>
                                  <p:childTnLst>
                                    <p:set>
                                      <p:cBhvr>
                                        <p:cTn dur="1" fill="hold">
                                          <p:stCondLst>
                                            <p:cond delay="0"/>
                                          </p:stCondLst>
                                        </p:cTn>
                                        <p:tgtEl>
                                          <p:spTgt spid="2998"/>
                                        </p:tgtEl>
                                        <p:attrNameLst>
                                          <p:attrName>style.visibility</p:attrName>
                                        </p:attrNameLst>
                                      </p:cBhvr>
                                      <p:to>
                                        <p:strVal val="visible"/>
                                      </p:to>
                                    </p:set>
                                    <p:animEffect filter="fade" transition="in">
                                      <p:cBhvr>
                                        <p:cTn dur="1000"/>
                                        <p:tgtEl>
                                          <p:spTgt spid="2998"/>
                                        </p:tgtEl>
                                      </p:cBhvr>
                                    </p:animEffect>
                                  </p:childTnLst>
                                </p:cTn>
                              </p:par>
                              <p:par>
                                <p:cTn fill="hold" nodeType="withEffect" presetClass="entr" presetID="10" presetSubtype="0">
                                  <p:stCondLst>
                                    <p:cond delay="0"/>
                                  </p:stCondLst>
                                  <p:childTnLst>
                                    <p:set>
                                      <p:cBhvr>
                                        <p:cTn dur="1" fill="hold">
                                          <p:stCondLst>
                                            <p:cond delay="0"/>
                                          </p:stCondLst>
                                        </p:cTn>
                                        <p:tgtEl>
                                          <p:spTgt spid="2999"/>
                                        </p:tgtEl>
                                        <p:attrNameLst>
                                          <p:attrName>style.visibility</p:attrName>
                                        </p:attrNameLst>
                                      </p:cBhvr>
                                      <p:to>
                                        <p:strVal val="visible"/>
                                      </p:to>
                                    </p:set>
                                    <p:animEffect filter="fade" transition="in">
                                      <p:cBhvr>
                                        <p:cTn dur="1000"/>
                                        <p:tgtEl>
                                          <p:spTgt spid="29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4" name="Shape 3004"/>
        <p:cNvGrpSpPr/>
        <p:nvPr/>
      </p:nvGrpSpPr>
      <p:grpSpPr>
        <a:xfrm>
          <a:off x="0" y="0"/>
          <a:ext cx="0" cy="0"/>
          <a:chOff x="0" y="0"/>
          <a:chExt cx="0" cy="0"/>
        </a:xfrm>
      </p:grpSpPr>
      <p:sp>
        <p:nvSpPr>
          <p:cNvPr id="3005" name="Google Shape;3005;p70"/>
          <p:cNvSpPr txBox="1"/>
          <p:nvPr>
            <p:ph type="title"/>
          </p:nvPr>
        </p:nvSpPr>
        <p:spPr>
          <a:xfrm>
            <a:off x="1761650" y="148275"/>
            <a:ext cx="54939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dk2"/>
                </a:solidFill>
              </a:rPr>
              <a:t>Key Findings</a:t>
            </a:r>
            <a:endParaRPr>
              <a:solidFill>
                <a:schemeClr val="dk2"/>
              </a:solidFill>
            </a:endParaRPr>
          </a:p>
        </p:txBody>
      </p:sp>
      <p:grpSp>
        <p:nvGrpSpPr>
          <p:cNvPr id="3006" name="Google Shape;3006;p70"/>
          <p:cNvGrpSpPr/>
          <p:nvPr/>
        </p:nvGrpSpPr>
        <p:grpSpPr>
          <a:xfrm>
            <a:off x="5268783" y="-1501970"/>
            <a:ext cx="2795003" cy="2795003"/>
            <a:chOff x="1943325" y="-220375"/>
            <a:chExt cx="1298672" cy="1298672"/>
          </a:xfrm>
        </p:grpSpPr>
        <p:sp>
          <p:nvSpPr>
            <p:cNvPr id="3007" name="Google Shape;3007;p7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7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7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7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7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7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7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7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7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7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7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7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7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7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7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7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7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7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7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7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7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7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7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7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7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7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7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7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7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7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7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7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7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7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7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7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7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7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7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7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7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7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7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7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7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7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7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7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5" name="Google Shape;3055;p70"/>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6" name="Google Shape;3056;p70"/>
          <p:cNvGrpSpPr/>
          <p:nvPr/>
        </p:nvGrpSpPr>
        <p:grpSpPr>
          <a:xfrm flipH="1">
            <a:off x="6977175" y="3697061"/>
            <a:ext cx="793256" cy="182899"/>
            <a:chOff x="2685575" y="2835950"/>
            <a:chExt cx="433000" cy="99825"/>
          </a:xfrm>
        </p:grpSpPr>
        <p:sp>
          <p:nvSpPr>
            <p:cNvPr id="3057" name="Google Shape;3057;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1" name="Google Shape;3061;p7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7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7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7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7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70"/>
          <p:cNvSpPr txBox="1"/>
          <p:nvPr>
            <p:ph idx="1" type="subTitle"/>
          </p:nvPr>
        </p:nvSpPr>
        <p:spPr>
          <a:xfrm>
            <a:off x="1854500" y="970350"/>
            <a:ext cx="5493900" cy="336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p>
          <a:p>
            <a:pPr indent="-304800" lvl="0" marL="457200" rtl="0" algn="l">
              <a:spcBef>
                <a:spcPts val="1200"/>
              </a:spcBef>
              <a:spcAft>
                <a:spcPts val="0"/>
              </a:spcAft>
              <a:buClr>
                <a:srgbClr val="D1D5DB"/>
              </a:buClr>
              <a:buSzPts val="1200"/>
              <a:buFont typeface="Roboto"/>
              <a:buChar char="●"/>
            </a:pPr>
            <a:r>
              <a:rPr lang="en" sz="1300"/>
              <a:t>Visits by Returning visitor are higher than new visitors, it means more visits were made by returning visitors rather than new visitors.</a:t>
            </a:r>
            <a:endParaRPr sz="1300"/>
          </a:p>
          <a:p>
            <a:pPr indent="-304800" lvl="0" marL="457200" rtl="0" algn="l">
              <a:spcBef>
                <a:spcPts val="0"/>
              </a:spcBef>
              <a:spcAft>
                <a:spcPts val="0"/>
              </a:spcAft>
              <a:buClr>
                <a:srgbClr val="D1D5DB"/>
              </a:buClr>
              <a:buSzPts val="1200"/>
              <a:buFont typeface="Roboto"/>
              <a:buChar char="●"/>
            </a:pPr>
            <a:r>
              <a:rPr lang="en" sz="1300"/>
              <a:t>The majority of revenue was generated by customers who visited the website before rather than new new visitors, underlining the significance of converting visits into transactions.</a:t>
            </a:r>
            <a:endParaRPr sz="1300"/>
          </a:p>
          <a:p>
            <a:pPr indent="-311150" lvl="0" marL="457200" rtl="0" algn="l">
              <a:spcBef>
                <a:spcPts val="0"/>
              </a:spcBef>
              <a:spcAft>
                <a:spcPts val="0"/>
              </a:spcAft>
              <a:buClr>
                <a:srgbClr val="D1D5DB"/>
              </a:buClr>
              <a:buSzPts val="1300"/>
              <a:buFont typeface="Roboto"/>
              <a:buChar char="●"/>
            </a:pPr>
            <a:r>
              <a:rPr lang="en" sz="1300"/>
              <a:t>Feature importance analysis highlighted that 'ProductRelated' and 'PageValues' had strong positive correlations with revenue. This suggests that pages with more product-related content and higher intrinsic values tend to generate more revenue.</a:t>
            </a:r>
            <a:endParaRPr sz="1300"/>
          </a:p>
          <a:p>
            <a:pPr indent="0" lvl="0" marL="0" rtl="0" algn="ctr">
              <a:spcBef>
                <a:spcPts val="1500"/>
              </a:spcBef>
              <a:spcAft>
                <a:spcPts val="120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005"/>
                                        </p:tgtEl>
                                        <p:attrNameLst>
                                          <p:attrName>style.visibility</p:attrName>
                                        </p:attrNameLst>
                                      </p:cBhvr>
                                      <p:to>
                                        <p:strVal val="visible"/>
                                      </p:to>
                                    </p:set>
                                    <p:anim calcmode="lin" valueType="num">
                                      <p:cBhvr additive="base">
                                        <p:cTn dur="1000"/>
                                        <p:tgtEl>
                                          <p:spTgt spid="3005"/>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3006"/>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055"/>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3056"/>
                                        </p:tgtEl>
                                        <p:attrNameLst>
                                          <p:attrName>style.visibility</p:attrName>
                                        </p:attrNameLst>
                                      </p:cBhvr>
                                      <p:to>
                                        <p:strVal val="visible"/>
                                      </p:to>
                                    </p:set>
                                    <p:anim calcmode="lin" valueType="num">
                                      <p:cBhvr additive="base">
                                        <p:cTn dur="1000"/>
                                        <p:tgtEl>
                                          <p:spTgt spid="305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061"/>
                                        </p:tgtEl>
                                        <p:attrNameLst>
                                          <p:attrName>style.visibility</p:attrName>
                                        </p:attrNameLst>
                                      </p:cBhvr>
                                      <p:to>
                                        <p:strVal val="visible"/>
                                      </p:to>
                                    </p:set>
                                    <p:animEffect filter="fade" transition="in">
                                      <p:cBhvr>
                                        <p:cTn dur="1000"/>
                                        <p:tgtEl>
                                          <p:spTgt spid="3061"/>
                                        </p:tgtEl>
                                      </p:cBhvr>
                                    </p:animEffect>
                                  </p:childTnLst>
                                </p:cTn>
                              </p:par>
                              <p:par>
                                <p:cTn fill="hold" nodeType="withEffect" presetClass="entr" presetID="10" presetSubtype="0">
                                  <p:stCondLst>
                                    <p:cond delay="0"/>
                                  </p:stCondLst>
                                  <p:childTnLst>
                                    <p:set>
                                      <p:cBhvr>
                                        <p:cTn dur="1" fill="hold">
                                          <p:stCondLst>
                                            <p:cond delay="0"/>
                                          </p:stCondLst>
                                        </p:cTn>
                                        <p:tgtEl>
                                          <p:spTgt spid="3062"/>
                                        </p:tgtEl>
                                        <p:attrNameLst>
                                          <p:attrName>style.visibility</p:attrName>
                                        </p:attrNameLst>
                                      </p:cBhvr>
                                      <p:to>
                                        <p:strVal val="visible"/>
                                      </p:to>
                                    </p:set>
                                    <p:animEffect filter="fade" transition="in">
                                      <p:cBhvr>
                                        <p:cTn dur="1000"/>
                                        <p:tgtEl>
                                          <p:spTgt spid="3062"/>
                                        </p:tgtEl>
                                      </p:cBhvr>
                                    </p:animEffect>
                                  </p:childTnLst>
                                </p:cTn>
                              </p:par>
                              <p:par>
                                <p:cTn fill="hold" nodeType="withEffect" presetClass="entr" presetID="10" presetSubtype="0">
                                  <p:stCondLst>
                                    <p:cond delay="0"/>
                                  </p:stCondLst>
                                  <p:childTnLst>
                                    <p:set>
                                      <p:cBhvr>
                                        <p:cTn dur="1" fill="hold">
                                          <p:stCondLst>
                                            <p:cond delay="0"/>
                                          </p:stCondLst>
                                        </p:cTn>
                                        <p:tgtEl>
                                          <p:spTgt spid="3063"/>
                                        </p:tgtEl>
                                        <p:attrNameLst>
                                          <p:attrName>style.visibility</p:attrName>
                                        </p:attrNameLst>
                                      </p:cBhvr>
                                      <p:to>
                                        <p:strVal val="visible"/>
                                      </p:to>
                                    </p:set>
                                    <p:animEffect filter="fade" transition="in">
                                      <p:cBhvr>
                                        <p:cTn dur="1000"/>
                                        <p:tgtEl>
                                          <p:spTgt spid="3063"/>
                                        </p:tgtEl>
                                      </p:cBhvr>
                                    </p:animEffect>
                                  </p:childTnLst>
                                </p:cTn>
                              </p:par>
                              <p:par>
                                <p:cTn fill="hold" nodeType="withEffect" presetClass="entr" presetID="10" presetSubtype="0">
                                  <p:stCondLst>
                                    <p:cond delay="0"/>
                                  </p:stCondLst>
                                  <p:childTnLst>
                                    <p:set>
                                      <p:cBhvr>
                                        <p:cTn dur="1" fill="hold">
                                          <p:stCondLst>
                                            <p:cond delay="0"/>
                                          </p:stCondLst>
                                        </p:cTn>
                                        <p:tgtEl>
                                          <p:spTgt spid="3064"/>
                                        </p:tgtEl>
                                        <p:attrNameLst>
                                          <p:attrName>style.visibility</p:attrName>
                                        </p:attrNameLst>
                                      </p:cBhvr>
                                      <p:to>
                                        <p:strVal val="visible"/>
                                      </p:to>
                                    </p:set>
                                    <p:animEffect filter="fade" transition="in">
                                      <p:cBhvr>
                                        <p:cTn dur="1000"/>
                                        <p:tgtEl>
                                          <p:spTgt spid="3064"/>
                                        </p:tgtEl>
                                      </p:cBhvr>
                                    </p:animEffect>
                                  </p:childTnLst>
                                </p:cTn>
                              </p:par>
                              <p:par>
                                <p:cTn fill="hold" nodeType="withEffect" presetClass="entr" presetID="10" presetSubtype="0">
                                  <p:stCondLst>
                                    <p:cond delay="0"/>
                                  </p:stCondLst>
                                  <p:childTnLst>
                                    <p:set>
                                      <p:cBhvr>
                                        <p:cTn dur="1" fill="hold">
                                          <p:stCondLst>
                                            <p:cond delay="0"/>
                                          </p:stCondLst>
                                        </p:cTn>
                                        <p:tgtEl>
                                          <p:spTgt spid="3065"/>
                                        </p:tgtEl>
                                        <p:attrNameLst>
                                          <p:attrName>style.visibility</p:attrName>
                                        </p:attrNameLst>
                                      </p:cBhvr>
                                      <p:to>
                                        <p:strVal val="visible"/>
                                      </p:to>
                                    </p:set>
                                    <p:animEffect filter="fade" transition="in">
                                      <p:cBhvr>
                                        <p:cTn dur="1000"/>
                                        <p:tgtEl>
                                          <p:spTgt spid="3065"/>
                                        </p:tgtEl>
                                      </p:cBhvr>
                                    </p:animEffect>
                                  </p:childTnLst>
                                </p:cTn>
                              </p:par>
                              <p:par>
                                <p:cTn fill="hold" nodeType="withEffect" presetClass="entr" presetID="10" presetSubtype="0">
                                  <p:stCondLst>
                                    <p:cond delay="0"/>
                                  </p:stCondLst>
                                  <p:childTnLst>
                                    <p:set>
                                      <p:cBhvr>
                                        <p:cTn dur="1" fill="hold">
                                          <p:stCondLst>
                                            <p:cond delay="0"/>
                                          </p:stCondLst>
                                        </p:cTn>
                                        <p:tgtEl>
                                          <p:spTgt spid="3066"/>
                                        </p:tgtEl>
                                        <p:attrNameLst>
                                          <p:attrName>style.visibility</p:attrName>
                                        </p:attrNameLst>
                                      </p:cBhvr>
                                      <p:to>
                                        <p:strVal val="visible"/>
                                      </p:to>
                                    </p:set>
                                    <p:animEffect filter="fade" transition="in">
                                      <p:cBhvr>
                                        <p:cTn dur="1000"/>
                                        <p:tgtEl>
                                          <p:spTgt spid="30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0" name="Shape 3070"/>
        <p:cNvGrpSpPr/>
        <p:nvPr/>
      </p:nvGrpSpPr>
      <p:grpSpPr>
        <a:xfrm>
          <a:off x="0" y="0"/>
          <a:ext cx="0" cy="0"/>
          <a:chOff x="0" y="0"/>
          <a:chExt cx="0" cy="0"/>
        </a:xfrm>
      </p:grpSpPr>
      <p:sp>
        <p:nvSpPr>
          <p:cNvPr id="3071" name="Google Shape;3071;p71"/>
          <p:cNvSpPr txBox="1"/>
          <p:nvPr>
            <p:ph type="title"/>
          </p:nvPr>
        </p:nvSpPr>
        <p:spPr>
          <a:xfrm>
            <a:off x="1684150" y="148275"/>
            <a:ext cx="54939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dk2"/>
                </a:solidFill>
              </a:rPr>
              <a:t>Key Findings</a:t>
            </a:r>
            <a:endParaRPr>
              <a:solidFill>
                <a:schemeClr val="dk2"/>
              </a:solidFill>
            </a:endParaRPr>
          </a:p>
        </p:txBody>
      </p:sp>
      <p:grpSp>
        <p:nvGrpSpPr>
          <p:cNvPr id="3072" name="Google Shape;3072;p71"/>
          <p:cNvGrpSpPr/>
          <p:nvPr/>
        </p:nvGrpSpPr>
        <p:grpSpPr>
          <a:xfrm>
            <a:off x="5268783" y="-1501970"/>
            <a:ext cx="2795003" cy="2795003"/>
            <a:chOff x="1943325" y="-220375"/>
            <a:chExt cx="1298672" cy="1298672"/>
          </a:xfrm>
        </p:grpSpPr>
        <p:sp>
          <p:nvSpPr>
            <p:cNvPr id="3073" name="Google Shape;3073;p7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7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7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7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7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7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7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7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7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7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7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7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7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7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7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7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7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7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7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7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7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7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7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7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7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7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7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7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7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7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7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7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7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7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7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7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7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7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7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7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7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7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7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1" name="Google Shape;3121;p71"/>
          <p:cNvSpPr/>
          <p:nvPr/>
        </p:nvSpPr>
        <p:spPr>
          <a:xfrm flipH="1">
            <a:off x="7207247" y="2116000"/>
            <a:ext cx="669115"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2" name="Google Shape;3122;p71"/>
          <p:cNvGrpSpPr/>
          <p:nvPr/>
        </p:nvGrpSpPr>
        <p:grpSpPr>
          <a:xfrm flipH="1">
            <a:off x="6977175" y="3697061"/>
            <a:ext cx="793256" cy="182899"/>
            <a:chOff x="2685575" y="2835950"/>
            <a:chExt cx="433000" cy="99825"/>
          </a:xfrm>
        </p:grpSpPr>
        <p:sp>
          <p:nvSpPr>
            <p:cNvPr id="3123" name="Google Shape;3123;p7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7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7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7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7" name="Google Shape;3127;p7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7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7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7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7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71"/>
          <p:cNvSpPr txBox="1"/>
          <p:nvPr>
            <p:ph idx="1" type="subTitle"/>
          </p:nvPr>
        </p:nvSpPr>
        <p:spPr>
          <a:xfrm>
            <a:off x="1768675" y="1125350"/>
            <a:ext cx="5493900" cy="3362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300"/>
              <a:t>Potential buyers have higher page views and spend longer time on the website also has low </a:t>
            </a:r>
            <a:r>
              <a:rPr lang="en" sz="1300"/>
              <a:t>exit</a:t>
            </a:r>
            <a:r>
              <a:rPr lang="en" sz="1300"/>
              <a:t> rates, Non-purchasing visitors </a:t>
            </a:r>
            <a:r>
              <a:rPr lang="en" sz="1300"/>
              <a:t>have</a:t>
            </a:r>
            <a:r>
              <a:rPr lang="en" sz="1300"/>
              <a:t> lower page views and spend shorter time on website have higher bounce and exit rates.</a:t>
            </a:r>
            <a:endParaRPr sz="1300"/>
          </a:p>
          <a:p>
            <a:pPr indent="0" lvl="0" marL="0" rtl="0" algn="l">
              <a:spcBef>
                <a:spcPts val="1500"/>
              </a:spcBef>
              <a:spcAft>
                <a:spcPts val="0"/>
              </a:spcAft>
              <a:buNone/>
            </a:pPr>
            <a:r>
              <a:rPr lang="en" sz="1300"/>
              <a:t>Visitors spend more time on product related pages rather than </a:t>
            </a:r>
            <a:r>
              <a:rPr lang="en" sz="1300"/>
              <a:t>account related pages.</a:t>
            </a:r>
            <a:endParaRPr sz="1300"/>
          </a:p>
          <a:p>
            <a:pPr indent="0" lvl="0" marL="0" rtl="0" algn="l">
              <a:spcBef>
                <a:spcPts val="1500"/>
              </a:spcBef>
              <a:spcAft>
                <a:spcPts val="0"/>
              </a:spcAft>
              <a:buNone/>
            </a:pPr>
            <a:r>
              <a:rPr lang="en" sz="1300"/>
              <a:t>Model Performance:</a:t>
            </a:r>
            <a:endParaRPr sz="1300"/>
          </a:p>
          <a:p>
            <a:pPr indent="0" lvl="0" marL="457200" rtl="0" algn="l">
              <a:spcBef>
                <a:spcPts val="1500"/>
              </a:spcBef>
              <a:spcAft>
                <a:spcPts val="0"/>
              </a:spcAft>
              <a:buNone/>
            </a:pPr>
            <a:r>
              <a:rPr lang="en" sz="1300"/>
              <a:t>T</a:t>
            </a:r>
            <a:r>
              <a:rPr lang="en" sz="1300"/>
              <a:t>he Random Forest model appears to be the best choice as it has the highest accuracy (0.89) and strong performance across precision, recall, F1 score, and ROC AUC.</a:t>
            </a:r>
            <a:endParaRPr sz="1300"/>
          </a:p>
          <a:p>
            <a:pPr indent="0" lvl="0" marL="0" rtl="0" algn="ctr">
              <a:spcBef>
                <a:spcPts val="0"/>
              </a:spcBef>
              <a:spcAft>
                <a:spcPts val="120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071"/>
                                        </p:tgtEl>
                                        <p:attrNameLst>
                                          <p:attrName>style.visibility</p:attrName>
                                        </p:attrNameLst>
                                      </p:cBhvr>
                                      <p:to>
                                        <p:strVal val="visible"/>
                                      </p:to>
                                    </p:set>
                                    <p:anim calcmode="lin" valueType="num">
                                      <p:cBhvr additive="base">
                                        <p:cTn dur="1000"/>
                                        <p:tgtEl>
                                          <p:spTgt spid="3071"/>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3072"/>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121"/>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3122"/>
                                        </p:tgtEl>
                                        <p:attrNameLst>
                                          <p:attrName>style.visibility</p:attrName>
                                        </p:attrNameLst>
                                      </p:cBhvr>
                                      <p:to>
                                        <p:strVal val="visible"/>
                                      </p:to>
                                    </p:set>
                                    <p:anim calcmode="lin" valueType="num">
                                      <p:cBhvr additive="base">
                                        <p:cTn dur="1000"/>
                                        <p:tgtEl>
                                          <p:spTgt spid="31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27"/>
                                        </p:tgtEl>
                                        <p:attrNameLst>
                                          <p:attrName>style.visibility</p:attrName>
                                        </p:attrNameLst>
                                      </p:cBhvr>
                                      <p:to>
                                        <p:strVal val="visible"/>
                                      </p:to>
                                    </p:set>
                                    <p:animEffect filter="fade" transition="in">
                                      <p:cBhvr>
                                        <p:cTn dur="1000"/>
                                        <p:tgtEl>
                                          <p:spTgt spid="3127"/>
                                        </p:tgtEl>
                                      </p:cBhvr>
                                    </p:animEffect>
                                  </p:childTnLst>
                                </p:cTn>
                              </p:par>
                              <p:par>
                                <p:cTn fill="hold" nodeType="withEffect" presetClass="entr" presetID="10" presetSubtype="0">
                                  <p:stCondLst>
                                    <p:cond delay="0"/>
                                  </p:stCondLst>
                                  <p:childTnLst>
                                    <p:set>
                                      <p:cBhvr>
                                        <p:cTn dur="1" fill="hold">
                                          <p:stCondLst>
                                            <p:cond delay="0"/>
                                          </p:stCondLst>
                                        </p:cTn>
                                        <p:tgtEl>
                                          <p:spTgt spid="3128"/>
                                        </p:tgtEl>
                                        <p:attrNameLst>
                                          <p:attrName>style.visibility</p:attrName>
                                        </p:attrNameLst>
                                      </p:cBhvr>
                                      <p:to>
                                        <p:strVal val="visible"/>
                                      </p:to>
                                    </p:set>
                                    <p:animEffect filter="fade" transition="in">
                                      <p:cBhvr>
                                        <p:cTn dur="1000"/>
                                        <p:tgtEl>
                                          <p:spTgt spid="3128"/>
                                        </p:tgtEl>
                                      </p:cBhvr>
                                    </p:animEffect>
                                  </p:childTnLst>
                                </p:cTn>
                              </p:par>
                              <p:par>
                                <p:cTn fill="hold" nodeType="withEffect" presetClass="entr" presetID="10" presetSubtype="0">
                                  <p:stCondLst>
                                    <p:cond delay="0"/>
                                  </p:stCondLst>
                                  <p:childTnLst>
                                    <p:set>
                                      <p:cBhvr>
                                        <p:cTn dur="1" fill="hold">
                                          <p:stCondLst>
                                            <p:cond delay="0"/>
                                          </p:stCondLst>
                                        </p:cTn>
                                        <p:tgtEl>
                                          <p:spTgt spid="3129"/>
                                        </p:tgtEl>
                                        <p:attrNameLst>
                                          <p:attrName>style.visibility</p:attrName>
                                        </p:attrNameLst>
                                      </p:cBhvr>
                                      <p:to>
                                        <p:strVal val="visible"/>
                                      </p:to>
                                    </p:set>
                                    <p:animEffect filter="fade" transition="in">
                                      <p:cBhvr>
                                        <p:cTn dur="1000"/>
                                        <p:tgtEl>
                                          <p:spTgt spid="3129"/>
                                        </p:tgtEl>
                                      </p:cBhvr>
                                    </p:animEffect>
                                  </p:childTnLst>
                                </p:cTn>
                              </p:par>
                              <p:par>
                                <p:cTn fill="hold" nodeType="withEffect" presetClass="entr" presetID="10" presetSubtype="0">
                                  <p:stCondLst>
                                    <p:cond delay="0"/>
                                  </p:stCondLst>
                                  <p:childTnLst>
                                    <p:set>
                                      <p:cBhvr>
                                        <p:cTn dur="1" fill="hold">
                                          <p:stCondLst>
                                            <p:cond delay="0"/>
                                          </p:stCondLst>
                                        </p:cTn>
                                        <p:tgtEl>
                                          <p:spTgt spid="3130"/>
                                        </p:tgtEl>
                                        <p:attrNameLst>
                                          <p:attrName>style.visibility</p:attrName>
                                        </p:attrNameLst>
                                      </p:cBhvr>
                                      <p:to>
                                        <p:strVal val="visible"/>
                                      </p:to>
                                    </p:set>
                                    <p:animEffect filter="fade" transition="in">
                                      <p:cBhvr>
                                        <p:cTn dur="1000"/>
                                        <p:tgtEl>
                                          <p:spTgt spid="3130"/>
                                        </p:tgtEl>
                                      </p:cBhvr>
                                    </p:animEffect>
                                  </p:childTnLst>
                                </p:cTn>
                              </p:par>
                              <p:par>
                                <p:cTn fill="hold" nodeType="withEffect" presetClass="entr" presetID="10" presetSubtype="0">
                                  <p:stCondLst>
                                    <p:cond delay="0"/>
                                  </p:stCondLst>
                                  <p:childTnLst>
                                    <p:set>
                                      <p:cBhvr>
                                        <p:cTn dur="1" fill="hold">
                                          <p:stCondLst>
                                            <p:cond delay="0"/>
                                          </p:stCondLst>
                                        </p:cTn>
                                        <p:tgtEl>
                                          <p:spTgt spid="3131"/>
                                        </p:tgtEl>
                                        <p:attrNameLst>
                                          <p:attrName>style.visibility</p:attrName>
                                        </p:attrNameLst>
                                      </p:cBhvr>
                                      <p:to>
                                        <p:strVal val="visible"/>
                                      </p:to>
                                    </p:set>
                                    <p:animEffect filter="fade" transition="in">
                                      <p:cBhvr>
                                        <p:cTn dur="1000"/>
                                        <p:tgtEl>
                                          <p:spTgt spid="3131"/>
                                        </p:tgtEl>
                                      </p:cBhvr>
                                    </p:animEffect>
                                  </p:childTnLst>
                                </p:cTn>
                              </p:par>
                              <p:par>
                                <p:cTn fill="hold" nodeType="withEffect" presetClass="entr" presetID="10" presetSubtype="0">
                                  <p:stCondLst>
                                    <p:cond delay="0"/>
                                  </p:stCondLst>
                                  <p:childTnLst>
                                    <p:set>
                                      <p:cBhvr>
                                        <p:cTn dur="1" fill="hold">
                                          <p:stCondLst>
                                            <p:cond delay="0"/>
                                          </p:stCondLst>
                                        </p:cTn>
                                        <p:tgtEl>
                                          <p:spTgt spid="3132"/>
                                        </p:tgtEl>
                                        <p:attrNameLst>
                                          <p:attrName>style.visibility</p:attrName>
                                        </p:attrNameLst>
                                      </p:cBhvr>
                                      <p:to>
                                        <p:strVal val="visible"/>
                                      </p:to>
                                    </p:set>
                                    <p:animEffect filter="fade" transition="in">
                                      <p:cBhvr>
                                        <p:cTn dur="1000"/>
                                        <p:tgtEl>
                                          <p:spTgt spid="3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54"/>
          <p:cNvSpPr/>
          <p:nvPr/>
        </p:nvSpPr>
        <p:spPr>
          <a:xfrm>
            <a:off x="951017"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4"/>
          <p:cNvSpPr/>
          <p:nvPr/>
        </p:nvSpPr>
        <p:spPr>
          <a:xfrm>
            <a:off x="4840804"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4"/>
          <p:cNvSpPr/>
          <p:nvPr/>
        </p:nvSpPr>
        <p:spPr>
          <a:xfrm>
            <a:off x="4840804" y="2617251"/>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4"/>
          <p:cNvSpPr/>
          <p:nvPr/>
        </p:nvSpPr>
        <p:spPr>
          <a:xfrm>
            <a:off x="951017" y="26319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4"/>
          <p:cNvSpPr/>
          <p:nvPr/>
        </p:nvSpPr>
        <p:spPr>
          <a:xfrm>
            <a:off x="4840804"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4"/>
          <p:cNvSpPr/>
          <p:nvPr/>
        </p:nvSpPr>
        <p:spPr>
          <a:xfrm>
            <a:off x="951017"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4"/>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TABLE OF CONTENTS</a:t>
            </a:r>
            <a:endParaRPr/>
          </a:p>
        </p:txBody>
      </p:sp>
      <p:sp>
        <p:nvSpPr>
          <p:cNvPr id="2596" name="Google Shape;2596;p54"/>
          <p:cNvSpPr txBox="1"/>
          <p:nvPr>
            <p:ph type="title"/>
          </p:nvPr>
        </p:nvSpPr>
        <p:spPr>
          <a:xfrm>
            <a:off x="817925"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2597" name="Google Shape;2597;p54"/>
          <p:cNvSpPr txBox="1"/>
          <p:nvPr>
            <p:ph idx="1" type="subTitle"/>
          </p:nvPr>
        </p:nvSpPr>
        <p:spPr>
          <a:xfrm>
            <a:off x="1663525" y="16813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Introduction</a:t>
            </a:r>
            <a:endParaRPr/>
          </a:p>
        </p:txBody>
      </p:sp>
      <p:sp>
        <p:nvSpPr>
          <p:cNvPr id="2598" name="Google Shape;2598;p54"/>
          <p:cNvSpPr txBox="1"/>
          <p:nvPr>
            <p:ph idx="3" type="title"/>
          </p:nvPr>
        </p:nvSpPr>
        <p:spPr>
          <a:xfrm>
            <a:off x="817925"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2599" name="Google Shape;2599;p54"/>
          <p:cNvSpPr txBox="1"/>
          <p:nvPr>
            <p:ph idx="4" type="subTitle"/>
          </p:nvPr>
        </p:nvSpPr>
        <p:spPr>
          <a:xfrm>
            <a:off x="1663525" y="27171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Objectives</a:t>
            </a:r>
            <a:endParaRPr/>
          </a:p>
        </p:txBody>
      </p:sp>
      <p:sp>
        <p:nvSpPr>
          <p:cNvPr id="2600" name="Google Shape;2600;p54"/>
          <p:cNvSpPr txBox="1"/>
          <p:nvPr>
            <p:ph idx="6" type="title"/>
          </p:nvPr>
        </p:nvSpPr>
        <p:spPr>
          <a:xfrm>
            <a:off x="817925"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2601" name="Google Shape;2601;p54"/>
          <p:cNvSpPr txBox="1"/>
          <p:nvPr>
            <p:ph idx="7" type="subTitle"/>
          </p:nvPr>
        </p:nvSpPr>
        <p:spPr>
          <a:xfrm>
            <a:off x="1663525" y="3699325"/>
            <a:ext cx="32010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Problem Statements</a:t>
            </a:r>
            <a:endParaRPr/>
          </a:p>
        </p:txBody>
      </p:sp>
      <p:sp>
        <p:nvSpPr>
          <p:cNvPr id="2602" name="Google Shape;2602;p54"/>
          <p:cNvSpPr txBox="1"/>
          <p:nvPr>
            <p:ph idx="9" type="title"/>
          </p:nvPr>
        </p:nvSpPr>
        <p:spPr>
          <a:xfrm>
            <a:off x="4707713"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2603" name="Google Shape;2603;p54"/>
          <p:cNvSpPr txBox="1"/>
          <p:nvPr>
            <p:ph idx="13" type="subTitle"/>
          </p:nvPr>
        </p:nvSpPr>
        <p:spPr>
          <a:xfrm>
            <a:off x="5529413" y="16813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Methodology</a:t>
            </a:r>
            <a:endParaRPr/>
          </a:p>
        </p:txBody>
      </p:sp>
      <p:sp>
        <p:nvSpPr>
          <p:cNvPr id="2604" name="Google Shape;2604;p54"/>
          <p:cNvSpPr txBox="1"/>
          <p:nvPr>
            <p:ph idx="15" type="title"/>
          </p:nvPr>
        </p:nvSpPr>
        <p:spPr>
          <a:xfrm>
            <a:off x="4707713"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2605" name="Google Shape;2605;p54"/>
          <p:cNvSpPr txBox="1"/>
          <p:nvPr>
            <p:ph idx="16" type="subTitle"/>
          </p:nvPr>
        </p:nvSpPr>
        <p:spPr>
          <a:xfrm>
            <a:off x="5529413" y="27171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Key Findings</a:t>
            </a:r>
            <a:endParaRPr/>
          </a:p>
        </p:txBody>
      </p:sp>
      <p:sp>
        <p:nvSpPr>
          <p:cNvPr id="2606" name="Google Shape;2606;p54"/>
          <p:cNvSpPr txBox="1"/>
          <p:nvPr>
            <p:ph idx="18" type="title"/>
          </p:nvPr>
        </p:nvSpPr>
        <p:spPr>
          <a:xfrm>
            <a:off x="4707713"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p:txBody>
      </p:sp>
      <p:sp>
        <p:nvSpPr>
          <p:cNvPr id="2607" name="Google Shape;2607;p54"/>
          <p:cNvSpPr txBox="1"/>
          <p:nvPr>
            <p:ph idx="19" type="subTitle"/>
          </p:nvPr>
        </p:nvSpPr>
        <p:spPr>
          <a:xfrm>
            <a:off x="5660713" y="37529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Conclusion</a:t>
            </a:r>
            <a:endParaRPr/>
          </a:p>
        </p:txBody>
      </p:sp>
      <p:grpSp>
        <p:nvGrpSpPr>
          <p:cNvPr id="2608" name="Google Shape;2608;p54"/>
          <p:cNvGrpSpPr/>
          <p:nvPr/>
        </p:nvGrpSpPr>
        <p:grpSpPr>
          <a:xfrm>
            <a:off x="7391908" y="722871"/>
            <a:ext cx="793256" cy="182899"/>
            <a:chOff x="2685575" y="2835950"/>
            <a:chExt cx="433000" cy="99825"/>
          </a:xfrm>
        </p:grpSpPr>
        <p:sp>
          <p:nvSpPr>
            <p:cNvPr id="2609" name="Google Shape;2609;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3" name="Google Shape;2613;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7"/>
                                        </p:tgtEl>
                                        <p:attrNameLst>
                                          <p:attrName>style.visibility</p:attrName>
                                        </p:attrNameLst>
                                      </p:cBhvr>
                                      <p:to>
                                        <p:strVal val="visible"/>
                                      </p:to>
                                    </p:set>
                                    <p:animEffect filter="fade" transition="in">
                                      <p:cBhvr>
                                        <p:cTn dur="1000"/>
                                        <p:tgtEl>
                                          <p:spTgt spid="2597"/>
                                        </p:tgtEl>
                                      </p:cBhvr>
                                    </p:animEffect>
                                  </p:childTnLst>
                                </p:cTn>
                              </p:par>
                              <p:par>
                                <p:cTn fill="hold" nodeType="withEffect" presetClass="entr" presetID="10" presetSubtype="0">
                                  <p:stCondLst>
                                    <p:cond delay="0"/>
                                  </p:stCondLst>
                                  <p:childTnLst>
                                    <p:set>
                                      <p:cBhvr>
                                        <p:cTn dur="1" fill="hold">
                                          <p:stCondLst>
                                            <p:cond delay="0"/>
                                          </p:stCondLst>
                                        </p:cTn>
                                        <p:tgtEl>
                                          <p:spTgt spid="2599"/>
                                        </p:tgtEl>
                                        <p:attrNameLst>
                                          <p:attrName>style.visibility</p:attrName>
                                        </p:attrNameLst>
                                      </p:cBhvr>
                                      <p:to>
                                        <p:strVal val="visible"/>
                                      </p:to>
                                    </p:set>
                                    <p:animEffect filter="fade" transition="in">
                                      <p:cBhvr>
                                        <p:cTn dur="1000"/>
                                        <p:tgtEl>
                                          <p:spTgt spid="2599"/>
                                        </p:tgtEl>
                                      </p:cBhvr>
                                    </p:animEffect>
                                  </p:childTnLst>
                                </p:cTn>
                              </p:par>
                              <p:par>
                                <p:cTn fill="hold" nodeType="withEffect" presetClass="entr" presetID="10" presetSubtype="0">
                                  <p:stCondLst>
                                    <p:cond delay="0"/>
                                  </p:stCondLst>
                                  <p:childTnLst>
                                    <p:set>
                                      <p:cBhvr>
                                        <p:cTn dur="1" fill="hold">
                                          <p:stCondLst>
                                            <p:cond delay="0"/>
                                          </p:stCondLst>
                                        </p:cTn>
                                        <p:tgtEl>
                                          <p:spTgt spid="2601"/>
                                        </p:tgtEl>
                                        <p:attrNameLst>
                                          <p:attrName>style.visibility</p:attrName>
                                        </p:attrNameLst>
                                      </p:cBhvr>
                                      <p:to>
                                        <p:strVal val="visible"/>
                                      </p:to>
                                    </p:set>
                                    <p:animEffect filter="fade" transition="in">
                                      <p:cBhvr>
                                        <p:cTn dur="1000"/>
                                        <p:tgtEl>
                                          <p:spTgt spid="2601"/>
                                        </p:tgtEl>
                                      </p:cBhvr>
                                    </p:animEffect>
                                  </p:childTnLst>
                                </p:cTn>
                              </p:par>
                              <p:par>
                                <p:cTn fill="hold" nodeType="withEffect" presetClass="entr" presetID="10" presetSubtype="0">
                                  <p:stCondLst>
                                    <p:cond delay="0"/>
                                  </p:stCondLst>
                                  <p:childTnLst>
                                    <p:set>
                                      <p:cBhvr>
                                        <p:cTn dur="1" fill="hold">
                                          <p:stCondLst>
                                            <p:cond delay="0"/>
                                          </p:stCondLst>
                                        </p:cTn>
                                        <p:tgtEl>
                                          <p:spTgt spid="2603"/>
                                        </p:tgtEl>
                                        <p:attrNameLst>
                                          <p:attrName>style.visibility</p:attrName>
                                        </p:attrNameLst>
                                      </p:cBhvr>
                                      <p:to>
                                        <p:strVal val="visible"/>
                                      </p:to>
                                    </p:set>
                                    <p:animEffect filter="fade" transition="in">
                                      <p:cBhvr>
                                        <p:cTn dur="1000"/>
                                        <p:tgtEl>
                                          <p:spTgt spid="2603"/>
                                        </p:tgtEl>
                                      </p:cBhvr>
                                    </p:animEffect>
                                  </p:childTnLst>
                                </p:cTn>
                              </p:par>
                              <p:par>
                                <p:cTn fill="hold" nodeType="withEffect" presetClass="entr" presetID="10" presetSubtype="0">
                                  <p:stCondLst>
                                    <p:cond delay="0"/>
                                  </p:stCondLst>
                                  <p:childTnLst>
                                    <p:set>
                                      <p:cBhvr>
                                        <p:cTn dur="1" fill="hold">
                                          <p:stCondLst>
                                            <p:cond delay="0"/>
                                          </p:stCondLst>
                                        </p:cTn>
                                        <p:tgtEl>
                                          <p:spTgt spid="2605"/>
                                        </p:tgtEl>
                                        <p:attrNameLst>
                                          <p:attrName>style.visibility</p:attrName>
                                        </p:attrNameLst>
                                      </p:cBhvr>
                                      <p:to>
                                        <p:strVal val="visible"/>
                                      </p:to>
                                    </p:set>
                                    <p:animEffect filter="fade" transition="in">
                                      <p:cBhvr>
                                        <p:cTn dur="1000"/>
                                        <p:tgtEl>
                                          <p:spTgt spid="2605"/>
                                        </p:tgtEl>
                                      </p:cBhvr>
                                    </p:animEffect>
                                  </p:childTnLst>
                                </p:cTn>
                              </p:par>
                              <p:par>
                                <p:cTn fill="hold" nodeType="withEffect" presetClass="entr" presetID="10" presetSubtype="0">
                                  <p:stCondLst>
                                    <p:cond delay="0"/>
                                  </p:stCondLst>
                                  <p:childTnLst>
                                    <p:set>
                                      <p:cBhvr>
                                        <p:cTn dur="1" fill="hold">
                                          <p:stCondLst>
                                            <p:cond delay="0"/>
                                          </p:stCondLst>
                                        </p:cTn>
                                        <p:tgtEl>
                                          <p:spTgt spid="2607"/>
                                        </p:tgtEl>
                                        <p:attrNameLst>
                                          <p:attrName>style.visibility</p:attrName>
                                        </p:attrNameLst>
                                      </p:cBhvr>
                                      <p:to>
                                        <p:strVal val="visible"/>
                                      </p:to>
                                    </p:set>
                                    <p:animEffect filter="fade" transition="in">
                                      <p:cBhvr>
                                        <p:cTn dur="1000"/>
                                        <p:tgtEl>
                                          <p:spTgt spid="2607"/>
                                        </p:tgtEl>
                                      </p:cBhvr>
                                    </p:animEffect>
                                  </p:childTnLst>
                                </p:cTn>
                              </p:par>
                              <p:par>
                                <p:cTn fill="hold" nodeType="withEffect" presetClass="entr" presetID="23" presetSubtype="16">
                                  <p:stCondLst>
                                    <p:cond delay="0"/>
                                  </p:stCondLst>
                                  <p:childTnLst>
                                    <p:set>
                                      <p:cBhvr>
                                        <p:cTn dur="1" fill="hold">
                                          <p:stCondLst>
                                            <p:cond delay="0"/>
                                          </p:stCondLst>
                                        </p:cTn>
                                        <p:tgtEl>
                                          <p:spTgt spid="2589"/>
                                        </p:tgtEl>
                                        <p:attrNameLst>
                                          <p:attrName>style.visibility</p:attrName>
                                        </p:attrNameLst>
                                      </p:cBhvr>
                                      <p:to>
                                        <p:strVal val="visible"/>
                                      </p:to>
                                    </p:set>
                                    <p:anim calcmode="lin" valueType="num">
                                      <p:cBhvr additive="base">
                                        <p:cTn dur="1000"/>
                                        <p:tgtEl>
                                          <p:spTgt spid="2589"/>
                                        </p:tgtEl>
                                        <p:attrNameLst>
                                          <p:attrName>ppt_w</p:attrName>
                                        </p:attrNameLst>
                                      </p:cBhvr>
                                      <p:tavLst>
                                        <p:tav fmla="" tm="0">
                                          <p:val>
                                            <p:strVal val="0"/>
                                          </p:val>
                                        </p:tav>
                                        <p:tav fmla="" tm="100000">
                                          <p:val>
                                            <p:strVal val="#ppt_w"/>
                                          </p:val>
                                        </p:tav>
                                      </p:tavLst>
                                    </p:anim>
                                    <p:anim calcmode="lin" valueType="num">
                                      <p:cBhvr additive="base">
                                        <p:cTn dur="1000"/>
                                        <p:tgtEl>
                                          <p:spTgt spid="25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0"/>
                                        </p:tgtEl>
                                        <p:attrNameLst>
                                          <p:attrName>style.visibility</p:attrName>
                                        </p:attrNameLst>
                                      </p:cBhvr>
                                      <p:to>
                                        <p:strVal val="visible"/>
                                      </p:to>
                                    </p:set>
                                    <p:anim calcmode="lin" valueType="num">
                                      <p:cBhvr additive="base">
                                        <p:cTn dur="1000"/>
                                        <p:tgtEl>
                                          <p:spTgt spid="2590"/>
                                        </p:tgtEl>
                                        <p:attrNameLst>
                                          <p:attrName>ppt_w</p:attrName>
                                        </p:attrNameLst>
                                      </p:cBhvr>
                                      <p:tavLst>
                                        <p:tav fmla="" tm="0">
                                          <p:val>
                                            <p:strVal val="0"/>
                                          </p:val>
                                        </p:tav>
                                        <p:tav fmla="" tm="100000">
                                          <p:val>
                                            <p:strVal val="#ppt_w"/>
                                          </p:val>
                                        </p:tav>
                                      </p:tavLst>
                                    </p:anim>
                                    <p:anim calcmode="lin" valueType="num">
                                      <p:cBhvr additive="base">
                                        <p:cTn dur="1000"/>
                                        <p:tgtEl>
                                          <p:spTgt spid="25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1"/>
                                        </p:tgtEl>
                                        <p:attrNameLst>
                                          <p:attrName>style.visibility</p:attrName>
                                        </p:attrNameLst>
                                      </p:cBhvr>
                                      <p:to>
                                        <p:strVal val="visible"/>
                                      </p:to>
                                    </p:set>
                                    <p:anim calcmode="lin" valueType="num">
                                      <p:cBhvr additive="base">
                                        <p:cTn dur="1000"/>
                                        <p:tgtEl>
                                          <p:spTgt spid="2591"/>
                                        </p:tgtEl>
                                        <p:attrNameLst>
                                          <p:attrName>ppt_w</p:attrName>
                                        </p:attrNameLst>
                                      </p:cBhvr>
                                      <p:tavLst>
                                        <p:tav fmla="" tm="0">
                                          <p:val>
                                            <p:strVal val="0"/>
                                          </p:val>
                                        </p:tav>
                                        <p:tav fmla="" tm="100000">
                                          <p:val>
                                            <p:strVal val="#ppt_w"/>
                                          </p:val>
                                        </p:tav>
                                      </p:tavLst>
                                    </p:anim>
                                    <p:anim calcmode="lin" valueType="num">
                                      <p:cBhvr additive="base">
                                        <p:cTn dur="1000"/>
                                        <p:tgtEl>
                                          <p:spTgt spid="25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2"/>
                                        </p:tgtEl>
                                        <p:attrNameLst>
                                          <p:attrName>style.visibility</p:attrName>
                                        </p:attrNameLst>
                                      </p:cBhvr>
                                      <p:to>
                                        <p:strVal val="visible"/>
                                      </p:to>
                                    </p:set>
                                    <p:anim calcmode="lin" valueType="num">
                                      <p:cBhvr additive="base">
                                        <p:cTn dur="1000"/>
                                        <p:tgtEl>
                                          <p:spTgt spid="2592"/>
                                        </p:tgtEl>
                                        <p:attrNameLst>
                                          <p:attrName>ppt_w</p:attrName>
                                        </p:attrNameLst>
                                      </p:cBhvr>
                                      <p:tavLst>
                                        <p:tav fmla="" tm="0">
                                          <p:val>
                                            <p:strVal val="0"/>
                                          </p:val>
                                        </p:tav>
                                        <p:tav fmla="" tm="100000">
                                          <p:val>
                                            <p:strVal val="#ppt_w"/>
                                          </p:val>
                                        </p:tav>
                                      </p:tavLst>
                                    </p:anim>
                                    <p:anim calcmode="lin" valueType="num">
                                      <p:cBhvr additive="base">
                                        <p:cTn dur="1000"/>
                                        <p:tgtEl>
                                          <p:spTgt spid="259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4"/>
                                        </p:tgtEl>
                                        <p:attrNameLst>
                                          <p:attrName>style.visibility</p:attrName>
                                        </p:attrNameLst>
                                      </p:cBhvr>
                                      <p:to>
                                        <p:strVal val="visible"/>
                                      </p:to>
                                    </p:set>
                                    <p:anim calcmode="lin" valueType="num">
                                      <p:cBhvr additive="base">
                                        <p:cTn dur="1000"/>
                                        <p:tgtEl>
                                          <p:spTgt spid="2594"/>
                                        </p:tgtEl>
                                        <p:attrNameLst>
                                          <p:attrName>ppt_w</p:attrName>
                                        </p:attrNameLst>
                                      </p:cBhvr>
                                      <p:tavLst>
                                        <p:tav fmla="" tm="0">
                                          <p:val>
                                            <p:strVal val="0"/>
                                          </p:val>
                                        </p:tav>
                                        <p:tav fmla="" tm="100000">
                                          <p:val>
                                            <p:strVal val="#ppt_w"/>
                                          </p:val>
                                        </p:tav>
                                      </p:tavLst>
                                    </p:anim>
                                    <p:anim calcmode="lin" valueType="num">
                                      <p:cBhvr additive="base">
                                        <p:cTn dur="1000"/>
                                        <p:tgtEl>
                                          <p:spTgt spid="25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3"/>
                                        </p:tgtEl>
                                        <p:attrNameLst>
                                          <p:attrName>style.visibility</p:attrName>
                                        </p:attrNameLst>
                                      </p:cBhvr>
                                      <p:to>
                                        <p:strVal val="visible"/>
                                      </p:to>
                                    </p:set>
                                    <p:anim calcmode="lin" valueType="num">
                                      <p:cBhvr additive="base">
                                        <p:cTn dur="1000"/>
                                        <p:tgtEl>
                                          <p:spTgt spid="2593"/>
                                        </p:tgtEl>
                                        <p:attrNameLst>
                                          <p:attrName>ppt_w</p:attrName>
                                        </p:attrNameLst>
                                      </p:cBhvr>
                                      <p:tavLst>
                                        <p:tav fmla="" tm="0">
                                          <p:val>
                                            <p:strVal val="0"/>
                                          </p:val>
                                        </p:tav>
                                        <p:tav fmla="" tm="100000">
                                          <p:val>
                                            <p:strVal val="#ppt_w"/>
                                          </p:val>
                                        </p:tav>
                                      </p:tavLst>
                                    </p:anim>
                                    <p:anim calcmode="lin" valueType="num">
                                      <p:cBhvr additive="base">
                                        <p:cTn dur="1000"/>
                                        <p:tgtEl>
                                          <p:spTgt spid="259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96"/>
                                        </p:tgtEl>
                                        <p:attrNameLst>
                                          <p:attrName>style.visibility</p:attrName>
                                        </p:attrNameLst>
                                      </p:cBhvr>
                                      <p:to>
                                        <p:strVal val="visible"/>
                                      </p:to>
                                    </p:set>
                                    <p:animEffect filter="fade" transition="in">
                                      <p:cBhvr>
                                        <p:cTn dur="1000"/>
                                        <p:tgtEl>
                                          <p:spTgt spid="2596"/>
                                        </p:tgtEl>
                                      </p:cBhvr>
                                    </p:animEffect>
                                  </p:childTnLst>
                                </p:cTn>
                              </p:par>
                              <p:par>
                                <p:cTn fill="hold" nodeType="withEffect" presetClass="entr" presetID="10" presetSubtype="0">
                                  <p:stCondLst>
                                    <p:cond delay="0"/>
                                  </p:stCondLst>
                                  <p:childTnLst>
                                    <p:set>
                                      <p:cBhvr>
                                        <p:cTn dur="1" fill="hold">
                                          <p:stCondLst>
                                            <p:cond delay="0"/>
                                          </p:stCondLst>
                                        </p:cTn>
                                        <p:tgtEl>
                                          <p:spTgt spid="2598"/>
                                        </p:tgtEl>
                                        <p:attrNameLst>
                                          <p:attrName>style.visibility</p:attrName>
                                        </p:attrNameLst>
                                      </p:cBhvr>
                                      <p:to>
                                        <p:strVal val="visible"/>
                                      </p:to>
                                    </p:set>
                                    <p:animEffect filter="fade" transition="in">
                                      <p:cBhvr>
                                        <p:cTn dur="1000"/>
                                        <p:tgtEl>
                                          <p:spTgt spid="2598"/>
                                        </p:tgtEl>
                                      </p:cBhvr>
                                    </p:animEffect>
                                  </p:childTnLst>
                                </p:cTn>
                              </p:par>
                              <p:par>
                                <p:cTn fill="hold" nodeType="withEffect" presetClass="entr" presetID="10" presetSubtype="0">
                                  <p:stCondLst>
                                    <p:cond delay="0"/>
                                  </p:stCondLst>
                                  <p:childTnLst>
                                    <p:set>
                                      <p:cBhvr>
                                        <p:cTn dur="1" fill="hold">
                                          <p:stCondLst>
                                            <p:cond delay="0"/>
                                          </p:stCondLst>
                                        </p:cTn>
                                        <p:tgtEl>
                                          <p:spTgt spid="2600"/>
                                        </p:tgtEl>
                                        <p:attrNameLst>
                                          <p:attrName>style.visibility</p:attrName>
                                        </p:attrNameLst>
                                      </p:cBhvr>
                                      <p:to>
                                        <p:strVal val="visible"/>
                                      </p:to>
                                    </p:set>
                                    <p:animEffect filter="fade" transition="in">
                                      <p:cBhvr>
                                        <p:cTn dur="1000"/>
                                        <p:tgtEl>
                                          <p:spTgt spid="2600"/>
                                        </p:tgtEl>
                                      </p:cBhvr>
                                    </p:animEffect>
                                  </p:childTnLst>
                                </p:cTn>
                              </p:par>
                              <p:par>
                                <p:cTn fill="hold" nodeType="withEffect" presetClass="entr" presetID="10" presetSubtype="0">
                                  <p:stCondLst>
                                    <p:cond delay="0"/>
                                  </p:stCondLst>
                                  <p:childTnLst>
                                    <p:set>
                                      <p:cBhvr>
                                        <p:cTn dur="1" fill="hold">
                                          <p:stCondLst>
                                            <p:cond delay="0"/>
                                          </p:stCondLst>
                                        </p:cTn>
                                        <p:tgtEl>
                                          <p:spTgt spid="2602"/>
                                        </p:tgtEl>
                                        <p:attrNameLst>
                                          <p:attrName>style.visibility</p:attrName>
                                        </p:attrNameLst>
                                      </p:cBhvr>
                                      <p:to>
                                        <p:strVal val="visible"/>
                                      </p:to>
                                    </p:set>
                                    <p:animEffect filter="fade" transition="in">
                                      <p:cBhvr>
                                        <p:cTn dur="1000"/>
                                        <p:tgtEl>
                                          <p:spTgt spid="2602"/>
                                        </p:tgtEl>
                                      </p:cBhvr>
                                    </p:animEffect>
                                  </p:childTnLst>
                                </p:cTn>
                              </p:par>
                              <p:par>
                                <p:cTn fill="hold" nodeType="with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1000"/>
                                        <p:tgtEl>
                                          <p:spTgt spid="2604"/>
                                        </p:tgtEl>
                                      </p:cBhvr>
                                    </p:animEffect>
                                  </p:childTnLst>
                                </p:cTn>
                              </p:par>
                              <p:par>
                                <p:cTn fill="hold" nodeType="withEffect" presetClass="entr" presetID="10" presetSubtype="0">
                                  <p:stCondLst>
                                    <p:cond delay="0"/>
                                  </p:stCondLst>
                                  <p:childTnLst>
                                    <p:set>
                                      <p:cBhvr>
                                        <p:cTn dur="1" fill="hold">
                                          <p:stCondLst>
                                            <p:cond delay="0"/>
                                          </p:stCondLst>
                                        </p:cTn>
                                        <p:tgtEl>
                                          <p:spTgt spid="2606"/>
                                        </p:tgtEl>
                                        <p:attrNameLst>
                                          <p:attrName>style.visibility</p:attrName>
                                        </p:attrNameLst>
                                      </p:cBhvr>
                                      <p:to>
                                        <p:strVal val="visible"/>
                                      </p:to>
                                    </p:set>
                                    <p:animEffect filter="fade" transition="in">
                                      <p:cBhvr>
                                        <p:cTn dur="1000"/>
                                        <p:tgtEl>
                                          <p:spTgt spid="2606"/>
                                        </p:tgtEl>
                                      </p:cBhvr>
                                    </p:animEffect>
                                  </p:childTnLst>
                                </p:cTn>
                              </p:par>
                              <p:par>
                                <p:cTn fill="hold" nodeType="withEffect" presetClass="entr" presetID="2" presetSubtype="8">
                                  <p:stCondLst>
                                    <p:cond delay="0"/>
                                  </p:stCondLst>
                                  <p:childTnLst>
                                    <p:set>
                                      <p:cBhvr>
                                        <p:cTn dur="1" fill="hold">
                                          <p:stCondLst>
                                            <p:cond delay="0"/>
                                          </p:stCondLst>
                                        </p:cTn>
                                        <p:tgtEl>
                                          <p:spTgt spid="2595"/>
                                        </p:tgtEl>
                                        <p:attrNameLst>
                                          <p:attrName>style.visibility</p:attrName>
                                        </p:attrNameLst>
                                      </p:cBhvr>
                                      <p:to>
                                        <p:strVal val="visible"/>
                                      </p:to>
                                    </p:set>
                                    <p:anim calcmode="lin" valueType="num">
                                      <p:cBhvr additive="base">
                                        <p:cTn dur="1000"/>
                                        <p:tgtEl>
                                          <p:spTgt spid="259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13"/>
                                        </p:tgtEl>
                                        <p:attrNameLst>
                                          <p:attrName>style.visibility</p:attrName>
                                        </p:attrNameLst>
                                      </p:cBhvr>
                                      <p:to>
                                        <p:strVal val="visible"/>
                                      </p:to>
                                    </p:set>
                                    <p:animEffect filter="fade" transition="in">
                                      <p:cBhvr>
                                        <p:cTn dur="1000"/>
                                        <p:tgtEl>
                                          <p:spTgt spid="2613"/>
                                        </p:tgtEl>
                                      </p:cBhvr>
                                    </p:animEffect>
                                  </p:childTnLst>
                                </p:cTn>
                              </p:par>
                              <p:par>
                                <p:cTn fill="hold" nodeType="withEffect" presetClass="entr" presetID="10" presetSubtype="0">
                                  <p:stCondLst>
                                    <p:cond delay="0"/>
                                  </p:stCondLst>
                                  <p:childTnLst>
                                    <p:set>
                                      <p:cBhvr>
                                        <p:cTn dur="1" fill="hold">
                                          <p:stCondLst>
                                            <p:cond delay="0"/>
                                          </p:stCondLst>
                                        </p:cTn>
                                        <p:tgtEl>
                                          <p:spTgt spid="2614"/>
                                        </p:tgtEl>
                                        <p:attrNameLst>
                                          <p:attrName>style.visibility</p:attrName>
                                        </p:attrNameLst>
                                      </p:cBhvr>
                                      <p:to>
                                        <p:strVal val="visible"/>
                                      </p:to>
                                    </p:set>
                                    <p:animEffect filter="fade" transition="in">
                                      <p:cBhvr>
                                        <p:cTn dur="1000"/>
                                        <p:tgtEl>
                                          <p:spTgt spid="2614"/>
                                        </p:tgtEl>
                                      </p:cBhvr>
                                    </p:animEffect>
                                  </p:childTnLst>
                                </p:cTn>
                              </p:par>
                              <p:par>
                                <p:cTn fill="hold" nodeType="with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1000"/>
                                        <p:tgtEl>
                                          <p:spTgt spid="2615"/>
                                        </p:tgtEl>
                                      </p:cBhvr>
                                    </p:animEffect>
                                  </p:childTnLst>
                                </p:cTn>
                              </p:par>
                              <p:par>
                                <p:cTn fill="hold" nodeType="with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par>
                                <p:cTn fill="hold" nodeType="withEffect" presetClass="entr" presetID="10" presetSubtype="0">
                                  <p:stCondLst>
                                    <p:cond delay="0"/>
                                  </p:stCondLst>
                                  <p:childTnLst>
                                    <p:set>
                                      <p:cBhvr>
                                        <p:cTn dur="1" fill="hold">
                                          <p:stCondLst>
                                            <p:cond delay="0"/>
                                          </p:stCondLst>
                                        </p:cTn>
                                        <p:tgtEl>
                                          <p:spTgt spid="2617"/>
                                        </p:tgtEl>
                                        <p:attrNameLst>
                                          <p:attrName>style.visibility</p:attrName>
                                        </p:attrNameLst>
                                      </p:cBhvr>
                                      <p:to>
                                        <p:strVal val="visible"/>
                                      </p:to>
                                    </p:set>
                                    <p:animEffect filter="fade" transition="in">
                                      <p:cBhvr>
                                        <p:cTn dur="1000"/>
                                        <p:tgtEl>
                                          <p:spTgt spid="2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6" name="Shape 3136"/>
        <p:cNvGrpSpPr/>
        <p:nvPr/>
      </p:nvGrpSpPr>
      <p:grpSpPr>
        <a:xfrm>
          <a:off x="0" y="0"/>
          <a:ext cx="0" cy="0"/>
          <a:chOff x="0" y="0"/>
          <a:chExt cx="0" cy="0"/>
        </a:xfrm>
      </p:grpSpPr>
      <p:sp>
        <p:nvSpPr>
          <p:cNvPr id="3137" name="Google Shape;3137;p72"/>
          <p:cNvSpPr txBox="1"/>
          <p:nvPr>
            <p:ph type="title"/>
          </p:nvPr>
        </p:nvSpPr>
        <p:spPr>
          <a:xfrm>
            <a:off x="731050" y="138650"/>
            <a:ext cx="54939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dk2"/>
                </a:solidFill>
              </a:rPr>
              <a:t>RECOMMENDATIONS</a:t>
            </a:r>
            <a:endParaRPr>
              <a:solidFill>
                <a:schemeClr val="dk2"/>
              </a:solidFill>
            </a:endParaRPr>
          </a:p>
        </p:txBody>
      </p:sp>
      <p:grpSp>
        <p:nvGrpSpPr>
          <p:cNvPr id="3138" name="Google Shape;3138;p72"/>
          <p:cNvGrpSpPr/>
          <p:nvPr/>
        </p:nvGrpSpPr>
        <p:grpSpPr>
          <a:xfrm>
            <a:off x="5268783" y="-1501970"/>
            <a:ext cx="2795003" cy="2795003"/>
            <a:chOff x="1943325" y="-220375"/>
            <a:chExt cx="1298672" cy="1298672"/>
          </a:xfrm>
        </p:grpSpPr>
        <p:sp>
          <p:nvSpPr>
            <p:cNvPr id="3139" name="Google Shape;3139;p7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7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7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7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7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7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7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7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7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7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7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7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7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7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7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7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7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7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7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7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7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7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7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7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7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7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7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7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7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7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7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7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7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7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7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7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7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7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7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7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7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7" name="Google Shape;3187;p72"/>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8" name="Google Shape;3188;p72"/>
          <p:cNvGrpSpPr/>
          <p:nvPr/>
        </p:nvGrpSpPr>
        <p:grpSpPr>
          <a:xfrm flipH="1">
            <a:off x="6977175" y="3697061"/>
            <a:ext cx="793256" cy="182899"/>
            <a:chOff x="2685575" y="2835950"/>
            <a:chExt cx="433000" cy="99825"/>
          </a:xfrm>
        </p:grpSpPr>
        <p:sp>
          <p:nvSpPr>
            <p:cNvPr id="3189" name="Google Shape;3189;p7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7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7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7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3" name="Google Shape;3193;p7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7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7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7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72"/>
          <p:cNvSpPr txBox="1"/>
          <p:nvPr>
            <p:ph idx="1" type="subTitle"/>
          </p:nvPr>
        </p:nvSpPr>
        <p:spPr>
          <a:xfrm>
            <a:off x="1582575" y="1181325"/>
            <a:ext cx="6166500" cy="37782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 sz="1300"/>
              <a:t>Feature Optimization</a:t>
            </a:r>
            <a:r>
              <a:rPr lang="en" sz="1300"/>
              <a:t> - Focus on optimizing pages with higher 'PageValues' and enhancing content related to 'ProductRelated' and 'Administrative' to positively impact revenue.</a:t>
            </a:r>
            <a:endParaRPr sz="1300"/>
          </a:p>
          <a:p>
            <a:pPr indent="0" lvl="0" marL="0" marR="0" rtl="0" algn="just">
              <a:lnSpc>
                <a:spcPct val="115000"/>
              </a:lnSpc>
              <a:spcBef>
                <a:spcPts val="1200"/>
              </a:spcBef>
              <a:spcAft>
                <a:spcPts val="0"/>
              </a:spcAft>
              <a:buNone/>
            </a:pPr>
            <a:r>
              <a:rPr b="1" lang="en" sz="1300"/>
              <a:t>Visitor Engagement</a:t>
            </a:r>
            <a:r>
              <a:rPr lang="en" sz="1300"/>
              <a:t> - Implement strategies to retain repeat visitors, such as targeted promotions or loyalty programs.</a:t>
            </a:r>
            <a:endParaRPr sz="1300"/>
          </a:p>
          <a:p>
            <a:pPr indent="0" lvl="0" marL="0" marR="0" rtl="0" algn="just">
              <a:lnSpc>
                <a:spcPct val="115000"/>
              </a:lnSpc>
              <a:spcBef>
                <a:spcPts val="1200"/>
              </a:spcBef>
              <a:spcAft>
                <a:spcPts val="0"/>
              </a:spcAft>
              <a:buNone/>
            </a:pPr>
            <a:r>
              <a:rPr b="1" lang="en" sz="1300"/>
              <a:t>Minimize Bounce and Exit Rates</a:t>
            </a:r>
            <a:r>
              <a:rPr lang="en" sz="1300"/>
              <a:t> - Prioritize reducing bounce and exit rates through improved website design, content, and user experience.</a:t>
            </a:r>
            <a:endParaRPr sz="1300"/>
          </a:p>
          <a:p>
            <a:pPr indent="0" lvl="0" marL="0" marR="0" rtl="0" algn="just">
              <a:lnSpc>
                <a:spcPct val="115000"/>
              </a:lnSpc>
              <a:spcBef>
                <a:spcPts val="1200"/>
              </a:spcBef>
              <a:spcAft>
                <a:spcPts val="0"/>
              </a:spcAft>
              <a:buNone/>
            </a:pPr>
            <a:r>
              <a:rPr b="1" lang="en" sz="1300"/>
              <a:t>Strategic Content Tailoring</a:t>
            </a:r>
            <a:r>
              <a:rPr lang="en" sz="1300"/>
              <a:t> - Leverage knowledge of special days to tailor content and promotions for maximum revenue generation.</a:t>
            </a:r>
            <a:endParaRPr sz="1300"/>
          </a:p>
          <a:p>
            <a:pPr indent="0" lvl="0" marL="0" marR="0" rtl="0" algn="just">
              <a:lnSpc>
                <a:spcPct val="115000"/>
              </a:lnSpc>
              <a:spcBef>
                <a:spcPts val="1200"/>
              </a:spcBef>
              <a:spcAft>
                <a:spcPts val="0"/>
              </a:spcAft>
              <a:buNone/>
            </a:pPr>
            <a:r>
              <a:t/>
            </a:r>
            <a:endParaRPr sz="1300"/>
          </a:p>
          <a:p>
            <a:pPr indent="0" lvl="0" marL="0" rtl="0" algn="ctr">
              <a:spcBef>
                <a:spcPts val="1200"/>
              </a:spcBef>
              <a:spcAft>
                <a:spcPts val="120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137"/>
                                        </p:tgtEl>
                                        <p:attrNameLst>
                                          <p:attrName>style.visibility</p:attrName>
                                        </p:attrNameLst>
                                      </p:cBhvr>
                                      <p:to>
                                        <p:strVal val="visible"/>
                                      </p:to>
                                    </p:set>
                                    <p:anim calcmode="lin" valueType="num">
                                      <p:cBhvr additive="base">
                                        <p:cTn dur="1000"/>
                                        <p:tgtEl>
                                          <p:spTgt spid="3137"/>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3138"/>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187"/>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3188"/>
                                        </p:tgtEl>
                                        <p:attrNameLst>
                                          <p:attrName>style.visibility</p:attrName>
                                        </p:attrNameLst>
                                      </p:cBhvr>
                                      <p:to>
                                        <p:strVal val="visible"/>
                                      </p:to>
                                    </p:set>
                                    <p:anim calcmode="lin" valueType="num">
                                      <p:cBhvr additive="base">
                                        <p:cTn dur="1000"/>
                                        <p:tgtEl>
                                          <p:spTgt spid="318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93"/>
                                        </p:tgtEl>
                                        <p:attrNameLst>
                                          <p:attrName>style.visibility</p:attrName>
                                        </p:attrNameLst>
                                      </p:cBhvr>
                                      <p:to>
                                        <p:strVal val="visible"/>
                                      </p:to>
                                    </p:set>
                                    <p:animEffect filter="fade" transition="in">
                                      <p:cBhvr>
                                        <p:cTn dur="1000"/>
                                        <p:tgtEl>
                                          <p:spTgt spid="3193"/>
                                        </p:tgtEl>
                                      </p:cBhvr>
                                    </p:animEffect>
                                  </p:childTnLst>
                                </p:cTn>
                              </p:par>
                              <p:par>
                                <p:cTn fill="hold" nodeType="withEffect" presetClass="entr" presetID="10" presetSubtype="0">
                                  <p:stCondLst>
                                    <p:cond delay="0"/>
                                  </p:stCondLst>
                                  <p:childTnLst>
                                    <p:set>
                                      <p:cBhvr>
                                        <p:cTn dur="1" fill="hold">
                                          <p:stCondLst>
                                            <p:cond delay="0"/>
                                          </p:stCondLst>
                                        </p:cTn>
                                        <p:tgtEl>
                                          <p:spTgt spid="3194"/>
                                        </p:tgtEl>
                                        <p:attrNameLst>
                                          <p:attrName>style.visibility</p:attrName>
                                        </p:attrNameLst>
                                      </p:cBhvr>
                                      <p:to>
                                        <p:strVal val="visible"/>
                                      </p:to>
                                    </p:set>
                                    <p:animEffect filter="fade" transition="in">
                                      <p:cBhvr>
                                        <p:cTn dur="1000"/>
                                        <p:tgtEl>
                                          <p:spTgt spid="3194"/>
                                        </p:tgtEl>
                                      </p:cBhvr>
                                    </p:animEffect>
                                  </p:childTnLst>
                                </p:cTn>
                              </p:par>
                              <p:par>
                                <p:cTn fill="hold" nodeType="withEffect" presetClass="entr" presetID="10" presetSubtype="0">
                                  <p:stCondLst>
                                    <p:cond delay="0"/>
                                  </p:stCondLst>
                                  <p:childTnLst>
                                    <p:set>
                                      <p:cBhvr>
                                        <p:cTn dur="1" fill="hold">
                                          <p:stCondLst>
                                            <p:cond delay="0"/>
                                          </p:stCondLst>
                                        </p:cTn>
                                        <p:tgtEl>
                                          <p:spTgt spid="3195"/>
                                        </p:tgtEl>
                                        <p:attrNameLst>
                                          <p:attrName>style.visibility</p:attrName>
                                        </p:attrNameLst>
                                      </p:cBhvr>
                                      <p:to>
                                        <p:strVal val="visible"/>
                                      </p:to>
                                    </p:set>
                                    <p:animEffect filter="fade" transition="in">
                                      <p:cBhvr>
                                        <p:cTn dur="1000"/>
                                        <p:tgtEl>
                                          <p:spTgt spid="3195"/>
                                        </p:tgtEl>
                                      </p:cBhvr>
                                    </p:animEffect>
                                  </p:childTnLst>
                                </p:cTn>
                              </p:par>
                              <p:par>
                                <p:cTn fill="hold" nodeType="withEffect" presetClass="entr" presetID="10" presetSubtype="0">
                                  <p:stCondLst>
                                    <p:cond delay="0"/>
                                  </p:stCondLst>
                                  <p:childTnLst>
                                    <p:set>
                                      <p:cBhvr>
                                        <p:cTn dur="1" fill="hold">
                                          <p:stCondLst>
                                            <p:cond delay="0"/>
                                          </p:stCondLst>
                                        </p:cTn>
                                        <p:tgtEl>
                                          <p:spTgt spid="3196"/>
                                        </p:tgtEl>
                                        <p:attrNameLst>
                                          <p:attrName>style.visibility</p:attrName>
                                        </p:attrNameLst>
                                      </p:cBhvr>
                                      <p:to>
                                        <p:strVal val="visible"/>
                                      </p:to>
                                    </p:set>
                                    <p:animEffect filter="fade" transition="in">
                                      <p:cBhvr>
                                        <p:cTn dur="1000"/>
                                        <p:tgtEl>
                                          <p:spTgt spid="3196"/>
                                        </p:tgtEl>
                                      </p:cBhvr>
                                    </p:animEffect>
                                  </p:childTnLst>
                                </p:cTn>
                              </p:par>
                              <p:par>
                                <p:cTn fill="hold" nodeType="withEffect" presetClass="entr" presetID="10" presetSubtype="0">
                                  <p:stCondLst>
                                    <p:cond delay="0"/>
                                  </p:stCondLst>
                                  <p:childTnLst>
                                    <p:set>
                                      <p:cBhvr>
                                        <p:cTn dur="1" fill="hold">
                                          <p:stCondLst>
                                            <p:cond delay="0"/>
                                          </p:stCondLst>
                                        </p:cTn>
                                        <p:tgtEl>
                                          <p:spTgt spid="3197"/>
                                        </p:tgtEl>
                                        <p:attrNameLst>
                                          <p:attrName>style.visibility</p:attrName>
                                        </p:attrNameLst>
                                      </p:cBhvr>
                                      <p:to>
                                        <p:strVal val="visible"/>
                                      </p:to>
                                    </p:set>
                                    <p:animEffect filter="fade" transition="in">
                                      <p:cBhvr>
                                        <p:cTn dur="1000"/>
                                        <p:tgtEl>
                                          <p:spTgt spid="3197"/>
                                        </p:tgtEl>
                                      </p:cBhvr>
                                    </p:animEffect>
                                  </p:childTnLst>
                                </p:cTn>
                              </p:par>
                              <p:par>
                                <p:cTn fill="hold" nodeType="withEffect" presetClass="entr" presetID="10" presetSubtype="0">
                                  <p:stCondLst>
                                    <p:cond delay="0"/>
                                  </p:stCondLst>
                                  <p:childTnLst>
                                    <p:set>
                                      <p:cBhvr>
                                        <p:cTn dur="1" fill="hold">
                                          <p:stCondLst>
                                            <p:cond delay="0"/>
                                          </p:stCondLst>
                                        </p:cTn>
                                        <p:tgtEl>
                                          <p:spTgt spid="3198"/>
                                        </p:tgtEl>
                                        <p:attrNameLst>
                                          <p:attrName>style.visibility</p:attrName>
                                        </p:attrNameLst>
                                      </p:cBhvr>
                                      <p:to>
                                        <p:strVal val="visible"/>
                                      </p:to>
                                    </p:set>
                                    <p:animEffect filter="fade" transition="in">
                                      <p:cBhvr>
                                        <p:cTn dur="1000"/>
                                        <p:tgtEl>
                                          <p:spTgt spid="3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2" name="Shape 3202"/>
        <p:cNvGrpSpPr/>
        <p:nvPr/>
      </p:nvGrpSpPr>
      <p:grpSpPr>
        <a:xfrm>
          <a:off x="0" y="0"/>
          <a:ext cx="0" cy="0"/>
          <a:chOff x="0" y="0"/>
          <a:chExt cx="0" cy="0"/>
        </a:xfrm>
      </p:grpSpPr>
      <p:sp>
        <p:nvSpPr>
          <p:cNvPr id="3203" name="Google Shape;3203;p73"/>
          <p:cNvSpPr txBox="1"/>
          <p:nvPr>
            <p:ph type="title"/>
          </p:nvPr>
        </p:nvSpPr>
        <p:spPr>
          <a:xfrm>
            <a:off x="1825050" y="1346075"/>
            <a:ext cx="54939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dk2"/>
                </a:solidFill>
              </a:rPr>
              <a:t>Conclusion</a:t>
            </a:r>
            <a:endParaRPr>
              <a:solidFill>
                <a:schemeClr val="dk2"/>
              </a:solidFill>
            </a:endParaRPr>
          </a:p>
        </p:txBody>
      </p:sp>
      <p:grpSp>
        <p:nvGrpSpPr>
          <p:cNvPr id="3204" name="Google Shape;3204;p73"/>
          <p:cNvGrpSpPr/>
          <p:nvPr/>
        </p:nvGrpSpPr>
        <p:grpSpPr>
          <a:xfrm>
            <a:off x="5268783" y="-1501970"/>
            <a:ext cx="2795003" cy="2795003"/>
            <a:chOff x="1943325" y="-220375"/>
            <a:chExt cx="1298672" cy="1298672"/>
          </a:xfrm>
        </p:grpSpPr>
        <p:sp>
          <p:nvSpPr>
            <p:cNvPr id="3205" name="Google Shape;3205;p7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7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7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7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7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7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7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7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7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7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7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7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7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7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7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7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7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7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7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7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7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7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7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3" name="Google Shape;3253;p73"/>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4" name="Google Shape;3254;p73"/>
          <p:cNvGrpSpPr/>
          <p:nvPr/>
        </p:nvGrpSpPr>
        <p:grpSpPr>
          <a:xfrm flipH="1">
            <a:off x="6977175" y="3697061"/>
            <a:ext cx="793256" cy="182899"/>
            <a:chOff x="2685575" y="2835950"/>
            <a:chExt cx="433000" cy="99825"/>
          </a:xfrm>
        </p:grpSpPr>
        <p:sp>
          <p:nvSpPr>
            <p:cNvPr id="3255" name="Google Shape;3255;p7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7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9" name="Google Shape;3259;p7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7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7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73"/>
          <p:cNvSpPr txBox="1"/>
          <p:nvPr>
            <p:ph idx="1" type="subTitle"/>
          </p:nvPr>
        </p:nvSpPr>
        <p:spPr>
          <a:xfrm>
            <a:off x="1825050" y="1907575"/>
            <a:ext cx="5493900" cy="172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00"/>
              <a:t>The predictive analysis provides valuable insights into feature correlations, visitor behavior, and predictive modeling for revenue generation. By implementing the recommended strategies, the client can optimize website performance, enhance user engagement, and ultimately increase revenue. Continuous monitoring and refinement of these strategies will be crucial for sustained success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203"/>
                                        </p:tgtEl>
                                        <p:attrNameLst>
                                          <p:attrName>style.visibility</p:attrName>
                                        </p:attrNameLst>
                                      </p:cBhvr>
                                      <p:to>
                                        <p:strVal val="visible"/>
                                      </p:to>
                                    </p:set>
                                    <p:anim calcmode="lin" valueType="num">
                                      <p:cBhvr additive="base">
                                        <p:cTn dur="1000"/>
                                        <p:tgtEl>
                                          <p:spTgt spid="3203"/>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3204"/>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253"/>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3254"/>
                                        </p:tgtEl>
                                        <p:attrNameLst>
                                          <p:attrName>style.visibility</p:attrName>
                                        </p:attrNameLst>
                                      </p:cBhvr>
                                      <p:to>
                                        <p:strVal val="visible"/>
                                      </p:to>
                                    </p:set>
                                    <p:anim calcmode="lin" valueType="num">
                                      <p:cBhvr additive="base">
                                        <p:cTn dur="1000"/>
                                        <p:tgtEl>
                                          <p:spTgt spid="325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259"/>
                                        </p:tgtEl>
                                        <p:attrNameLst>
                                          <p:attrName>style.visibility</p:attrName>
                                        </p:attrNameLst>
                                      </p:cBhvr>
                                      <p:to>
                                        <p:strVal val="visible"/>
                                      </p:to>
                                    </p:set>
                                    <p:animEffect filter="fade" transition="in">
                                      <p:cBhvr>
                                        <p:cTn dur="1000"/>
                                        <p:tgtEl>
                                          <p:spTgt spid="3259"/>
                                        </p:tgtEl>
                                      </p:cBhvr>
                                    </p:animEffect>
                                  </p:childTnLst>
                                </p:cTn>
                              </p:par>
                              <p:par>
                                <p:cTn fill="hold" nodeType="withEffect" presetClass="entr" presetID="10" presetSubtype="0">
                                  <p:stCondLst>
                                    <p:cond delay="0"/>
                                  </p:stCondLst>
                                  <p:childTnLst>
                                    <p:set>
                                      <p:cBhvr>
                                        <p:cTn dur="1" fill="hold">
                                          <p:stCondLst>
                                            <p:cond delay="0"/>
                                          </p:stCondLst>
                                        </p:cTn>
                                        <p:tgtEl>
                                          <p:spTgt spid="3260"/>
                                        </p:tgtEl>
                                        <p:attrNameLst>
                                          <p:attrName>style.visibility</p:attrName>
                                        </p:attrNameLst>
                                      </p:cBhvr>
                                      <p:to>
                                        <p:strVal val="visible"/>
                                      </p:to>
                                    </p:set>
                                    <p:animEffect filter="fade" transition="in">
                                      <p:cBhvr>
                                        <p:cTn dur="1000"/>
                                        <p:tgtEl>
                                          <p:spTgt spid="3260"/>
                                        </p:tgtEl>
                                      </p:cBhvr>
                                    </p:animEffect>
                                  </p:childTnLst>
                                </p:cTn>
                              </p:par>
                              <p:par>
                                <p:cTn fill="hold" nodeType="withEffect" presetClass="entr" presetID="10" presetSubtype="0">
                                  <p:stCondLst>
                                    <p:cond delay="0"/>
                                  </p:stCondLst>
                                  <p:childTnLst>
                                    <p:set>
                                      <p:cBhvr>
                                        <p:cTn dur="1" fill="hold">
                                          <p:stCondLst>
                                            <p:cond delay="0"/>
                                          </p:stCondLst>
                                        </p:cTn>
                                        <p:tgtEl>
                                          <p:spTgt spid="3261"/>
                                        </p:tgtEl>
                                        <p:attrNameLst>
                                          <p:attrName>style.visibility</p:attrName>
                                        </p:attrNameLst>
                                      </p:cBhvr>
                                      <p:to>
                                        <p:strVal val="visible"/>
                                      </p:to>
                                    </p:set>
                                    <p:animEffect filter="fade" transition="in">
                                      <p:cBhvr>
                                        <p:cTn dur="1000"/>
                                        <p:tgtEl>
                                          <p:spTgt spid="3261"/>
                                        </p:tgtEl>
                                      </p:cBhvr>
                                    </p:animEffect>
                                  </p:childTnLst>
                                </p:cTn>
                              </p:par>
                              <p:par>
                                <p:cTn fill="hold" nodeType="withEffect" presetClass="entr" presetID="10" presetSubtype="0">
                                  <p:stCondLst>
                                    <p:cond delay="0"/>
                                  </p:stCondLst>
                                  <p:childTnLst>
                                    <p:set>
                                      <p:cBhvr>
                                        <p:cTn dur="1" fill="hold">
                                          <p:stCondLst>
                                            <p:cond delay="0"/>
                                          </p:stCondLst>
                                        </p:cTn>
                                        <p:tgtEl>
                                          <p:spTgt spid="3262"/>
                                        </p:tgtEl>
                                        <p:attrNameLst>
                                          <p:attrName>style.visibility</p:attrName>
                                        </p:attrNameLst>
                                      </p:cBhvr>
                                      <p:to>
                                        <p:strVal val="visible"/>
                                      </p:to>
                                    </p:set>
                                    <p:animEffect filter="fade" transition="in">
                                      <p:cBhvr>
                                        <p:cTn dur="1000"/>
                                        <p:tgtEl>
                                          <p:spTgt spid="3262"/>
                                        </p:tgtEl>
                                      </p:cBhvr>
                                    </p:animEffect>
                                  </p:childTnLst>
                                </p:cTn>
                              </p:par>
                              <p:par>
                                <p:cTn fill="hold" nodeType="withEffect" presetClass="entr" presetID="10" presetSubtype="0">
                                  <p:stCondLst>
                                    <p:cond delay="0"/>
                                  </p:stCondLst>
                                  <p:childTnLst>
                                    <p:set>
                                      <p:cBhvr>
                                        <p:cTn dur="1" fill="hold">
                                          <p:stCondLst>
                                            <p:cond delay="0"/>
                                          </p:stCondLst>
                                        </p:cTn>
                                        <p:tgtEl>
                                          <p:spTgt spid="3263"/>
                                        </p:tgtEl>
                                        <p:attrNameLst>
                                          <p:attrName>style.visibility</p:attrName>
                                        </p:attrNameLst>
                                      </p:cBhvr>
                                      <p:to>
                                        <p:strVal val="visible"/>
                                      </p:to>
                                    </p:set>
                                    <p:animEffect filter="fade" transition="in">
                                      <p:cBhvr>
                                        <p:cTn dur="1000"/>
                                        <p:tgtEl>
                                          <p:spTgt spid="3263"/>
                                        </p:tgtEl>
                                      </p:cBhvr>
                                    </p:animEffect>
                                  </p:childTnLst>
                                </p:cTn>
                              </p:par>
                              <p:par>
                                <p:cTn fill="hold" nodeType="withEffect" presetClass="entr" presetID="10" presetSubtype="0">
                                  <p:stCondLst>
                                    <p:cond delay="0"/>
                                  </p:stCondLst>
                                  <p:childTnLst>
                                    <p:set>
                                      <p:cBhvr>
                                        <p:cTn dur="1" fill="hold">
                                          <p:stCondLst>
                                            <p:cond delay="0"/>
                                          </p:stCondLst>
                                        </p:cTn>
                                        <p:tgtEl>
                                          <p:spTgt spid="3264"/>
                                        </p:tgtEl>
                                        <p:attrNameLst>
                                          <p:attrName>style.visibility</p:attrName>
                                        </p:attrNameLst>
                                      </p:cBhvr>
                                      <p:to>
                                        <p:strVal val="visible"/>
                                      </p:to>
                                    </p:set>
                                    <p:animEffect filter="fade" transition="in">
                                      <p:cBhvr>
                                        <p:cTn dur="1000"/>
                                        <p:tgtEl>
                                          <p:spTgt spid="3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55"/>
          <p:cNvSpPr txBox="1"/>
          <p:nvPr>
            <p:ph type="title"/>
          </p:nvPr>
        </p:nvSpPr>
        <p:spPr>
          <a:xfrm>
            <a:off x="1825050" y="1346075"/>
            <a:ext cx="54939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dk2"/>
                </a:solidFill>
              </a:rPr>
              <a:t>INTRODUCTION</a:t>
            </a:r>
            <a:endParaRPr>
              <a:solidFill>
                <a:schemeClr val="dk2"/>
              </a:solidFill>
            </a:endParaRPr>
          </a:p>
        </p:txBody>
      </p:sp>
      <p:grpSp>
        <p:nvGrpSpPr>
          <p:cNvPr id="2623" name="Google Shape;2623;p55"/>
          <p:cNvGrpSpPr/>
          <p:nvPr/>
        </p:nvGrpSpPr>
        <p:grpSpPr>
          <a:xfrm>
            <a:off x="5268783" y="-1501970"/>
            <a:ext cx="2795003" cy="2795003"/>
            <a:chOff x="1943325" y="-220375"/>
            <a:chExt cx="1298672" cy="1298672"/>
          </a:xfrm>
        </p:grpSpPr>
        <p:sp>
          <p:nvSpPr>
            <p:cNvPr id="2624" name="Google Shape;2624;p5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2" name="Google Shape;2672;p55"/>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3" name="Google Shape;2673;p55"/>
          <p:cNvGrpSpPr/>
          <p:nvPr/>
        </p:nvGrpSpPr>
        <p:grpSpPr>
          <a:xfrm flipH="1">
            <a:off x="6977175" y="3697061"/>
            <a:ext cx="793256" cy="182899"/>
            <a:chOff x="2685575" y="2835950"/>
            <a:chExt cx="433000" cy="99825"/>
          </a:xfrm>
        </p:grpSpPr>
        <p:sp>
          <p:nvSpPr>
            <p:cNvPr id="2674" name="Google Shape;2674;p5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8" name="Google Shape;2678;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5"/>
          <p:cNvSpPr txBox="1"/>
          <p:nvPr>
            <p:ph idx="1" type="subTitle"/>
          </p:nvPr>
        </p:nvSpPr>
        <p:spPr>
          <a:xfrm>
            <a:off x="1825050" y="1907575"/>
            <a:ext cx="5493900" cy="1722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project aimed to analyze online shopping data and predict purchase intent based on various features. A dataset comprising 12,330 entries with 18 features, including administrative, informational, and product-related metrics, was used for analysis. The goal was to build a predictive model to understand the factors influencing online purchase decisions and provide insights for marketing strategies.</a:t>
            </a:r>
            <a:endParaRPr/>
          </a:p>
          <a:p>
            <a:pPr indent="0" lvl="0" marL="0" rtl="0" algn="ctr">
              <a:spcBef>
                <a:spcPts val="1200"/>
              </a:spcBef>
              <a:spcAft>
                <a:spcPts val="120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622"/>
                                        </p:tgtEl>
                                        <p:attrNameLst>
                                          <p:attrName>style.visibility</p:attrName>
                                        </p:attrNameLst>
                                      </p:cBhvr>
                                      <p:to>
                                        <p:strVal val="visible"/>
                                      </p:to>
                                    </p:set>
                                    <p:anim calcmode="lin" valueType="num">
                                      <p:cBhvr additive="base">
                                        <p:cTn dur="1000"/>
                                        <p:tgtEl>
                                          <p:spTgt spid="2622"/>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262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2672"/>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673"/>
                                        </p:tgtEl>
                                        <p:attrNameLst>
                                          <p:attrName>style.visibility</p:attrName>
                                        </p:attrNameLst>
                                      </p:cBhvr>
                                      <p:to>
                                        <p:strVal val="visible"/>
                                      </p:to>
                                    </p:set>
                                    <p:anim calcmode="lin" valueType="num">
                                      <p:cBhvr additive="base">
                                        <p:cTn dur="1000"/>
                                        <p:tgtEl>
                                          <p:spTgt spid="267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78"/>
                                        </p:tgtEl>
                                        <p:attrNameLst>
                                          <p:attrName>style.visibility</p:attrName>
                                        </p:attrNameLst>
                                      </p:cBhvr>
                                      <p:to>
                                        <p:strVal val="visible"/>
                                      </p:to>
                                    </p:set>
                                    <p:animEffect filter="fade" transition="in">
                                      <p:cBhvr>
                                        <p:cTn dur="1000"/>
                                        <p:tgtEl>
                                          <p:spTgt spid="2678"/>
                                        </p:tgtEl>
                                      </p:cBhvr>
                                    </p:animEffect>
                                  </p:childTnLst>
                                </p:cTn>
                              </p:par>
                              <p:par>
                                <p:cTn fill="hold" nodeType="withEffect" presetClass="entr" presetID="10" presetSubtype="0">
                                  <p:stCondLst>
                                    <p:cond delay="0"/>
                                  </p:stCondLst>
                                  <p:childTnLst>
                                    <p:set>
                                      <p:cBhvr>
                                        <p:cTn dur="1" fill="hold">
                                          <p:stCondLst>
                                            <p:cond delay="0"/>
                                          </p:stCondLst>
                                        </p:cTn>
                                        <p:tgtEl>
                                          <p:spTgt spid="2679"/>
                                        </p:tgtEl>
                                        <p:attrNameLst>
                                          <p:attrName>style.visibility</p:attrName>
                                        </p:attrNameLst>
                                      </p:cBhvr>
                                      <p:to>
                                        <p:strVal val="visible"/>
                                      </p:to>
                                    </p:set>
                                    <p:animEffect filter="fade" transition="in">
                                      <p:cBhvr>
                                        <p:cTn dur="1000"/>
                                        <p:tgtEl>
                                          <p:spTgt spid="2679"/>
                                        </p:tgtEl>
                                      </p:cBhvr>
                                    </p:animEffect>
                                  </p:childTnLst>
                                </p:cTn>
                              </p:par>
                              <p:par>
                                <p:cTn fill="hold" nodeType="withEffect" presetClass="entr" presetID="10" presetSubtype="0">
                                  <p:stCondLst>
                                    <p:cond delay="0"/>
                                  </p:stCondLst>
                                  <p:childTnLst>
                                    <p:set>
                                      <p:cBhvr>
                                        <p:cTn dur="1" fill="hold">
                                          <p:stCondLst>
                                            <p:cond delay="0"/>
                                          </p:stCondLst>
                                        </p:cTn>
                                        <p:tgtEl>
                                          <p:spTgt spid="2680"/>
                                        </p:tgtEl>
                                        <p:attrNameLst>
                                          <p:attrName>style.visibility</p:attrName>
                                        </p:attrNameLst>
                                      </p:cBhvr>
                                      <p:to>
                                        <p:strVal val="visible"/>
                                      </p:to>
                                    </p:set>
                                    <p:animEffect filter="fade" transition="in">
                                      <p:cBhvr>
                                        <p:cTn dur="1000"/>
                                        <p:tgtEl>
                                          <p:spTgt spid="2680"/>
                                        </p:tgtEl>
                                      </p:cBhvr>
                                    </p:animEffect>
                                  </p:childTnLst>
                                </p:cTn>
                              </p:par>
                              <p:par>
                                <p:cTn fill="hold" nodeType="withEffect" presetClass="entr" presetID="10" presetSubtype="0">
                                  <p:stCondLst>
                                    <p:cond delay="0"/>
                                  </p:stCondLst>
                                  <p:childTnLst>
                                    <p:set>
                                      <p:cBhvr>
                                        <p:cTn dur="1" fill="hold">
                                          <p:stCondLst>
                                            <p:cond delay="0"/>
                                          </p:stCondLst>
                                        </p:cTn>
                                        <p:tgtEl>
                                          <p:spTgt spid="2681"/>
                                        </p:tgtEl>
                                        <p:attrNameLst>
                                          <p:attrName>style.visibility</p:attrName>
                                        </p:attrNameLst>
                                      </p:cBhvr>
                                      <p:to>
                                        <p:strVal val="visible"/>
                                      </p:to>
                                    </p:set>
                                    <p:animEffect filter="fade" transition="in">
                                      <p:cBhvr>
                                        <p:cTn dur="1000"/>
                                        <p:tgtEl>
                                          <p:spTgt spid="2681"/>
                                        </p:tgtEl>
                                      </p:cBhvr>
                                    </p:animEffect>
                                  </p:childTnLst>
                                </p:cTn>
                              </p:par>
                              <p:par>
                                <p:cTn fill="hold" nodeType="withEffect" presetClass="entr" presetID="10" presetSubtype="0">
                                  <p:stCondLst>
                                    <p:cond delay="0"/>
                                  </p:stCondLst>
                                  <p:childTnLst>
                                    <p:set>
                                      <p:cBhvr>
                                        <p:cTn dur="1" fill="hold">
                                          <p:stCondLst>
                                            <p:cond delay="0"/>
                                          </p:stCondLst>
                                        </p:cTn>
                                        <p:tgtEl>
                                          <p:spTgt spid="2682"/>
                                        </p:tgtEl>
                                        <p:attrNameLst>
                                          <p:attrName>style.visibility</p:attrName>
                                        </p:attrNameLst>
                                      </p:cBhvr>
                                      <p:to>
                                        <p:strVal val="visible"/>
                                      </p:to>
                                    </p:set>
                                    <p:animEffect filter="fade" transition="in">
                                      <p:cBhvr>
                                        <p:cTn dur="1000"/>
                                        <p:tgtEl>
                                          <p:spTgt spid="2682"/>
                                        </p:tgtEl>
                                      </p:cBhvr>
                                    </p:animEffect>
                                  </p:childTnLst>
                                </p:cTn>
                              </p:par>
                              <p:par>
                                <p:cTn fill="hold" nodeType="withEffect" presetClass="entr" presetID="10" presetSubtype="0">
                                  <p:stCondLst>
                                    <p:cond delay="0"/>
                                  </p:stCondLst>
                                  <p:childTnLst>
                                    <p:set>
                                      <p:cBhvr>
                                        <p:cTn dur="1" fill="hold">
                                          <p:stCondLst>
                                            <p:cond delay="0"/>
                                          </p:stCondLst>
                                        </p:cTn>
                                        <p:tgtEl>
                                          <p:spTgt spid="2683"/>
                                        </p:tgtEl>
                                        <p:attrNameLst>
                                          <p:attrName>style.visibility</p:attrName>
                                        </p:attrNameLst>
                                      </p:cBhvr>
                                      <p:to>
                                        <p:strVal val="visible"/>
                                      </p:to>
                                    </p:set>
                                    <p:animEffect filter="fade" transition="in">
                                      <p:cBhvr>
                                        <p:cTn dur="1000"/>
                                        <p:tgtEl>
                                          <p:spTgt spid="26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7" name="Shape 2687"/>
        <p:cNvGrpSpPr/>
        <p:nvPr/>
      </p:nvGrpSpPr>
      <p:grpSpPr>
        <a:xfrm>
          <a:off x="0" y="0"/>
          <a:ext cx="0" cy="0"/>
          <a:chOff x="0" y="0"/>
          <a:chExt cx="0" cy="0"/>
        </a:xfrm>
      </p:grpSpPr>
      <p:sp>
        <p:nvSpPr>
          <p:cNvPr id="2688" name="Google Shape;2688;p56"/>
          <p:cNvSpPr txBox="1"/>
          <p:nvPr>
            <p:ph type="title"/>
          </p:nvPr>
        </p:nvSpPr>
        <p:spPr>
          <a:xfrm>
            <a:off x="1825050" y="1346075"/>
            <a:ext cx="54939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dk2"/>
                </a:solidFill>
              </a:rPr>
              <a:t>Objectives</a:t>
            </a:r>
            <a:endParaRPr>
              <a:solidFill>
                <a:schemeClr val="dk2"/>
              </a:solidFill>
            </a:endParaRPr>
          </a:p>
        </p:txBody>
      </p:sp>
      <p:grpSp>
        <p:nvGrpSpPr>
          <p:cNvPr id="2689" name="Google Shape;2689;p56"/>
          <p:cNvGrpSpPr/>
          <p:nvPr/>
        </p:nvGrpSpPr>
        <p:grpSpPr>
          <a:xfrm>
            <a:off x="5268783" y="-1501970"/>
            <a:ext cx="2795003" cy="2795003"/>
            <a:chOff x="1943325" y="-220375"/>
            <a:chExt cx="1298672" cy="1298672"/>
          </a:xfrm>
        </p:grpSpPr>
        <p:sp>
          <p:nvSpPr>
            <p:cNvPr id="2690" name="Google Shape;2690;p5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8" name="Google Shape;2738;p56"/>
          <p:cNvSpPr/>
          <p:nvPr/>
        </p:nvSpPr>
        <p:spPr>
          <a:xfrm flipH="1">
            <a:off x="7260854" y="2034115"/>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9" name="Google Shape;2739;p56"/>
          <p:cNvGrpSpPr/>
          <p:nvPr/>
        </p:nvGrpSpPr>
        <p:grpSpPr>
          <a:xfrm flipH="1">
            <a:off x="6977175" y="3697061"/>
            <a:ext cx="793256" cy="182899"/>
            <a:chOff x="2685575" y="2835950"/>
            <a:chExt cx="433000" cy="99825"/>
          </a:xfrm>
        </p:grpSpPr>
        <p:sp>
          <p:nvSpPr>
            <p:cNvPr id="2740" name="Google Shape;2740;p5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4" name="Google Shape;2744;p5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6"/>
          <p:cNvSpPr txBox="1"/>
          <p:nvPr>
            <p:ph idx="1" type="subTitle"/>
          </p:nvPr>
        </p:nvSpPr>
        <p:spPr>
          <a:xfrm>
            <a:off x="1825050" y="1868950"/>
            <a:ext cx="5493900" cy="18282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a:t>Understand Feature Correlations: Examine relationships among features to identify potential drivers of revenue.</a:t>
            </a:r>
            <a:endParaRPr/>
          </a:p>
          <a:p>
            <a:pPr indent="-317500" lvl="0" marL="457200" rtl="0" algn="l">
              <a:spcBef>
                <a:spcPts val="0"/>
              </a:spcBef>
              <a:spcAft>
                <a:spcPts val="0"/>
              </a:spcAft>
              <a:buSzPts val="1400"/>
              <a:buChar char="●"/>
            </a:pPr>
            <a:r>
              <a:rPr lang="en"/>
              <a:t>Visitor Behavior Analysis: Explore visitor types, their distribution, and the impact on revenue.</a:t>
            </a:r>
            <a:endParaRPr/>
          </a:p>
          <a:p>
            <a:pPr indent="-317500" lvl="0" marL="457200" rtl="0" algn="l">
              <a:spcBef>
                <a:spcPts val="0"/>
              </a:spcBef>
              <a:spcAft>
                <a:spcPts val="0"/>
              </a:spcAft>
              <a:buSzPts val="1400"/>
              <a:buChar char="●"/>
            </a:pPr>
            <a:r>
              <a:rPr lang="en"/>
              <a:t>Predictive Modeling: Utilize machine learning models to predict revenue and evaluate their performance.</a:t>
            </a:r>
            <a:endParaRPr/>
          </a:p>
          <a:p>
            <a:pPr indent="0" lvl="0" marL="0" rtl="0" algn="ctr">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688"/>
                                        </p:tgtEl>
                                        <p:attrNameLst>
                                          <p:attrName>style.visibility</p:attrName>
                                        </p:attrNameLst>
                                      </p:cBhvr>
                                      <p:to>
                                        <p:strVal val="visible"/>
                                      </p:to>
                                    </p:set>
                                    <p:anim calcmode="lin" valueType="num">
                                      <p:cBhvr additive="base">
                                        <p:cTn dur="1000"/>
                                        <p:tgtEl>
                                          <p:spTgt spid="2688"/>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2689"/>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2738"/>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739"/>
                                        </p:tgtEl>
                                        <p:attrNameLst>
                                          <p:attrName>style.visibility</p:attrName>
                                        </p:attrNameLst>
                                      </p:cBhvr>
                                      <p:to>
                                        <p:strVal val="visible"/>
                                      </p:to>
                                    </p:set>
                                    <p:anim calcmode="lin" valueType="num">
                                      <p:cBhvr additive="base">
                                        <p:cTn dur="1000"/>
                                        <p:tgtEl>
                                          <p:spTgt spid="273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44"/>
                                        </p:tgtEl>
                                        <p:attrNameLst>
                                          <p:attrName>style.visibility</p:attrName>
                                        </p:attrNameLst>
                                      </p:cBhvr>
                                      <p:to>
                                        <p:strVal val="visible"/>
                                      </p:to>
                                    </p:set>
                                    <p:animEffect filter="fade" transition="in">
                                      <p:cBhvr>
                                        <p:cTn dur="1000"/>
                                        <p:tgtEl>
                                          <p:spTgt spid="2744"/>
                                        </p:tgtEl>
                                      </p:cBhvr>
                                    </p:animEffect>
                                  </p:childTnLst>
                                </p:cTn>
                              </p:par>
                              <p:par>
                                <p:cTn fill="hold" nodeType="withEffect" presetClass="entr" presetID="10" presetSubtype="0">
                                  <p:stCondLst>
                                    <p:cond delay="0"/>
                                  </p:stCondLst>
                                  <p:childTnLst>
                                    <p:set>
                                      <p:cBhvr>
                                        <p:cTn dur="1" fill="hold">
                                          <p:stCondLst>
                                            <p:cond delay="0"/>
                                          </p:stCondLst>
                                        </p:cTn>
                                        <p:tgtEl>
                                          <p:spTgt spid="2745"/>
                                        </p:tgtEl>
                                        <p:attrNameLst>
                                          <p:attrName>style.visibility</p:attrName>
                                        </p:attrNameLst>
                                      </p:cBhvr>
                                      <p:to>
                                        <p:strVal val="visible"/>
                                      </p:to>
                                    </p:set>
                                    <p:animEffect filter="fade" transition="in">
                                      <p:cBhvr>
                                        <p:cTn dur="1000"/>
                                        <p:tgtEl>
                                          <p:spTgt spid="2745"/>
                                        </p:tgtEl>
                                      </p:cBhvr>
                                    </p:animEffect>
                                  </p:childTnLst>
                                </p:cTn>
                              </p:par>
                              <p:par>
                                <p:cTn fill="hold" nodeType="withEffect" presetClass="entr" presetID="10" presetSubtype="0">
                                  <p:stCondLst>
                                    <p:cond delay="0"/>
                                  </p:stCondLst>
                                  <p:childTnLst>
                                    <p:set>
                                      <p:cBhvr>
                                        <p:cTn dur="1" fill="hold">
                                          <p:stCondLst>
                                            <p:cond delay="0"/>
                                          </p:stCondLst>
                                        </p:cTn>
                                        <p:tgtEl>
                                          <p:spTgt spid="2746"/>
                                        </p:tgtEl>
                                        <p:attrNameLst>
                                          <p:attrName>style.visibility</p:attrName>
                                        </p:attrNameLst>
                                      </p:cBhvr>
                                      <p:to>
                                        <p:strVal val="visible"/>
                                      </p:to>
                                    </p:set>
                                    <p:animEffect filter="fade" transition="in">
                                      <p:cBhvr>
                                        <p:cTn dur="1000"/>
                                        <p:tgtEl>
                                          <p:spTgt spid="2746"/>
                                        </p:tgtEl>
                                      </p:cBhvr>
                                    </p:animEffect>
                                  </p:childTnLst>
                                </p:cTn>
                              </p:par>
                              <p:par>
                                <p:cTn fill="hold" nodeType="withEffect" presetClass="entr" presetID="10" presetSubtype="0">
                                  <p:stCondLst>
                                    <p:cond delay="0"/>
                                  </p:stCondLst>
                                  <p:childTnLst>
                                    <p:set>
                                      <p:cBhvr>
                                        <p:cTn dur="1" fill="hold">
                                          <p:stCondLst>
                                            <p:cond delay="0"/>
                                          </p:stCondLst>
                                        </p:cTn>
                                        <p:tgtEl>
                                          <p:spTgt spid="2747"/>
                                        </p:tgtEl>
                                        <p:attrNameLst>
                                          <p:attrName>style.visibility</p:attrName>
                                        </p:attrNameLst>
                                      </p:cBhvr>
                                      <p:to>
                                        <p:strVal val="visible"/>
                                      </p:to>
                                    </p:set>
                                    <p:animEffect filter="fade" transition="in">
                                      <p:cBhvr>
                                        <p:cTn dur="1000"/>
                                        <p:tgtEl>
                                          <p:spTgt spid="2747"/>
                                        </p:tgtEl>
                                      </p:cBhvr>
                                    </p:animEffect>
                                  </p:childTnLst>
                                </p:cTn>
                              </p:par>
                              <p:par>
                                <p:cTn fill="hold" nodeType="withEffect" presetClass="entr" presetID="10" presetSubtype="0">
                                  <p:stCondLst>
                                    <p:cond delay="0"/>
                                  </p:stCondLst>
                                  <p:childTnLst>
                                    <p:set>
                                      <p:cBhvr>
                                        <p:cTn dur="1" fill="hold">
                                          <p:stCondLst>
                                            <p:cond delay="0"/>
                                          </p:stCondLst>
                                        </p:cTn>
                                        <p:tgtEl>
                                          <p:spTgt spid="2748"/>
                                        </p:tgtEl>
                                        <p:attrNameLst>
                                          <p:attrName>style.visibility</p:attrName>
                                        </p:attrNameLst>
                                      </p:cBhvr>
                                      <p:to>
                                        <p:strVal val="visible"/>
                                      </p:to>
                                    </p:set>
                                    <p:animEffect filter="fade" transition="in">
                                      <p:cBhvr>
                                        <p:cTn dur="1000"/>
                                        <p:tgtEl>
                                          <p:spTgt spid="2748"/>
                                        </p:tgtEl>
                                      </p:cBhvr>
                                    </p:animEffect>
                                  </p:childTnLst>
                                </p:cTn>
                              </p:par>
                              <p:par>
                                <p:cTn fill="hold" nodeType="withEffect" presetClass="entr" presetID="10" presetSubtype="0">
                                  <p:stCondLst>
                                    <p:cond delay="0"/>
                                  </p:stCondLst>
                                  <p:childTnLst>
                                    <p:set>
                                      <p:cBhvr>
                                        <p:cTn dur="1" fill="hold">
                                          <p:stCondLst>
                                            <p:cond delay="0"/>
                                          </p:stCondLst>
                                        </p:cTn>
                                        <p:tgtEl>
                                          <p:spTgt spid="2749"/>
                                        </p:tgtEl>
                                        <p:attrNameLst>
                                          <p:attrName>style.visibility</p:attrName>
                                        </p:attrNameLst>
                                      </p:cBhvr>
                                      <p:to>
                                        <p:strVal val="visible"/>
                                      </p:to>
                                    </p:set>
                                    <p:animEffect filter="fade" transition="in">
                                      <p:cBhvr>
                                        <p:cTn dur="1000"/>
                                        <p:tgtEl>
                                          <p:spTgt spid="27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p57"/>
          <p:cNvSpPr txBox="1"/>
          <p:nvPr>
            <p:ph type="title"/>
          </p:nvPr>
        </p:nvSpPr>
        <p:spPr>
          <a:xfrm>
            <a:off x="1825050" y="1346075"/>
            <a:ext cx="54939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dk2"/>
                </a:solidFill>
              </a:rPr>
              <a:t>Problem Statement</a:t>
            </a:r>
            <a:endParaRPr>
              <a:solidFill>
                <a:schemeClr val="dk2"/>
              </a:solidFill>
            </a:endParaRPr>
          </a:p>
        </p:txBody>
      </p:sp>
      <p:grpSp>
        <p:nvGrpSpPr>
          <p:cNvPr id="2755" name="Google Shape;2755;p57"/>
          <p:cNvGrpSpPr/>
          <p:nvPr/>
        </p:nvGrpSpPr>
        <p:grpSpPr>
          <a:xfrm>
            <a:off x="5268783" y="-1501970"/>
            <a:ext cx="2795003" cy="2795003"/>
            <a:chOff x="1943325" y="-220375"/>
            <a:chExt cx="1298672" cy="1298672"/>
          </a:xfrm>
        </p:grpSpPr>
        <p:sp>
          <p:nvSpPr>
            <p:cNvPr id="2756" name="Google Shape;2756;p5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4" name="Google Shape;2804;p57"/>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5" name="Google Shape;2805;p57"/>
          <p:cNvGrpSpPr/>
          <p:nvPr/>
        </p:nvGrpSpPr>
        <p:grpSpPr>
          <a:xfrm flipH="1">
            <a:off x="6977175" y="3697061"/>
            <a:ext cx="793256" cy="182899"/>
            <a:chOff x="2685575" y="2835950"/>
            <a:chExt cx="433000" cy="99825"/>
          </a:xfrm>
        </p:grpSpPr>
        <p:sp>
          <p:nvSpPr>
            <p:cNvPr id="2806" name="Google Shape;2806;p5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0" name="Google Shape;2810;p5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7"/>
          <p:cNvSpPr txBox="1"/>
          <p:nvPr>
            <p:ph idx="1" type="subTitle"/>
          </p:nvPr>
        </p:nvSpPr>
        <p:spPr>
          <a:xfrm>
            <a:off x="1794150" y="2069750"/>
            <a:ext cx="5493900" cy="142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client sought to optimize website performance and revenue generation by understanding the relationships between various features and predicting revenue based on visitor behavior.</a:t>
            </a:r>
            <a:endParaRPr/>
          </a:p>
          <a:p>
            <a:pPr indent="0" lvl="0" marL="0" rtl="0" algn="ctr">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754"/>
                                        </p:tgtEl>
                                        <p:attrNameLst>
                                          <p:attrName>style.visibility</p:attrName>
                                        </p:attrNameLst>
                                      </p:cBhvr>
                                      <p:to>
                                        <p:strVal val="visible"/>
                                      </p:to>
                                    </p:set>
                                    <p:anim calcmode="lin" valueType="num">
                                      <p:cBhvr additive="base">
                                        <p:cTn dur="1000"/>
                                        <p:tgtEl>
                                          <p:spTgt spid="2754"/>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2755"/>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2804"/>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805"/>
                                        </p:tgtEl>
                                        <p:attrNameLst>
                                          <p:attrName>style.visibility</p:attrName>
                                        </p:attrNameLst>
                                      </p:cBhvr>
                                      <p:to>
                                        <p:strVal val="visible"/>
                                      </p:to>
                                    </p:set>
                                    <p:anim calcmode="lin" valueType="num">
                                      <p:cBhvr additive="base">
                                        <p:cTn dur="1000"/>
                                        <p:tgtEl>
                                          <p:spTgt spid="280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10"/>
                                        </p:tgtEl>
                                        <p:attrNameLst>
                                          <p:attrName>style.visibility</p:attrName>
                                        </p:attrNameLst>
                                      </p:cBhvr>
                                      <p:to>
                                        <p:strVal val="visible"/>
                                      </p:to>
                                    </p:set>
                                    <p:animEffect filter="fade" transition="in">
                                      <p:cBhvr>
                                        <p:cTn dur="1000"/>
                                        <p:tgtEl>
                                          <p:spTgt spid="2810"/>
                                        </p:tgtEl>
                                      </p:cBhvr>
                                    </p:animEffect>
                                  </p:childTnLst>
                                </p:cTn>
                              </p:par>
                              <p:par>
                                <p:cTn fill="hold" nodeType="withEffect" presetClass="entr" presetID="10" presetSubtype="0">
                                  <p:stCondLst>
                                    <p:cond delay="0"/>
                                  </p:stCondLst>
                                  <p:childTnLst>
                                    <p:set>
                                      <p:cBhvr>
                                        <p:cTn dur="1" fill="hold">
                                          <p:stCondLst>
                                            <p:cond delay="0"/>
                                          </p:stCondLst>
                                        </p:cTn>
                                        <p:tgtEl>
                                          <p:spTgt spid="2811"/>
                                        </p:tgtEl>
                                        <p:attrNameLst>
                                          <p:attrName>style.visibility</p:attrName>
                                        </p:attrNameLst>
                                      </p:cBhvr>
                                      <p:to>
                                        <p:strVal val="visible"/>
                                      </p:to>
                                    </p:set>
                                    <p:animEffect filter="fade" transition="in">
                                      <p:cBhvr>
                                        <p:cTn dur="1000"/>
                                        <p:tgtEl>
                                          <p:spTgt spid="2811"/>
                                        </p:tgtEl>
                                      </p:cBhvr>
                                    </p:animEffect>
                                  </p:childTnLst>
                                </p:cTn>
                              </p:par>
                              <p:par>
                                <p:cTn fill="hold" nodeType="withEffect" presetClass="entr" presetID="10" presetSubtype="0">
                                  <p:stCondLst>
                                    <p:cond delay="0"/>
                                  </p:stCondLst>
                                  <p:childTnLst>
                                    <p:set>
                                      <p:cBhvr>
                                        <p:cTn dur="1" fill="hold">
                                          <p:stCondLst>
                                            <p:cond delay="0"/>
                                          </p:stCondLst>
                                        </p:cTn>
                                        <p:tgtEl>
                                          <p:spTgt spid="2812"/>
                                        </p:tgtEl>
                                        <p:attrNameLst>
                                          <p:attrName>style.visibility</p:attrName>
                                        </p:attrNameLst>
                                      </p:cBhvr>
                                      <p:to>
                                        <p:strVal val="visible"/>
                                      </p:to>
                                    </p:set>
                                    <p:animEffect filter="fade" transition="in">
                                      <p:cBhvr>
                                        <p:cTn dur="1000"/>
                                        <p:tgtEl>
                                          <p:spTgt spid="2812"/>
                                        </p:tgtEl>
                                      </p:cBhvr>
                                    </p:animEffect>
                                  </p:childTnLst>
                                </p:cTn>
                              </p:par>
                              <p:par>
                                <p:cTn fill="hold" nodeType="withEffect" presetClass="entr" presetID="10" presetSubtype="0">
                                  <p:stCondLst>
                                    <p:cond delay="0"/>
                                  </p:stCondLst>
                                  <p:childTnLst>
                                    <p:set>
                                      <p:cBhvr>
                                        <p:cTn dur="1" fill="hold">
                                          <p:stCondLst>
                                            <p:cond delay="0"/>
                                          </p:stCondLst>
                                        </p:cTn>
                                        <p:tgtEl>
                                          <p:spTgt spid="2813"/>
                                        </p:tgtEl>
                                        <p:attrNameLst>
                                          <p:attrName>style.visibility</p:attrName>
                                        </p:attrNameLst>
                                      </p:cBhvr>
                                      <p:to>
                                        <p:strVal val="visible"/>
                                      </p:to>
                                    </p:set>
                                    <p:animEffect filter="fade" transition="in">
                                      <p:cBhvr>
                                        <p:cTn dur="1000"/>
                                        <p:tgtEl>
                                          <p:spTgt spid="2813"/>
                                        </p:tgtEl>
                                      </p:cBhvr>
                                    </p:animEffect>
                                  </p:childTnLst>
                                </p:cTn>
                              </p:par>
                              <p:par>
                                <p:cTn fill="hold" nodeType="withEffect" presetClass="entr" presetID="10" presetSubtype="0">
                                  <p:stCondLst>
                                    <p:cond delay="0"/>
                                  </p:stCondLst>
                                  <p:childTnLst>
                                    <p:set>
                                      <p:cBhvr>
                                        <p:cTn dur="1" fill="hold">
                                          <p:stCondLst>
                                            <p:cond delay="0"/>
                                          </p:stCondLst>
                                        </p:cTn>
                                        <p:tgtEl>
                                          <p:spTgt spid="2814"/>
                                        </p:tgtEl>
                                        <p:attrNameLst>
                                          <p:attrName>style.visibility</p:attrName>
                                        </p:attrNameLst>
                                      </p:cBhvr>
                                      <p:to>
                                        <p:strVal val="visible"/>
                                      </p:to>
                                    </p:set>
                                    <p:animEffect filter="fade" transition="in">
                                      <p:cBhvr>
                                        <p:cTn dur="1000"/>
                                        <p:tgtEl>
                                          <p:spTgt spid="2814"/>
                                        </p:tgtEl>
                                      </p:cBhvr>
                                    </p:animEffect>
                                  </p:childTnLst>
                                </p:cTn>
                              </p:par>
                              <p:par>
                                <p:cTn fill="hold" nodeType="withEffect" presetClass="entr" presetID="10" presetSubtype="0">
                                  <p:stCondLst>
                                    <p:cond delay="0"/>
                                  </p:stCondLst>
                                  <p:childTnLst>
                                    <p:set>
                                      <p:cBhvr>
                                        <p:cTn dur="1" fill="hold">
                                          <p:stCondLst>
                                            <p:cond delay="0"/>
                                          </p:stCondLst>
                                        </p:cTn>
                                        <p:tgtEl>
                                          <p:spTgt spid="2815"/>
                                        </p:tgtEl>
                                        <p:attrNameLst>
                                          <p:attrName>style.visibility</p:attrName>
                                        </p:attrNameLst>
                                      </p:cBhvr>
                                      <p:to>
                                        <p:strVal val="visible"/>
                                      </p:to>
                                    </p:set>
                                    <p:animEffect filter="fade" transition="in">
                                      <p:cBhvr>
                                        <p:cTn dur="1000"/>
                                        <p:tgtEl>
                                          <p:spTgt spid="28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9" name="Shape 2819"/>
        <p:cNvGrpSpPr/>
        <p:nvPr/>
      </p:nvGrpSpPr>
      <p:grpSpPr>
        <a:xfrm>
          <a:off x="0" y="0"/>
          <a:ext cx="0" cy="0"/>
          <a:chOff x="0" y="0"/>
          <a:chExt cx="0" cy="0"/>
        </a:xfrm>
      </p:grpSpPr>
      <p:sp>
        <p:nvSpPr>
          <p:cNvPr id="2820" name="Google Shape;2820;p58"/>
          <p:cNvSpPr txBox="1"/>
          <p:nvPr>
            <p:ph type="title"/>
          </p:nvPr>
        </p:nvSpPr>
        <p:spPr>
          <a:xfrm>
            <a:off x="1116125" y="1726248"/>
            <a:ext cx="4509600" cy="10617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Methodology</a:t>
            </a:r>
            <a:endParaRPr/>
          </a:p>
        </p:txBody>
      </p:sp>
      <p:cxnSp>
        <p:nvCxnSpPr>
          <p:cNvPr id="2821" name="Google Shape;2821;p58"/>
          <p:cNvCxnSpPr/>
          <p:nvPr/>
        </p:nvCxnSpPr>
        <p:spPr>
          <a:xfrm>
            <a:off x="1337971" y="3176040"/>
            <a:ext cx="4218900" cy="0"/>
          </a:xfrm>
          <a:prstGeom prst="straightConnector1">
            <a:avLst/>
          </a:prstGeom>
          <a:noFill/>
          <a:ln cap="flat" cmpd="sng" w="9525">
            <a:solidFill>
              <a:schemeClr val="lt1"/>
            </a:solidFill>
            <a:prstDash val="solid"/>
            <a:round/>
            <a:headEnd len="med" w="med" type="none"/>
            <a:tailEnd len="med" w="med" type="none"/>
          </a:ln>
        </p:spPr>
      </p:cxnSp>
      <p:sp>
        <p:nvSpPr>
          <p:cNvPr id="2822" name="Google Shape;2822;p58"/>
          <p:cNvSpPr/>
          <p:nvPr/>
        </p:nvSpPr>
        <p:spPr>
          <a:xfrm flipH="1" rot="10800000">
            <a:off x="354563" y="2397259"/>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3" name="Google Shape;2823;p58"/>
          <p:cNvGrpSpPr/>
          <p:nvPr/>
        </p:nvGrpSpPr>
        <p:grpSpPr>
          <a:xfrm flipH="1">
            <a:off x="5943474" y="3141820"/>
            <a:ext cx="1965289" cy="517060"/>
            <a:chOff x="3539975" y="3523525"/>
            <a:chExt cx="745925" cy="196250"/>
          </a:xfrm>
        </p:grpSpPr>
        <p:sp>
          <p:nvSpPr>
            <p:cNvPr id="2824" name="Google Shape;2824;p5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0" name="Google Shape;2840;p5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823"/>
                                        </p:tgtEl>
                                        <p:attrNameLst>
                                          <p:attrName>style.visibility</p:attrName>
                                        </p:attrNameLst>
                                      </p:cBhvr>
                                      <p:to>
                                        <p:strVal val="visible"/>
                                      </p:to>
                                    </p:set>
                                    <p:anim calcmode="lin" valueType="num">
                                      <p:cBhvr additive="base">
                                        <p:cTn dur="1000"/>
                                        <p:tgtEl>
                                          <p:spTgt spid="28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20"/>
                                        </p:tgtEl>
                                        <p:attrNameLst>
                                          <p:attrName>style.visibility</p:attrName>
                                        </p:attrNameLst>
                                      </p:cBhvr>
                                      <p:to>
                                        <p:strVal val="visible"/>
                                      </p:to>
                                    </p:set>
                                    <p:anim calcmode="lin" valueType="num">
                                      <p:cBhvr additive="base">
                                        <p:cTn dur="1000"/>
                                        <p:tgtEl>
                                          <p:spTgt spid="28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21"/>
                                        </p:tgtEl>
                                        <p:attrNameLst>
                                          <p:attrName>style.visibility</p:attrName>
                                        </p:attrNameLst>
                                      </p:cBhvr>
                                      <p:to>
                                        <p:strVal val="visible"/>
                                      </p:to>
                                    </p:set>
                                    <p:anim calcmode="lin" valueType="num">
                                      <p:cBhvr additive="base">
                                        <p:cTn dur="1000"/>
                                        <p:tgtEl>
                                          <p:spTgt spid="2821"/>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2822"/>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840"/>
                                        </p:tgtEl>
                                        <p:attrNameLst>
                                          <p:attrName>style.visibility</p:attrName>
                                        </p:attrNameLst>
                                      </p:cBhvr>
                                      <p:to>
                                        <p:strVal val="visible"/>
                                      </p:to>
                                    </p:set>
                                    <p:animEffect filter="fade" transition="in">
                                      <p:cBhvr>
                                        <p:cTn dur="1000"/>
                                        <p:tgtEl>
                                          <p:spTgt spid="2840"/>
                                        </p:tgtEl>
                                      </p:cBhvr>
                                    </p:animEffect>
                                  </p:childTnLst>
                                </p:cTn>
                              </p:par>
                              <p:par>
                                <p:cTn fill="hold" nodeType="withEffect" presetClass="entr" presetID="10" presetSubtype="0">
                                  <p:stCondLst>
                                    <p:cond delay="0"/>
                                  </p:stCondLst>
                                  <p:childTnLst>
                                    <p:set>
                                      <p:cBhvr>
                                        <p:cTn dur="1" fill="hold">
                                          <p:stCondLst>
                                            <p:cond delay="0"/>
                                          </p:stCondLst>
                                        </p:cTn>
                                        <p:tgtEl>
                                          <p:spTgt spid="2841"/>
                                        </p:tgtEl>
                                        <p:attrNameLst>
                                          <p:attrName>style.visibility</p:attrName>
                                        </p:attrNameLst>
                                      </p:cBhvr>
                                      <p:to>
                                        <p:strVal val="visible"/>
                                      </p:to>
                                    </p:set>
                                    <p:animEffect filter="fade" transition="in">
                                      <p:cBhvr>
                                        <p:cTn dur="1000"/>
                                        <p:tgtEl>
                                          <p:spTgt spid="2841"/>
                                        </p:tgtEl>
                                      </p:cBhvr>
                                    </p:animEffect>
                                  </p:childTnLst>
                                </p:cTn>
                              </p:par>
                              <p:par>
                                <p:cTn fill="hold" nodeType="withEffect" presetClass="entr" presetID="10" presetSubtype="0">
                                  <p:stCondLst>
                                    <p:cond delay="0"/>
                                  </p:stCondLst>
                                  <p:childTnLst>
                                    <p:set>
                                      <p:cBhvr>
                                        <p:cTn dur="1" fill="hold">
                                          <p:stCondLst>
                                            <p:cond delay="0"/>
                                          </p:stCondLst>
                                        </p:cTn>
                                        <p:tgtEl>
                                          <p:spTgt spid="2842"/>
                                        </p:tgtEl>
                                        <p:attrNameLst>
                                          <p:attrName>style.visibility</p:attrName>
                                        </p:attrNameLst>
                                      </p:cBhvr>
                                      <p:to>
                                        <p:strVal val="visible"/>
                                      </p:to>
                                    </p:set>
                                    <p:animEffect filter="fade" transition="in">
                                      <p:cBhvr>
                                        <p:cTn dur="1000"/>
                                        <p:tgtEl>
                                          <p:spTgt spid="2842"/>
                                        </p:tgtEl>
                                      </p:cBhvr>
                                    </p:animEffect>
                                  </p:childTnLst>
                                </p:cTn>
                              </p:par>
                              <p:par>
                                <p:cTn fill="hold" nodeType="withEffect" presetClass="entr" presetID="10" presetSubtype="0">
                                  <p:stCondLst>
                                    <p:cond delay="0"/>
                                  </p:stCondLst>
                                  <p:childTnLst>
                                    <p:set>
                                      <p:cBhvr>
                                        <p:cTn dur="1" fill="hold">
                                          <p:stCondLst>
                                            <p:cond delay="0"/>
                                          </p:stCondLst>
                                        </p:cTn>
                                        <p:tgtEl>
                                          <p:spTgt spid="2843"/>
                                        </p:tgtEl>
                                        <p:attrNameLst>
                                          <p:attrName>style.visibility</p:attrName>
                                        </p:attrNameLst>
                                      </p:cBhvr>
                                      <p:to>
                                        <p:strVal val="visible"/>
                                      </p:to>
                                    </p:set>
                                    <p:animEffect filter="fade" transition="in">
                                      <p:cBhvr>
                                        <p:cTn dur="1000"/>
                                        <p:tgtEl>
                                          <p:spTgt spid="2843"/>
                                        </p:tgtEl>
                                      </p:cBhvr>
                                    </p:animEffect>
                                  </p:childTnLst>
                                </p:cTn>
                              </p:par>
                              <p:par>
                                <p:cTn fill="hold" nodeType="withEffect" presetClass="entr" presetID="10" presetSubtype="0">
                                  <p:stCondLst>
                                    <p:cond delay="0"/>
                                  </p:stCondLst>
                                  <p:childTnLst>
                                    <p:set>
                                      <p:cBhvr>
                                        <p:cTn dur="1" fill="hold">
                                          <p:stCondLst>
                                            <p:cond delay="0"/>
                                          </p:stCondLst>
                                        </p:cTn>
                                        <p:tgtEl>
                                          <p:spTgt spid="2844"/>
                                        </p:tgtEl>
                                        <p:attrNameLst>
                                          <p:attrName>style.visibility</p:attrName>
                                        </p:attrNameLst>
                                      </p:cBhvr>
                                      <p:to>
                                        <p:strVal val="visible"/>
                                      </p:to>
                                    </p:set>
                                    <p:animEffect filter="fade" transition="in">
                                      <p:cBhvr>
                                        <p:cTn dur="1000"/>
                                        <p:tgtEl>
                                          <p:spTgt spid="28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8" name="Shape 2848"/>
        <p:cNvGrpSpPr/>
        <p:nvPr/>
      </p:nvGrpSpPr>
      <p:grpSpPr>
        <a:xfrm>
          <a:off x="0" y="0"/>
          <a:ext cx="0" cy="0"/>
          <a:chOff x="0" y="0"/>
          <a:chExt cx="0" cy="0"/>
        </a:xfrm>
      </p:grpSpPr>
      <p:sp>
        <p:nvSpPr>
          <p:cNvPr id="2849" name="Google Shape;2849;p5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PROJECT ARCHITECTURE</a:t>
            </a:r>
            <a:endParaRPr/>
          </a:p>
        </p:txBody>
      </p:sp>
      <p:grpSp>
        <p:nvGrpSpPr>
          <p:cNvPr id="2850" name="Google Shape;2850;p59"/>
          <p:cNvGrpSpPr/>
          <p:nvPr/>
        </p:nvGrpSpPr>
        <p:grpSpPr>
          <a:xfrm>
            <a:off x="982950" y="1504725"/>
            <a:ext cx="7178094" cy="2492778"/>
            <a:chOff x="982950" y="1504725"/>
            <a:chExt cx="7178094" cy="2492778"/>
          </a:xfrm>
        </p:grpSpPr>
        <p:sp>
          <p:nvSpPr>
            <p:cNvPr id="2851" name="Google Shape;2851;p59"/>
            <p:cNvSpPr/>
            <p:nvPr/>
          </p:nvSpPr>
          <p:spPr>
            <a:xfrm>
              <a:off x="982950"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Data Collection</a:t>
              </a:r>
              <a:endParaRPr b="1" sz="1800">
                <a:solidFill>
                  <a:srgbClr val="F2F5F4"/>
                </a:solidFill>
                <a:latin typeface="Lexend"/>
                <a:ea typeface="Lexend"/>
                <a:cs typeface="Lexend"/>
                <a:sym typeface="Lexend"/>
              </a:endParaRPr>
            </a:p>
          </p:txBody>
        </p:sp>
        <p:sp>
          <p:nvSpPr>
            <p:cNvPr id="2852" name="Google Shape;2852;p59"/>
            <p:cNvSpPr/>
            <p:nvPr/>
          </p:nvSpPr>
          <p:spPr>
            <a:xfrm>
              <a:off x="991344" y="3424803"/>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Model Building</a:t>
              </a:r>
              <a:endParaRPr sz="2100">
                <a:solidFill>
                  <a:schemeClr val="lt1"/>
                </a:solidFill>
                <a:latin typeface="Aldrich"/>
                <a:ea typeface="Aldrich"/>
                <a:cs typeface="Aldrich"/>
                <a:sym typeface="Aldrich"/>
              </a:endParaRPr>
            </a:p>
          </p:txBody>
        </p:sp>
        <p:sp>
          <p:nvSpPr>
            <p:cNvPr id="2853" name="Google Shape;2853;p59"/>
            <p:cNvSpPr/>
            <p:nvPr/>
          </p:nvSpPr>
          <p:spPr>
            <a:xfrm>
              <a:off x="3427538" y="3424803"/>
              <a:ext cx="22911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Evaluation</a:t>
              </a:r>
              <a:endParaRPr sz="2100">
                <a:solidFill>
                  <a:schemeClr val="lt1"/>
                </a:solidFill>
                <a:latin typeface="Aldrich"/>
                <a:ea typeface="Aldrich"/>
                <a:cs typeface="Aldrich"/>
                <a:sym typeface="Aldrich"/>
              </a:endParaRPr>
            </a:p>
          </p:txBody>
        </p:sp>
        <p:sp>
          <p:nvSpPr>
            <p:cNvPr id="2854" name="Google Shape;2854;p59"/>
            <p:cNvSpPr/>
            <p:nvPr/>
          </p:nvSpPr>
          <p:spPr>
            <a:xfrm>
              <a:off x="5862604" y="3424803"/>
              <a:ext cx="22902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Key Findings</a:t>
              </a:r>
              <a:endParaRPr sz="2100">
                <a:solidFill>
                  <a:schemeClr val="lt1"/>
                </a:solidFill>
                <a:latin typeface="Aldrich"/>
                <a:ea typeface="Aldrich"/>
                <a:cs typeface="Aldrich"/>
                <a:sym typeface="Aldrich"/>
              </a:endParaRPr>
            </a:p>
          </p:txBody>
        </p:sp>
        <p:sp>
          <p:nvSpPr>
            <p:cNvPr id="2855" name="Google Shape;2855;p59"/>
            <p:cNvSpPr/>
            <p:nvPr/>
          </p:nvSpPr>
          <p:spPr>
            <a:xfrm>
              <a:off x="2826601" y="2466375"/>
              <a:ext cx="3637500" cy="572700"/>
            </a:xfrm>
            <a:prstGeom prst="roundRect">
              <a:avLst>
                <a:gd fmla="val 0" name="adj"/>
              </a:avLst>
            </a:prstGeom>
            <a:noFill/>
            <a:ln cap="flat" cmpd="sng" w="9525">
              <a:solidFill>
                <a:schemeClr val="dk2"/>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Feature Engineering</a:t>
              </a:r>
              <a:endParaRPr sz="2100">
                <a:solidFill>
                  <a:schemeClr val="lt1"/>
                </a:solidFill>
                <a:latin typeface="Aldrich"/>
                <a:ea typeface="Aldrich"/>
                <a:cs typeface="Aldrich"/>
                <a:sym typeface="Aldrich"/>
              </a:endParaRPr>
            </a:p>
          </p:txBody>
        </p:sp>
        <p:sp>
          <p:nvSpPr>
            <p:cNvPr id="2856" name="Google Shape;2856;p59"/>
            <p:cNvSpPr/>
            <p:nvPr/>
          </p:nvSpPr>
          <p:spPr>
            <a:xfrm>
              <a:off x="3425847"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Preprocessing</a:t>
              </a:r>
              <a:endParaRPr b="1" sz="1800">
                <a:solidFill>
                  <a:srgbClr val="F2F5F4"/>
                </a:solidFill>
                <a:latin typeface="Lexend"/>
                <a:ea typeface="Lexend"/>
                <a:cs typeface="Lexend"/>
                <a:sym typeface="Lexend"/>
              </a:endParaRPr>
            </a:p>
          </p:txBody>
        </p:sp>
        <p:sp>
          <p:nvSpPr>
            <p:cNvPr id="2857" name="Google Shape;2857;p59"/>
            <p:cNvSpPr/>
            <p:nvPr/>
          </p:nvSpPr>
          <p:spPr>
            <a:xfrm>
              <a:off x="5868744"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EDA</a:t>
              </a:r>
              <a:endParaRPr b="1" sz="1800">
                <a:solidFill>
                  <a:srgbClr val="F2F5F4"/>
                </a:solidFill>
                <a:latin typeface="Lexend"/>
                <a:ea typeface="Lexend"/>
                <a:cs typeface="Lexend"/>
                <a:sym typeface="Lexend"/>
              </a:endParaRPr>
            </a:p>
          </p:txBody>
        </p:sp>
        <p:cxnSp>
          <p:nvCxnSpPr>
            <p:cNvPr id="2858" name="Google Shape;2858;p59"/>
            <p:cNvCxnSpPr/>
            <p:nvPr/>
          </p:nvCxnSpPr>
          <p:spPr>
            <a:xfrm flipH="1" rot="10800000">
              <a:off x="5719268"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859" name="Google Shape;2859;p59"/>
            <p:cNvCxnSpPr>
              <a:stCxn id="2857" idx="3"/>
              <a:endCxn id="2855" idx="0"/>
            </p:cNvCxnSpPr>
            <p:nvPr/>
          </p:nvCxnSpPr>
          <p:spPr>
            <a:xfrm flipH="1">
              <a:off x="4645344" y="1791075"/>
              <a:ext cx="3515700" cy="675300"/>
            </a:xfrm>
            <a:prstGeom prst="bentConnector4">
              <a:avLst>
                <a:gd fmla="val -6774" name="adj1"/>
                <a:gd fmla="val 71201" name="adj2"/>
              </a:avLst>
            </a:prstGeom>
            <a:noFill/>
            <a:ln cap="flat" cmpd="sng" w="9525">
              <a:solidFill>
                <a:schemeClr val="lt1"/>
              </a:solidFill>
              <a:prstDash val="solid"/>
              <a:round/>
              <a:headEnd len="med" w="med" type="none"/>
              <a:tailEnd len="med" w="med" type="none"/>
            </a:ln>
          </p:spPr>
        </p:cxnSp>
        <p:cxnSp>
          <p:nvCxnSpPr>
            <p:cNvPr id="2860" name="Google Shape;2860;p59"/>
            <p:cNvCxnSpPr>
              <a:stCxn id="2855" idx="2"/>
              <a:endCxn id="2852" idx="1"/>
            </p:cNvCxnSpPr>
            <p:nvPr/>
          </p:nvCxnSpPr>
          <p:spPr>
            <a:xfrm rot="5400000">
              <a:off x="2482351" y="1548075"/>
              <a:ext cx="672000" cy="3654000"/>
            </a:xfrm>
            <a:prstGeom prst="bentConnector4">
              <a:avLst>
                <a:gd fmla="val 28701" name="adj1"/>
                <a:gd fmla="val 106518" name="adj2"/>
              </a:avLst>
            </a:prstGeom>
            <a:noFill/>
            <a:ln cap="flat" cmpd="sng" w="9525">
              <a:solidFill>
                <a:schemeClr val="lt1"/>
              </a:solidFill>
              <a:prstDash val="solid"/>
              <a:round/>
              <a:headEnd len="med" w="med" type="none"/>
              <a:tailEnd len="med" w="med" type="none"/>
            </a:ln>
          </p:spPr>
        </p:cxnSp>
        <p:cxnSp>
          <p:nvCxnSpPr>
            <p:cNvPr id="2861" name="Google Shape;2861;p59"/>
            <p:cNvCxnSpPr/>
            <p:nvPr/>
          </p:nvCxnSpPr>
          <p:spPr>
            <a:xfrm flipH="1" rot="10800000">
              <a:off x="3279972"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862" name="Google Shape;2862;p59"/>
            <p:cNvCxnSpPr/>
            <p:nvPr/>
          </p:nvCxnSpPr>
          <p:spPr>
            <a:xfrm flipH="1" rot="10800000">
              <a:off x="3275247" y="3709866"/>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863" name="Google Shape;2863;p59"/>
            <p:cNvCxnSpPr/>
            <p:nvPr/>
          </p:nvCxnSpPr>
          <p:spPr>
            <a:xfrm flipH="1" rot="10800000">
              <a:off x="5711993" y="3713133"/>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grpSp>
      <p:pic>
        <p:nvPicPr>
          <p:cNvPr id="2864" name="Google Shape;2864;p59"/>
          <p:cNvPicPr preferRelativeResize="0"/>
          <p:nvPr/>
        </p:nvPicPr>
        <p:blipFill rotWithShape="1">
          <a:blip r:embed="rId3">
            <a:alphaModFix/>
          </a:blip>
          <a:srcRect b="0" l="-48330" r="48329" t="0"/>
          <a:stretch/>
        </p:blipFill>
        <p:spPr>
          <a:xfrm>
            <a:off x="6616489" y="-1431875"/>
            <a:ext cx="2527512" cy="2681250"/>
          </a:xfrm>
          <a:prstGeom prst="rect">
            <a:avLst/>
          </a:prstGeom>
          <a:noFill/>
          <a:ln>
            <a:noFill/>
          </a:ln>
        </p:spPr>
      </p:pic>
      <p:grpSp>
        <p:nvGrpSpPr>
          <p:cNvPr id="2865" name="Google Shape;2865;p59"/>
          <p:cNvGrpSpPr/>
          <p:nvPr/>
        </p:nvGrpSpPr>
        <p:grpSpPr>
          <a:xfrm flipH="1">
            <a:off x="1794888" y="2659658"/>
            <a:ext cx="793256" cy="182899"/>
            <a:chOff x="2685575" y="2835950"/>
            <a:chExt cx="433000" cy="99825"/>
          </a:xfrm>
        </p:grpSpPr>
        <p:sp>
          <p:nvSpPr>
            <p:cNvPr id="2866" name="Google Shape;2866;p5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0" name="Google Shape;2870;p59"/>
          <p:cNvSpPr/>
          <p:nvPr/>
        </p:nvSpPr>
        <p:spPr>
          <a:xfrm flipH="1">
            <a:off x="6813911" y="2473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9">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49"/>
                                        </p:tgtEl>
                                        <p:attrNameLst>
                                          <p:attrName>style.visibility</p:attrName>
                                        </p:attrNameLst>
                                      </p:cBhvr>
                                      <p:to>
                                        <p:strVal val="visible"/>
                                      </p:to>
                                    </p:set>
                                    <p:anim calcmode="lin" valueType="num">
                                      <p:cBhvr additive="base">
                                        <p:cTn dur="1000"/>
                                        <p:tgtEl>
                                          <p:spTgt spid="2849"/>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2870"/>
                                        </p:tgtEl>
                                        <p:attrNameLst>
                                          <p:attrName>style.visibility</p:attrName>
                                        </p:attrNameLst>
                                      </p:cBhvr>
                                      <p:to>
                                        <p:strVal val="visible"/>
                                      </p:to>
                                    </p:set>
                                    <p:anim calcmode="lin" valueType="num">
                                      <p:cBhvr additive="base">
                                        <p:cTn dur="1000"/>
                                        <p:tgtEl>
                                          <p:spTgt spid="2870"/>
                                        </p:tgtEl>
                                        <p:attrNameLst>
                                          <p:attrName>ppt_w</p:attrName>
                                        </p:attrNameLst>
                                      </p:cBhvr>
                                      <p:tavLst>
                                        <p:tav fmla="" tm="0">
                                          <p:val>
                                            <p:strVal val="0"/>
                                          </p:val>
                                        </p:tav>
                                        <p:tav fmla="" tm="100000">
                                          <p:val>
                                            <p:strVal val="#ppt_w"/>
                                          </p:val>
                                        </p:tav>
                                      </p:tavLst>
                                    </p:anim>
                                    <p:anim calcmode="lin" valueType="num">
                                      <p:cBhvr additive="base">
                                        <p:cTn dur="1000"/>
                                        <p:tgtEl>
                                          <p:spTgt spid="2870"/>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2865"/>
                                        </p:tgtEl>
                                        <p:attrNameLst>
                                          <p:attrName>style.visibility</p:attrName>
                                        </p:attrNameLst>
                                      </p:cBhvr>
                                      <p:to>
                                        <p:strVal val="visible"/>
                                      </p:to>
                                    </p:set>
                                    <p:anim calcmode="lin" valueType="num">
                                      <p:cBhvr additive="base">
                                        <p:cTn dur="1000"/>
                                        <p:tgtEl>
                                          <p:spTgt spid="286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50"/>
                                        </p:tgtEl>
                                        <p:attrNameLst>
                                          <p:attrName>style.visibility</p:attrName>
                                        </p:attrNameLst>
                                      </p:cBhvr>
                                      <p:to>
                                        <p:strVal val="visible"/>
                                      </p:to>
                                    </p:set>
                                    <p:animEffect filter="fade" transition="in">
                                      <p:cBhvr>
                                        <p:cTn dur="1000"/>
                                        <p:tgtEl>
                                          <p:spTgt spid="2850"/>
                                        </p:tgtEl>
                                      </p:cBhvr>
                                    </p:animEffect>
                                  </p:childTnLst>
                                </p:cTn>
                              </p:par>
                              <p:par>
                                <p:cTn fill="hold" nodeType="withEffect" presetClass="entr" presetID="2" presetSubtype="1">
                                  <p:stCondLst>
                                    <p:cond delay="0"/>
                                  </p:stCondLst>
                                  <p:childTnLst>
                                    <p:set>
                                      <p:cBhvr>
                                        <p:cTn dur="1" fill="hold">
                                          <p:stCondLst>
                                            <p:cond delay="0"/>
                                          </p:stCondLst>
                                        </p:cTn>
                                        <p:tgtEl>
                                          <p:spTgt spid="2864"/>
                                        </p:tgtEl>
                                        <p:attrNameLst>
                                          <p:attrName>style.visibility</p:attrName>
                                        </p:attrNameLst>
                                      </p:cBhvr>
                                      <p:to>
                                        <p:strVal val="visible"/>
                                      </p:to>
                                    </p:set>
                                    <p:anim calcmode="lin" valueType="num">
                                      <p:cBhvr additive="base">
                                        <p:cTn dur="1000"/>
                                        <p:tgtEl>
                                          <p:spTgt spid="286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871"/>
                                        </p:tgtEl>
                                        <p:attrNameLst>
                                          <p:attrName>style.visibility</p:attrName>
                                        </p:attrNameLst>
                                      </p:cBhvr>
                                      <p:to>
                                        <p:strVal val="visible"/>
                                      </p:to>
                                    </p:set>
                                    <p:animEffect filter="fade" transition="in">
                                      <p:cBhvr>
                                        <p:cTn dur="1000"/>
                                        <p:tgtEl>
                                          <p:spTgt spid="2871"/>
                                        </p:tgtEl>
                                      </p:cBhvr>
                                    </p:animEffect>
                                  </p:childTnLst>
                                </p:cTn>
                              </p:par>
                              <p:par>
                                <p:cTn fill="hold" nodeType="withEffect" presetClass="entr" presetID="10" presetSubtype="0">
                                  <p:stCondLst>
                                    <p:cond delay="0"/>
                                  </p:stCondLst>
                                  <p:childTnLst>
                                    <p:set>
                                      <p:cBhvr>
                                        <p:cTn dur="1" fill="hold">
                                          <p:stCondLst>
                                            <p:cond delay="0"/>
                                          </p:stCondLst>
                                        </p:cTn>
                                        <p:tgtEl>
                                          <p:spTgt spid="2872"/>
                                        </p:tgtEl>
                                        <p:attrNameLst>
                                          <p:attrName>style.visibility</p:attrName>
                                        </p:attrNameLst>
                                      </p:cBhvr>
                                      <p:to>
                                        <p:strVal val="visible"/>
                                      </p:to>
                                    </p:set>
                                    <p:animEffect filter="fade" transition="in">
                                      <p:cBhvr>
                                        <p:cTn dur="1000"/>
                                        <p:tgtEl>
                                          <p:spTgt spid="2872"/>
                                        </p:tgtEl>
                                      </p:cBhvr>
                                    </p:animEffect>
                                  </p:childTnLst>
                                </p:cTn>
                              </p:par>
                              <p:par>
                                <p:cTn fill="hold" nodeType="withEffect" presetClass="entr" presetID="10" presetSubtype="0">
                                  <p:stCondLst>
                                    <p:cond delay="0"/>
                                  </p:stCondLst>
                                  <p:childTnLst>
                                    <p:set>
                                      <p:cBhvr>
                                        <p:cTn dur="1" fill="hold">
                                          <p:stCondLst>
                                            <p:cond delay="0"/>
                                          </p:stCondLst>
                                        </p:cTn>
                                        <p:tgtEl>
                                          <p:spTgt spid="2873"/>
                                        </p:tgtEl>
                                        <p:attrNameLst>
                                          <p:attrName>style.visibility</p:attrName>
                                        </p:attrNameLst>
                                      </p:cBhvr>
                                      <p:to>
                                        <p:strVal val="visible"/>
                                      </p:to>
                                    </p:set>
                                    <p:animEffect filter="fade" transition="in">
                                      <p:cBhvr>
                                        <p:cTn dur="1000"/>
                                        <p:tgtEl>
                                          <p:spTgt spid="2873"/>
                                        </p:tgtEl>
                                      </p:cBhvr>
                                    </p:animEffect>
                                  </p:childTnLst>
                                </p:cTn>
                              </p:par>
                              <p:par>
                                <p:cTn fill="hold" nodeType="withEffect" presetClass="entr" presetID="10" presetSubtype="0">
                                  <p:stCondLst>
                                    <p:cond delay="0"/>
                                  </p:stCondLst>
                                  <p:childTnLst>
                                    <p:set>
                                      <p:cBhvr>
                                        <p:cTn dur="1" fill="hold">
                                          <p:stCondLst>
                                            <p:cond delay="0"/>
                                          </p:stCondLst>
                                        </p:cTn>
                                        <p:tgtEl>
                                          <p:spTgt spid="2874"/>
                                        </p:tgtEl>
                                        <p:attrNameLst>
                                          <p:attrName>style.visibility</p:attrName>
                                        </p:attrNameLst>
                                      </p:cBhvr>
                                      <p:to>
                                        <p:strVal val="visible"/>
                                      </p:to>
                                    </p:set>
                                    <p:animEffect filter="fade" transition="in">
                                      <p:cBhvr>
                                        <p:cTn dur="1000"/>
                                        <p:tgtEl>
                                          <p:spTgt spid="2874"/>
                                        </p:tgtEl>
                                      </p:cBhvr>
                                    </p:animEffect>
                                  </p:childTnLst>
                                </p:cTn>
                              </p:par>
                              <p:par>
                                <p:cTn fill="hold" nodeType="withEffect" presetClass="entr" presetID="10" presetSubtype="0">
                                  <p:stCondLst>
                                    <p:cond delay="0"/>
                                  </p:stCondLst>
                                  <p:childTnLst>
                                    <p:set>
                                      <p:cBhvr>
                                        <p:cTn dur="1" fill="hold">
                                          <p:stCondLst>
                                            <p:cond delay="0"/>
                                          </p:stCondLst>
                                        </p:cTn>
                                        <p:tgtEl>
                                          <p:spTgt spid="2875"/>
                                        </p:tgtEl>
                                        <p:attrNameLst>
                                          <p:attrName>style.visibility</p:attrName>
                                        </p:attrNameLst>
                                      </p:cBhvr>
                                      <p:to>
                                        <p:strVal val="visible"/>
                                      </p:to>
                                    </p:set>
                                    <p:animEffect filter="fade" transition="in">
                                      <p:cBhvr>
                                        <p:cTn dur="1000"/>
                                        <p:tgtEl>
                                          <p:spTgt spid="28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9" name="Shape 2879"/>
        <p:cNvGrpSpPr/>
        <p:nvPr/>
      </p:nvGrpSpPr>
      <p:grpSpPr>
        <a:xfrm>
          <a:off x="0" y="0"/>
          <a:ext cx="0" cy="0"/>
          <a:chOff x="0" y="0"/>
          <a:chExt cx="0" cy="0"/>
        </a:xfrm>
      </p:grpSpPr>
      <p:sp>
        <p:nvSpPr>
          <p:cNvPr id="2880" name="Google Shape;2880;p60"/>
          <p:cNvSpPr/>
          <p:nvPr/>
        </p:nvSpPr>
        <p:spPr>
          <a:xfrm rot="-5400000">
            <a:off x="5094397" y="35156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Data Preprocessing</a:t>
            </a:r>
            <a:endParaRPr/>
          </a:p>
        </p:txBody>
      </p:sp>
      <p:grpSp>
        <p:nvGrpSpPr>
          <p:cNvPr id="2882" name="Google Shape;2882;p60"/>
          <p:cNvGrpSpPr/>
          <p:nvPr/>
        </p:nvGrpSpPr>
        <p:grpSpPr>
          <a:xfrm>
            <a:off x="4670283" y="722871"/>
            <a:ext cx="793256" cy="182899"/>
            <a:chOff x="2685575" y="2835950"/>
            <a:chExt cx="433000" cy="99825"/>
          </a:xfrm>
        </p:grpSpPr>
        <p:sp>
          <p:nvSpPr>
            <p:cNvPr id="2883" name="Google Shape;2883;p6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6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6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87" name="Google Shape;2887;p60"/>
          <p:cNvPicPr preferRelativeResize="0"/>
          <p:nvPr/>
        </p:nvPicPr>
        <p:blipFill>
          <a:blip r:embed="rId3">
            <a:alphaModFix/>
          </a:blip>
          <a:stretch>
            <a:fillRect/>
          </a:stretch>
        </p:blipFill>
        <p:spPr>
          <a:xfrm>
            <a:off x="5498214" y="-1169825"/>
            <a:ext cx="2527512" cy="2681250"/>
          </a:xfrm>
          <a:prstGeom prst="rect">
            <a:avLst/>
          </a:prstGeom>
          <a:noFill/>
          <a:ln>
            <a:noFill/>
          </a:ln>
        </p:spPr>
      </p:pic>
      <p:sp>
        <p:nvSpPr>
          <p:cNvPr id="2888" name="Google Shape;2888;p6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6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60">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6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6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60"/>
          <p:cNvSpPr txBox="1"/>
          <p:nvPr>
            <p:ph idx="8" type="subTitle"/>
          </p:nvPr>
        </p:nvSpPr>
        <p:spPr>
          <a:xfrm>
            <a:off x="931750" y="1471500"/>
            <a:ext cx="6652200" cy="233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t>
            </a:r>
            <a:r>
              <a:rPr lang="en"/>
              <a:t>he dataset revealed 18 features</a:t>
            </a:r>
            <a:endParaRPr/>
          </a:p>
          <a:p>
            <a:pPr indent="-317500" lvl="0" marL="457200" rtl="0" algn="l">
              <a:lnSpc>
                <a:spcPct val="115000"/>
              </a:lnSpc>
              <a:spcBef>
                <a:spcPts val="0"/>
              </a:spcBef>
              <a:spcAft>
                <a:spcPts val="0"/>
              </a:spcAft>
              <a:buSzPts val="1400"/>
              <a:buChar char="●"/>
            </a:pPr>
            <a:r>
              <a:rPr lang="en"/>
              <a:t>Data cleaning involved handling missing values, which were found to be absent in the dataset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lang="en"/>
              <a:t>Categorical variables were converted into binary values and one-hot encoded to facilitate model training </a:t>
            </a:r>
            <a:endParaRPr/>
          </a:p>
          <a:p>
            <a:pPr indent="-317500" lvl="0" marL="457200" rtl="0" algn="l">
              <a:spcBef>
                <a:spcPts val="0"/>
              </a:spcBef>
              <a:spcAft>
                <a:spcPts val="0"/>
              </a:spcAft>
              <a:buSzPts val="1400"/>
              <a:buChar char="●"/>
            </a:pPr>
            <a:r>
              <a:rPr lang="en"/>
              <a:t>The dataset was split into training and testing sets using the train_test_split function.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882"/>
                                        </p:tgtEl>
                                        <p:attrNameLst>
                                          <p:attrName>style.visibility</p:attrName>
                                        </p:attrNameLst>
                                      </p:cBhvr>
                                      <p:to>
                                        <p:strVal val="visible"/>
                                      </p:to>
                                    </p:set>
                                    <p:anim calcmode="lin" valueType="num">
                                      <p:cBhvr additive="base">
                                        <p:cTn dur="1000"/>
                                        <p:tgtEl>
                                          <p:spTgt spid="28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81"/>
                                        </p:tgtEl>
                                        <p:attrNameLst>
                                          <p:attrName>style.visibility</p:attrName>
                                        </p:attrNameLst>
                                      </p:cBhvr>
                                      <p:to>
                                        <p:strVal val="visible"/>
                                      </p:to>
                                    </p:set>
                                    <p:anim calcmode="lin" valueType="num">
                                      <p:cBhvr additive="base">
                                        <p:cTn dur="1000"/>
                                        <p:tgtEl>
                                          <p:spTgt spid="2881"/>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2880"/>
                                        </p:tgtEl>
                                        <p:attrNameLst>
                                          <p:attrName>r</p:attrName>
                                        </p:attrNameLst>
                                      </p:cBhvr>
                                    </p:animRot>
                                  </p:childTnLst>
                                </p:cTn>
                              </p:par>
                              <p:par>
                                <p:cTn fill="hold" nodeType="withEffect" presetClass="entr" presetID="2" presetSubtype="1">
                                  <p:stCondLst>
                                    <p:cond delay="0"/>
                                  </p:stCondLst>
                                  <p:childTnLst>
                                    <p:set>
                                      <p:cBhvr>
                                        <p:cTn dur="1" fill="hold">
                                          <p:stCondLst>
                                            <p:cond delay="0"/>
                                          </p:stCondLst>
                                        </p:cTn>
                                        <p:tgtEl>
                                          <p:spTgt spid="2887"/>
                                        </p:tgtEl>
                                        <p:attrNameLst>
                                          <p:attrName>style.visibility</p:attrName>
                                        </p:attrNameLst>
                                      </p:cBhvr>
                                      <p:to>
                                        <p:strVal val="visible"/>
                                      </p:to>
                                    </p:set>
                                    <p:anim calcmode="lin" valueType="num">
                                      <p:cBhvr additive="base">
                                        <p:cTn dur="1000"/>
                                        <p:tgtEl>
                                          <p:spTgt spid="288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888"/>
                                        </p:tgtEl>
                                        <p:attrNameLst>
                                          <p:attrName>style.visibility</p:attrName>
                                        </p:attrNameLst>
                                      </p:cBhvr>
                                      <p:to>
                                        <p:strVal val="visible"/>
                                      </p:to>
                                    </p:set>
                                    <p:animEffect filter="fade" transition="in">
                                      <p:cBhvr>
                                        <p:cTn dur="1000"/>
                                        <p:tgtEl>
                                          <p:spTgt spid="2888"/>
                                        </p:tgtEl>
                                      </p:cBhvr>
                                    </p:animEffect>
                                  </p:childTnLst>
                                </p:cTn>
                              </p:par>
                              <p:par>
                                <p:cTn fill="hold" nodeType="withEffect" presetClass="entr" presetID="10" presetSubtype="0">
                                  <p:stCondLst>
                                    <p:cond delay="0"/>
                                  </p:stCondLst>
                                  <p:childTnLst>
                                    <p:set>
                                      <p:cBhvr>
                                        <p:cTn dur="1" fill="hold">
                                          <p:stCondLst>
                                            <p:cond delay="0"/>
                                          </p:stCondLst>
                                        </p:cTn>
                                        <p:tgtEl>
                                          <p:spTgt spid="2889"/>
                                        </p:tgtEl>
                                        <p:attrNameLst>
                                          <p:attrName>style.visibility</p:attrName>
                                        </p:attrNameLst>
                                      </p:cBhvr>
                                      <p:to>
                                        <p:strVal val="visible"/>
                                      </p:to>
                                    </p:set>
                                    <p:animEffect filter="fade" transition="in">
                                      <p:cBhvr>
                                        <p:cTn dur="1000"/>
                                        <p:tgtEl>
                                          <p:spTgt spid="2889"/>
                                        </p:tgtEl>
                                      </p:cBhvr>
                                    </p:animEffect>
                                  </p:childTnLst>
                                </p:cTn>
                              </p:par>
                              <p:par>
                                <p:cTn fill="hold" nodeType="withEffect" presetClass="entr" presetID="10" presetSubtype="0">
                                  <p:stCondLst>
                                    <p:cond delay="0"/>
                                  </p:stCondLst>
                                  <p:childTnLst>
                                    <p:set>
                                      <p:cBhvr>
                                        <p:cTn dur="1" fill="hold">
                                          <p:stCondLst>
                                            <p:cond delay="0"/>
                                          </p:stCondLst>
                                        </p:cTn>
                                        <p:tgtEl>
                                          <p:spTgt spid="2890"/>
                                        </p:tgtEl>
                                        <p:attrNameLst>
                                          <p:attrName>style.visibility</p:attrName>
                                        </p:attrNameLst>
                                      </p:cBhvr>
                                      <p:to>
                                        <p:strVal val="visible"/>
                                      </p:to>
                                    </p:set>
                                    <p:animEffect filter="fade" transition="in">
                                      <p:cBhvr>
                                        <p:cTn dur="1000"/>
                                        <p:tgtEl>
                                          <p:spTgt spid="2890"/>
                                        </p:tgtEl>
                                      </p:cBhvr>
                                    </p:animEffect>
                                  </p:childTnLst>
                                </p:cTn>
                              </p:par>
                              <p:par>
                                <p:cTn fill="hold" nodeType="withEffect" presetClass="entr" presetID="10" presetSubtype="0">
                                  <p:stCondLst>
                                    <p:cond delay="0"/>
                                  </p:stCondLst>
                                  <p:childTnLst>
                                    <p:set>
                                      <p:cBhvr>
                                        <p:cTn dur="1" fill="hold">
                                          <p:stCondLst>
                                            <p:cond delay="0"/>
                                          </p:stCondLst>
                                        </p:cTn>
                                        <p:tgtEl>
                                          <p:spTgt spid="2891"/>
                                        </p:tgtEl>
                                        <p:attrNameLst>
                                          <p:attrName>style.visibility</p:attrName>
                                        </p:attrNameLst>
                                      </p:cBhvr>
                                      <p:to>
                                        <p:strVal val="visible"/>
                                      </p:to>
                                    </p:set>
                                    <p:animEffect filter="fade" transition="in">
                                      <p:cBhvr>
                                        <p:cTn dur="1000"/>
                                        <p:tgtEl>
                                          <p:spTgt spid="2891"/>
                                        </p:tgtEl>
                                      </p:cBhvr>
                                    </p:animEffect>
                                  </p:childTnLst>
                                </p:cTn>
                              </p:par>
                              <p:par>
                                <p:cTn fill="hold" nodeType="withEffect" presetClass="entr" presetID="10" presetSubtype="0">
                                  <p:stCondLst>
                                    <p:cond delay="0"/>
                                  </p:stCondLst>
                                  <p:childTnLst>
                                    <p:set>
                                      <p:cBhvr>
                                        <p:cTn dur="1" fill="hold">
                                          <p:stCondLst>
                                            <p:cond delay="0"/>
                                          </p:stCondLst>
                                        </p:cTn>
                                        <p:tgtEl>
                                          <p:spTgt spid="2892"/>
                                        </p:tgtEl>
                                        <p:attrNameLst>
                                          <p:attrName>style.visibility</p:attrName>
                                        </p:attrNameLst>
                                      </p:cBhvr>
                                      <p:to>
                                        <p:strVal val="visible"/>
                                      </p:to>
                                    </p:set>
                                    <p:animEffect filter="fade" transition="in">
                                      <p:cBhvr>
                                        <p:cTn dur="1000"/>
                                        <p:tgtEl>
                                          <p:spTgt spid="28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7" name="Shape 2897"/>
        <p:cNvGrpSpPr/>
        <p:nvPr/>
      </p:nvGrpSpPr>
      <p:grpSpPr>
        <a:xfrm>
          <a:off x="0" y="0"/>
          <a:ext cx="0" cy="0"/>
          <a:chOff x="0" y="0"/>
          <a:chExt cx="0" cy="0"/>
        </a:xfrm>
      </p:grpSpPr>
      <p:sp>
        <p:nvSpPr>
          <p:cNvPr id="2898" name="Google Shape;2898;p61"/>
          <p:cNvSpPr txBox="1"/>
          <p:nvPr>
            <p:ph type="title"/>
          </p:nvPr>
        </p:nvSpPr>
        <p:spPr>
          <a:xfrm>
            <a:off x="1256100" y="9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Exploratory Data Analysis</a:t>
            </a:r>
            <a:endParaRPr/>
          </a:p>
        </p:txBody>
      </p:sp>
      <p:sp>
        <p:nvSpPr>
          <p:cNvPr id="2899" name="Google Shape;2899;p6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6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6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6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1"/>
          <p:cNvSpPr txBox="1"/>
          <p:nvPr>
            <p:ph idx="8" type="subTitle"/>
          </p:nvPr>
        </p:nvSpPr>
        <p:spPr>
          <a:xfrm>
            <a:off x="4834575" y="1978713"/>
            <a:ext cx="3753300" cy="1289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High positive correlation between 'PageValues' and 'Revenue' suggests pages with higher values are likely to generate more revenue.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457200" rtl="0" algn="l">
              <a:spcBef>
                <a:spcPts val="0"/>
              </a:spcBef>
              <a:spcAft>
                <a:spcPts val="0"/>
              </a:spcAft>
              <a:buNone/>
            </a:pPr>
            <a:r>
              <a:t/>
            </a:r>
            <a:endParaRPr/>
          </a:p>
        </p:txBody>
      </p:sp>
      <p:pic>
        <p:nvPicPr>
          <p:cNvPr id="2905" name="Google Shape;2905;p61"/>
          <p:cNvPicPr preferRelativeResize="0"/>
          <p:nvPr/>
        </p:nvPicPr>
        <p:blipFill>
          <a:blip r:embed="rId4">
            <a:alphaModFix/>
          </a:blip>
          <a:stretch>
            <a:fillRect/>
          </a:stretch>
        </p:blipFill>
        <p:spPr>
          <a:xfrm>
            <a:off x="924725" y="634375"/>
            <a:ext cx="3775573" cy="2942400"/>
          </a:xfrm>
          <a:prstGeom prst="rect">
            <a:avLst/>
          </a:prstGeom>
          <a:noFill/>
          <a:ln>
            <a:noFill/>
          </a:ln>
        </p:spPr>
      </p:pic>
      <p:sp>
        <p:nvSpPr>
          <p:cNvPr id="2906" name="Google Shape;2906;p61"/>
          <p:cNvSpPr txBox="1"/>
          <p:nvPr/>
        </p:nvSpPr>
        <p:spPr>
          <a:xfrm>
            <a:off x="1969350" y="3699300"/>
            <a:ext cx="5552700" cy="10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Negative correlations with 'BounceRates' and 'ExitRates' indicate decreased revenue likelihood with higher bounce and exit rates. Strategic optimization, like focusing on high 'PageValues' pages and minimizing bounce rates, can enhance revenue generation</a:t>
            </a:r>
            <a:r>
              <a:rPr lang="en" sz="1100">
                <a:solidFill>
                  <a:srgbClr val="FFFFFF"/>
                </a:solidFill>
                <a:highlight>
                  <a:srgbClr val="343541"/>
                </a:highlight>
                <a:latin typeface="Roboto"/>
                <a:ea typeface="Roboto"/>
                <a:cs typeface="Roboto"/>
                <a:sym typeface="Roboto"/>
              </a:rPr>
              <a:t>.</a:t>
            </a:r>
            <a:endParaRPr>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98"/>
                                        </p:tgtEl>
                                        <p:attrNameLst>
                                          <p:attrName>style.visibility</p:attrName>
                                        </p:attrNameLst>
                                      </p:cBhvr>
                                      <p:to>
                                        <p:strVal val="visible"/>
                                      </p:to>
                                    </p:set>
                                    <p:anim calcmode="lin" valueType="num">
                                      <p:cBhvr additive="base">
                                        <p:cTn dur="1000"/>
                                        <p:tgtEl>
                                          <p:spTgt spid="289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99"/>
                                        </p:tgtEl>
                                        <p:attrNameLst>
                                          <p:attrName>style.visibility</p:attrName>
                                        </p:attrNameLst>
                                      </p:cBhvr>
                                      <p:to>
                                        <p:strVal val="visible"/>
                                      </p:to>
                                    </p:set>
                                    <p:animEffect filter="fade" transition="in">
                                      <p:cBhvr>
                                        <p:cTn dur="1000"/>
                                        <p:tgtEl>
                                          <p:spTgt spid="2899"/>
                                        </p:tgtEl>
                                      </p:cBhvr>
                                    </p:animEffect>
                                  </p:childTnLst>
                                </p:cTn>
                              </p:par>
                              <p:par>
                                <p:cTn fill="hold" nodeType="withEffect" presetClass="entr" presetID="10" presetSubtype="0">
                                  <p:stCondLst>
                                    <p:cond delay="0"/>
                                  </p:stCondLst>
                                  <p:childTnLst>
                                    <p:set>
                                      <p:cBhvr>
                                        <p:cTn dur="1" fill="hold">
                                          <p:stCondLst>
                                            <p:cond delay="0"/>
                                          </p:stCondLst>
                                        </p:cTn>
                                        <p:tgtEl>
                                          <p:spTgt spid="2900"/>
                                        </p:tgtEl>
                                        <p:attrNameLst>
                                          <p:attrName>style.visibility</p:attrName>
                                        </p:attrNameLst>
                                      </p:cBhvr>
                                      <p:to>
                                        <p:strVal val="visible"/>
                                      </p:to>
                                    </p:set>
                                    <p:animEffect filter="fade" transition="in">
                                      <p:cBhvr>
                                        <p:cTn dur="1000"/>
                                        <p:tgtEl>
                                          <p:spTgt spid="2900"/>
                                        </p:tgtEl>
                                      </p:cBhvr>
                                    </p:animEffect>
                                  </p:childTnLst>
                                </p:cTn>
                              </p:par>
                              <p:par>
                                <p:cTn fill="hold" nodeType="withEffect" presetClass="entr" presetID="10" presetSubtype="0">
                                  <p:stCondLst>
                                    <p:cond delay="0"/>
                                  </p:stCondLst>
                                  <p:childTnLst>
                                    <p:set>
                                      <p:cBhvr>
                                        <p:cTn dur="1" fill="hold">
                                          <p:stCondLst>
                                            <p:cond delay="0"/>
                                          </p:stCondLst>
                                        </p:cTn>
                                        <p:tgtEl>
                                          <p:spTgt spid="2901"/>
                                        </p:tgtEl>
                                        <p:attrNameLst>
                                          <p:attrName>style.visibility</p:attrName>
                                        </p:attrNameLst>
                                      </p:cBhvr>
                                      <p:to>
                                        <p:strVal val="visible"/>
                                      </p:to>
                                    </p:set>
                                    <p:animEffect filter="fade" transition="in">
                                      <p:cBhvr>
                                        <p:cTn dur="1000"/>
                                        <p:tgtEl>
                                          <p:spTgt spid="2901"/>
                                        </p:tgtEl>
                                      </p:cBhvr>
                                    </p:animEffect>
                                  </p:childTnLst>
                                </p:cTn>
                              </p:par>
                              <p:par>
                                <p:cTn fill="hold" nodeType="withEffect" presetClass="entr" presetID="10" presetSubtype="0">
                                  <p:stCondLst>
                                    <p:cond delay="0"/>
                                  </p:stCondLst>
                                  <p:childTnLst>
                                    <p:set>
                                      <p:cBhvr>
                                        <p:cTn dur="1" fill="hold">
                                          <p:stCondLst>
                                            <p:cond delay="0"/>
                                          </p:stCondLst>
                                        </p:cTn>
                                        <p:tgtEl>
                                          <p:spTgt spid="2902"/>
                                        </p:tgtEl>
                                        <p:attrNameLst>
                                          <p:attrName>style.visibility</p:attrName>
                                        </p:attrNameLst>
                                      </p:cBhvr>
                                      <p:to>
                                        <p:strVal val="visible"/>
                                      </p:to>
                                    </p:set>
                                    <p:animEffect filter="fade" transition="in">
                                      <p:cBhvr>
                                        <p:cTn dur="1000"/>
                                        <p:tgtEl>
                                          <p:spTgt spid="2902"/>
                                        </p:tgtEl>
                                      </p:cBhvr>
                                    </p:animEffect>
                                  </p:childTnLst>
                                </p:cTn>
                              </p:par>
                              <p:par>
                                <p:cTn fill="hold" nodeType="withEffect" presetClass="entr" presetID="10" presetSubtype="0">
                                  <p:stCondLst>
                                    <p:cond delay="0"/>
                                  </p:stCondLst>
                                  <p:childTnLst>
                                    <p:set>
                                      <p:cBhvr>
                                        <p:cTn dur="1" fill="hold">
                                          <p:stCondLst>
                                            <p:cond delay="0"/>
                                          </p:stCondLst>
                                        </p:cTn>
                                        <p:tgtEl>
                                          <p:spTgt spid="2903"/>
                                        </p:tgtEl>
                                        <p:attrNameLst>
                                          <p:attrName>style.visibility</p:attrName>
                                        </p:attrNameLst>
                                      </p:cBhvr>
                                      <p:to>
                                        <p:strVal val="visible"/>
                                      </p:to>
                                    </p:set>
                                    <p:animEffect filter="fade" transition="in">
                                      <p:cBhvr>
                                        <p:cTn dur="1000"/>
                                        <p:tgtEl>
                                          <p:spTgt spid="2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