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  <p:sldId id="303" r:id="rId4"/>
    <p:sldId id="304" r:id="rId5"/>
    <p:sldId id="305" r:id="rId6"/>
    <p:sldId id="306" r:id="rId7"/>
    <p:sldId id="262" r:id="rId8"/>
    <p:sldId id="307" r:id="rId9"/>
    <p:sldId id="261" r:id="rId10"/>
    <p:sldId id="308" r:id="rId11"/>
    <p:sldId id="309" r:id="rId12"/>
    <p:sldId id="310" r:id="rId13"/>
    <p:sldId id="311" r:id="rId14"/>
    <p:sldId id="329" r:id="rId15"/>
    <p:sldId id="330" r:id="rId16"/>
    <p:sldId id="331" r:id="rId17"/>
    <p:sldId id="419" r:id="rId18"/>
    <p:sldId id="420" r:id="rId19"/>
    <p:sldId id="422" r:id="rId20"/>
    <p:sldId id="423" r:id="rId21"/>
    <p:sldId id="379" r:id="rId22"/>
    <p:sldId id="424" r:id="rId23"/>
    <p:sldId id="270" r:id="rId24"/>
    <p:sldId id="272" r:id="rId25"/>
    <p:sldId id="425" r:id="rId26"/>
    <p:sldId id="426" r:id="rId27"/>
    <p:sldId id="427" r:id="rId28"/>
    <p:sldId id="30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923DD-4175-4E16-B171-0D7D61CDDF22}" v="89" dt="2022-06-11T10:31:06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  <pc:docChgLst>
    <pc:chgData name="Manish Sharma" userId="b799adb9ba789c8f" providerId="LiveId" clId="{698923DD-4175-4E16-B171-0D7D61CDDF22}"/>
    <pc:docChg chg="undo custSel addSld modSld">
      <pc:chgData name="Manish Sharma" userId="b799adb9ba789c8f" providerId="LiveId" clId="{698923DD-4175-4E16-B171-0D7D61CDDF22}" dt="2022-06-11T11:08:16.035" v="731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2"/>
            </a:rPr>
            <a:t>Manish Sharma | WhatsApp</a:t>
          </a:r>
          <a:endParaRPr lang="en-US" sz="2700" kern="120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C0270B-04A9-DA6B-E977-532371C660D7}"/>
              </a:ext>
            </a:extLst>
          </p:cNvPr>
          <p:cNvSpPr/>
          <p:nvPr/>
        </p:nvSpPr>
        <p:spPr>
          <a:xfrm>
            <a:off x="917616" y="238897"/>
            <a:ext cx="4191147" cy="5016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C4D83-EEAB-C722-AF39-9518F9CE5A7C}"/>
              </a:ext>
            </a:extLst>
          </p:cNvPr>
          <p:cNvSpPr/>
          <p:nvPr/>
        </p:nvSpPr>
        <p:spPr>
          <a:xfrm>
            <a:off x="1100801" y="856736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CBF49-CFFB-92E1-1592-5541FC45CFEB}"/>
              </a:ext>
            </a:extLst>
          </p:cNvPr>
          <p:cNvSpPr/>
          <p:nvPr/>
        </p:nvSpPr>
        <p:spPr>
          <a:xfrm>
            <a:off x="3852239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D33B4A-45C2-98FB-DE99-7EBDC5DC2CAA}"/>
              </a:ext>
            </a:extLst>
          </p:cNvPr>
          <p:cNvSpPr/>
          <p:nvPr/>
        </p:nvSpPr>
        <p:spPr>
          <a:xfrm>
            <a:off x="4445363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EC5F9-4115-7757-3629-103940B00E51}"/>
              </a:ext>
            </a:extLst>
          </p:cNvPr>
          <p:cNvSpPr txBox="1"/>
          <p:nvPr/>
        </p:nvSpPr>
        <p:spPr>
          <a:xfrm>
            <a:off x="2176052" y="33020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F6D7B-BAA1-0E31-CCB1-5B53EC90ACFF}"/>
              </a:ext>
            </a:extLst>
          </p:cNvPr>
          <p:cNvSpPr txBox="1"/>
          <p:nvPr/>
        </p:nvSpPr>
        <p:spPr>
          <a:xfrm>
            <a:off x="1208602" y="3130305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F54E82-9AB5-0BD2-0188-53DC7121E4F6}"/>
              </a:ext>
            </a:extLst>
          </p:cNvPr>
          <p:cNvCxnSpPr>
            <a:cxnSpLocks/>
          </p:cNvCxnSpPr>
          <p:nvPr/>
        </p:nvCxnSpPr>
        <p:spPr>
          <a:xfrm>
            <a:off x="1188747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D715A-2871-173A-EB96-8A7B93CC47A8}"/>
              </a:ext>
            </a:extLst>
          </p:cNvPr>
          <p:cNvSpPr txBox="1"/>
          <p:nvPr/>
        </p:nvSpPr>
        <p:spPr>
          <a:xfrm>
            <a:off x="2369004" y="219195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80E5A8-8005-FE9F-F32C-64CDDAB8BB34}"/>
              </a:ext>
            </a:extLst>
          </p:cNvPr>
          <p:cNvCxnSpPr>
            <a:cxnSpLocks/>
          </p:cNvCxnSpPr>
          <p:nvPr/>
        </p:nvCxnSpPr>
        <p:spPr>
          <a:xfrm>
            <a:off x="3816618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7A5C72-CE31-DE7F-5C81-D8F2BA66D782}"/>
              </a:ext>
            </a:extLst>
          </p:cNvPr>
          <p:cNvCxnSpPr/>
          <p:nvPr/>
        </p:nvCxnSpPr>
        <p:spPr>
          <a:xfrm flipV="1">
            <a:off x="2176052" y="1276866"/>
            <a:ext cx="238685" cy="27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DF5BFE-2760-B6C0-642C-E249094123E6}"/>
              </a:ext>
            </a:extLst>
          </p:cNvPr>
          <p:cNvCxnSpPr/>
          <p:nvPr/>
        </p:nvCxnSpPr>
        <p:spPr>
          <a:xfrm flipV="1">
            <a:off x="3403600" y="1276866"/>
            <a:ext cx="683418" cy="295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E2CD67-E86B-F822-780F-4346F0904581}"/>
              </a:ext>
            </a:extLst>
          </p:cNvPr>
          <p:cNvCxnSpPr/>
          <p:nvPr/>
        </p:nvCxnSpPr>
        <p:spPr>
          <a:xfrm flipV="1">
            <a:off x="4648200" y="1276866"/>
            <a:ext cx="31942" cy="340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1A80A7A-4A33-47BB-EAB2-DC4D3EA898B1}"/>
              </a:ext>
            </a:extLst>
          </p:cNvPr>
          <p:cNvSpPr/>
          <p:nvPr/>
        </p:nvSpPr>
        <p:spPr>
          <a:xfrm>
            <a:off x="6900052" y="238897"/>
            <a:ext cx="4191147" cy="5016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3536F9-FC27-B655-02FC-26FC82244E20}"/>
              </a:ext>
            </a:extLst>
          </p:cNvPr>
          <p:cNvSpPr/>
          <p:nvPr/>
        </p:nvSpPr>
        <p:spPr>
          <a:xfrm>
            <a:off x="7083237" y="856736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8FE357-C18C-74B2-F159-768C5C1FBA62}"/>
              </a:ext>
            </a:extLst>
          </p:cNvPr>
          <p:cNvSpPr/>
          <p:nvPr/>
        </p:nvSpPr>
        <p:spPr>
          <a:xfrm>
            <a:off x="9834675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55BEC8-B60D-4BF3-9355-43D76A1F4671}"/>
              </a:ext>
            </a:extLst>
          </p:cNvPr>
          <p:cNvSpPr/>
          <p:nvPr/>
        </p:nvSpPr>
        <p:spPr>
          <a:xfrm>
            <a:off x="10427799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D64E8-9C88-59EA-75DB-E250F898CCE2}"/>
              </a:ext>
            </a:extLst>
          </p:cNvPr>
          <p:cNvSpPr txBox="1"/>
          <p:nvPr/>
        </p:nvSpPr>
        <p:spPr>
          <a:xfrm>
            <a:off x="8158488" y="33020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63AA9E-7B63-E009-FFC1-D03E9DEEC657}"/>
              </a:ext>
            </a:extLst>
          </p:cNvPr>
          <p:cNvSpPr txBox="1"/>
          <p:nvPr/>
        </p:nvSpPr>
        <p:spPr>
          <a:xfrm>
            <a:off x="7191038" y="3130305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CA15D3-5F61-CEC3-3A67-7BAEE57C59BE}"/>
              </a:ext>
            </a:extLst>
          </p:cNvPr>
          <p:cNvCxnSpPr>
            <a:cxnSpLocks/>
          </p:cNvCxnSpPr>
          <p:nvPr/>
        </p:nvCxnSpPr>
        <p:spPr>
          <a:xfrm>
            <a:off x="7171183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8B6FDB-1CA8-C076-F903-49450B14736B}"/>
              </a:ext>
            </a:extLst>
          </p:cNvPr>
          <p:cNvSpPr txBox="1"/>
          <p:nvPr/>
        </p:nvSpPr>
        <p:spPr>
          <a:xfrm>
            <a:off x="8351440" y="219195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EF1290-B2EB-6908-CDEE-1FE822B0E634}"/>
              </a:ext>
            </a:extLst>
          </p:cNvPr>
          <p:cNvCxnSpPr>
            <a:cxnSpLocks/>
          </p:cNvCxnSpPr>
          <p:nvPr/>
        </p:nvCxnSpPr>
        <p:spPr>
          <a:xfrm>
            <a:off x="9799054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6CDB5F-FD37-580E-C0EB-1BBB06C6A59C}"/>
              </a:ext>
            </a:extLst>
          </p:cNvPr>
          <p:cNvCxnSpPr/>
          <p:nvPr/>
        </p:nvCxnSpPr>
        <p:spPr>
          <a:xfrm flipV="1">
            <a:off x="8158488" y="1276866"/>
            <a:ext cx="238685" cy="27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53B053-6281-3D99-FA1F-3B70CBD4210B}"/>
              </a:ext>
            </a:extLst>
          </p:cNvPr>
          <p:cNvCxnSpPr/>
          <p:nvPr/>
        </p:nvCxnSpPr>
        <p:spPr>
          <a:xfrm flipV="1">
            <a:off x="9386036" y="1276866"/>
            <a:ext cx="683418" cy="295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056A62-BECF-0024-4F63-83E20FF9DF0A}"/>
              </a:ext>
            </a:extLst>
          </p:cNvPr>
          <p:cNvCxnSpPr/>
          <p:nvPr/>
        </p:nvCxnSpPr>
        <p:spPr>
          <a:xfrm flipV="1">
            <a:off x="10630636" y="1276866"/>
            <a:ext cx="31942" cy="340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CF47A9-6E10-B0B2-9CC2-27BC29F8689B}"/>
              </a:ext>
            </a:extLst>
          </p:cNvPr>
          <p:cNvCxnSpPr/>
          <p:nvPr/>
        </p:nvCxnSpPr>
        <p:spPr>
          <a:xfrm>
            <a:off x="707255" y="5438629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8A72C1-971D-F8B4-E52E-CFF09F13611E}"/>
              </a:ext>
            </a:extLst>
          </p:cNvPr>
          <p:cNvSpPr txBox="1"/>
          <p:nvPr/>
        </p:nvSpPr>
        <p:spPr>
          <a:xfrm>
            <a:off x="2176052" y="5631932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B8A478-1A2F-BC1A-13F2-62EB0A7213F2}"/>
              </a:ext>
            </a:extLst>
          </p:cNvPr>
          <p:cNvSpPr txBox="1"/>
          <p:nvPr/>
        </p:nvSpPr>
        <p:spPr>
          <a:xfrm>
            <a:off x="7891052" y="5631932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97450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045345-7BE5-DB72-4F31-317A2244107C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r>
              <a:rPr lang="en-IN" sz="2400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Behaviour – Methods </a:t>
            </a:r>
          </a:p>
          <a:p>
            <a:pPr algn="ctr"/>
            <a:endParaRPr lang="en-IN" sz="1100" dirty="0">
              <a:solidFill>
                <a:srgbClr val="FFFF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C7A464-F005-FB92-857D-13F438188F88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C7EE49-7B3C-7008-C7C4-EAFBF7496DC1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7DD588-A54A-BEEE-5336-71CF67A0F8EC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3BDEE2-2ECA-6743-A1F2-4B8348D2CCC6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641719-E155-98B4-D33A-DE59D3D23F20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REACTNATIVE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392E04-76FA-3FEA-EEC8-D125B2368F72}"/>
              </a:ext>
            </a:extLst>
          </p:cNvPr>
          <p:cNvCxnSpPr>
            <a:endCxn id="9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B7834D-7FFE-0833-E40D-2A6B5963E0D5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F7943C-6053-4C9E-E280-9166029CDBCC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06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3559-536D-6ACA-23AB-55A00BE0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71338-E8D1-3D75-EFFC-CE14A003BF17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63ADD7-778D-B0BA-610E-357EFC45D0AD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E96EEE-7B4B-5F2F-91A1-8B7F74E85124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66260C-868E-6DDD-D576-6BD549F6DF61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CCED44-7EFE-5D0F-576E-E7366D007105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CD7F4F-5835-F262-4BE3-7C6BBBB6F94F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A06B9A-98E4-529A-A44C-CCC52E5F017B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6E6A9C-BDFF-3410-E21F-2E4DBF9D90EE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D0FBED-4271-CD72-E596-1EE0AF708E80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D5D4E-BC78-A5B8-2015-05F5D30A339F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857449-D7F9-26D3-1CCA-6E6DA8784F89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71333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B266-49D7-4F7F-A956-2F1CB2BA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14E8-38D2-469D-92E0-B6A95C15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Node Latest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US" dirty="0"/>
              <a:t>Extensions of Visual Studio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  <a:p>
            <a:r>
              <a:rPr lang="en-US" dirty="0"/>
              <a:t>After Extensions are installed</a:t>
            </a:r>
          </a:p>
          <a:p>
            <a:pPr lvl="1"/>
            <a:r>
              <a:rPr lang="en-US" dirty="0"/>
              <a:t>File Menu -&gt; Preferences -&gt; File Icon Theme -&gt; Select </a:t>
            </a:r>
            <a:r>
              <a:rPr lang="en-US" dirty="0" err="1"/>
              <a:t>VScode</a:t>
            </a:r>
            <a:r>
              <a:rPr lang="en-US" dirty="0"/>
              <a:t> Icons</a:t>
            </a:r>
          </a:p>
        </p:txBody>
      </p:sp>
    </p:spTree>
    <p:extLst>
      <p:ext uri="{BB962C8B-B14F-4D97-AF65-F5344CB8AC3E}">
        <p14:creationId xmlns:p14="http://schemas.microsoft.com/office/powerpoint/2010/main" val="122205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A5F2-A07B-40EA-994F-5CB16C0F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Extensions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3AC9-684E-4C96-96EE-6A35C941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Google Chrome Extensions</a:t>
            </a:r>
          </a:p>
          <a:p>
            <a:pPr lvl="1"/>
            <a:r>
              <a:rPr lang="en-US" dirty="0"/>
              <a:t>React Developer Tools</a:t>
            </a:r>
          </a:p>
          <a:p>
            <a:pPr lvl="2"/>
            <a:r>
              <a:rPr lang="en-US" dirty="0">
                <a:hlinkClick r:id="rId2"/>
              </a:rPr>
              <a:t>https://chrome.google.com/webstore/detail/react-developer-tools/fmkadmapgofadopljbjfkapdkoienihi</a:t>
            </a:r>
            <a:endParaRPr lang="en-US" dirty="0"/>
          </a:p>
          <a:p>
            <a:pPr lvl="1"/>
            <a:r>
              <a:rPr lang="en-US" dirty="0"/>
              <a:t>Redux </a:t>
            </a:r>
            <a:r>
              <a:rPr lang="en-US" dirty="0" err="1"/>
              <a:t>DevTools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https://chrome.google.com/webstore/detail/redux-devtools/lmhkpmbekcpmknklioeibfkpmmfibljd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4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2CA71A-D578-2DBB-5D8D-33F346C7BDA5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 (JSX)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023285-B03C-E27E-CA49-8A6D66ABA399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178715B-FA9B-85AC-8AB8-747F8D5FE5E2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9A43D-E25F-121E-98FF-37EC4AB1EE71}"/>
              </a:ext>
            </a:extLst>
          </p:cNvPr>
          <p:cNvSpPr txBox="1"/>
          <p:nvPr/>
        </p:nvSpPr>
        <p:spPr>
          <a:xfrm>
            <a:off x="9577587" y="1279247"/>
            <a:ext cx="1325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 +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DF4988-850A-0E27-5EDB-5375BAEEA17B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D14540-B0B5-26E3-2CD9-50F76D010241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A8929-A4DE-5473-2752-DBC9EFEF465F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99B653-AA44-D299-A68D-2D4EFF9A3902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20352C-FC99-208C-6BF6-599255AB2688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5CF342-ED71-73BE-9EC3-CF625B384F27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0B3BF-394B-305B-7A95-60F09DB07C59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C9BF6A-4B2A-716E-9DBE-E69F31284206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C5A9C4-02D9-D3A8-02F9-024F5468E763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44F5B99-DA28-2F6C-C69C-410557621308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3F6386-64CA-4981-9834-AF8857B02D15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99F039-D0FC-1D84-470C-935A75DE9CAB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919B59-BC43-5B26-75E0-E3B464A84189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29F9E6-E4C9-0522-CC93-00B966A0D8B5}"/>
              </a:ext>
            </a:extLst>
          </p:cNvPr>
          <p:cNvSpPr txBox="1"/>
          <p:nvPr/>
        </p:nvSpPr>
        <p:spPr>
          <a:xfrm>
            <a:off x="364318" y="1130531"/>
            <a:ext cx="23925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US" dirty="0"/>
              <a:t>	CLI (create-react-app)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64D236-5E39-0501-1BDC-65EA78E99D71}"/>
              </a:ext>
            </a:extLst>
          </p:cNvPr>
          <p:cNvSpPr txBox="1"/>
          <p:nvPr/>
        </p:nvSpPr>
        <p:spPr>
          <a:xfrm>
            <a:off x="412448" y="230662"/>
            <a:ext cx="2605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Client Side Build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3DFACF-EF08-DD00-88B0-EC46F56D7944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364ADF-9D5E-39C7-7B73-9AF9F7A151BF}"/>
              </a:ext>
            </a:extLst>
          </p:cNvPr>
          <p:cNvSpPr/>
          <p:nvPr/>
        </p:nvSpPr>
        <p:spPr>
          <a:xfrm>
            <a:off x="3308465" y="1737360"/>
            <a:ext cx="5370021" cy="207695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9977C3-56B4-D825-A9E9-4AE8988E1EAE}"/>
              </a:ext>
            </a:extLst>
          </p:cNvPr>
          <p:cNvSpPr txBox="1"/>
          <p:nvPr/>
        </p:nvSpPr>
        <p:spPr>
          <a:xfrm>
            <a:off x="6722313" y="2582347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D6F781-BE32-5DCC-9F4C-EF9B0EEC4B1A}"/>
              </a:ext>
            </a:extLst>
          </p:cNvPr>
          <p:cNvSpPr txBox="1"/>
          <p:nvPr/>
        </p:nvSpPr>
        <p:spPr>
          <a:xfrm>
            <a:off x="6611420" y="1940667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your project</a:t>
            </a:r>
          </a:p>
          <a:p>
            <a:pPr algn="ctr"/>
            <a:r>
              <a:rPr lang="en-IN" dirty="0" err="1"/>
              <a:t>npm</a:t>
            </a:r>
            <a:r>
              <a:rPr lang="en-IN" dirty="0"/>
              <a:t> run build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089246-691A-6CF5-13E6-81655AF2127D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6B4F74-9083-5100-3B30-2B2F72F67610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9F4EF4-68CC-0E6A-510D-66F97FEE9DB7}"/>
              </a:ext>
            </a:extLst>
          </p:cNvPr>
          <p:cNvSpPr txBox="1"/>
          <p:nvPr/>
        </p:nvSpPr>
        <p:spPr>
          <a:xfrm>
            <a:off x="3500434" y="2824017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722597-FC95-51F7-7019-9C54FE56F340}"/>
              </a:ext>
            </a:extLst>
          </p:cNvPr>
          <p:cNvSpPr txBox="1"/>
          <p:nvPr/>
        </p:nvSpPr>
        <p:spPr>
          <a:xfrm>
            <a:off x="3416533" y="1858986"/>
            <a:ext cx="2328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  <a:p>
            <a:pPr algn="ctr"/>
            <a:r>
              <a:rPr lang="en-IN" dirty="0" err="1"/>
              <a:t>npm</a:t>
            </a:r>
            <a:r>
              <a:rPr lang="en-IN" dirty="0"/>
              <a:t> start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20D3AA-2A5E-85D5-939B-BEA1BC92A9A0}"/>
              </a:ext>
            </a:extLst>
          </p:cNvPr>
          <p:cNvSpPr txBox="1"/>
          <p:nvPr/>
        </p:nvSpPr>
        <p:spPr>
          <a:xfrm>
            <a:off x="3504228" y="1272416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45826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BE2F-8896-4AE8-A92F-970356C0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A602-6ED8-4DF8-AF80-8C86853D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Create a new application</a:t>
            </a:r>
          </a:p>
          <a:p>
            <a:pPr lvl="1"/>
            <a:r>
              <a:rPr lang="en-US" dirty="0" err="1"/>
              <a:t>npx</a:t>
            </a:r>
            <a:r>
              <a:rPr lang="en-US" dirty="0"/>
              <a:t> create-react-app first-app</a:t>
            </a:r>
          </a:p>
          <a:p>
            <a:pPr lvl="1"/>
            <a:r>
              <a:rPr lang="en-US" dirty="0"/>
              <a:t>cd first-app</a:t>
            </a:r>
          </a:p>
          <a:p>
            <a:pPr lvl="1"/>
            <a:r>
              <a:rPr lang="en-US" dirty="0"/>
              <a:t>Commands available in the application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lvl="3"/>
            <a:r>
              <a:rPr lang="en-US" dirty="0"/>
              <a:t>Starts the development server.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build</a:t>
            </a:r>
          </a:p>
          <a:p>
            <a:pPr lvl="3"/>
            <a:r>
              <a:rPr lang="en-US" dirty="0"/>
              <a:t>Bundles the app into static files for production.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test</a:t>
            </a:r>
          </a:p>
          <a:p>
            <a:pPr lvl="3"/>
            <a:r>
              <a:rPr lang="en-US" dirty="0"/>
              <a:t>Starts the test runner.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eject</a:t>
            </a:r>
          </a:p>
          <a:p>
            <a:pPr lvl="3"/>
            <a:r>
              <a:rPr lang="en-US" dirty="0"/>
              <a:t>Removes this tool and copies build dependencies, configuration files and scripts into the app directory. If you do this, you can’t go back!</a:t>
            </a:r>
          </a:p>
        </p:txBody>
      </p:sp>
    </p:spTree>
    <p:extLst>
      <p:ext uri="{BB962C8B-B14F-4D97-AF65-F5344CB8AC3E}">
        <p14:creationId xmlns:p14="http://schemas.microsoft.com/office/powerpoint/2010/main" val="1148456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r>
              <a:rPr lang="en-IN" dirty="0"/>
              <a:t>Include bootstrap and bootstrap-icons </a:t>
            </a:r>
            <a:r>
              <a:rPr lang="en-IN" dirty="0" err="1"/>
              <a:t>css</a:t>
            </a:r>
            <a:r>
              <a:rPr lang="en-IN" dirty="0"/>
              <a:t> file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r>
              <a:rPr lang="en-IN" dirty="0"/>
              <a:t>Component One</a:t>
            </a:r>
          </a:p>
          <a:p>
            <a:pPr lvl="1"/>
            <a:r>
              <a:rPr lang="en-IN" dirty="0"/>
              <a:t>Hello from Component One (text-success)</a:t>
            </a:r>
          </a:p>
          <a:p>
            <a:r>
              <a:rPr lang="en-IN" dirty="0"/>
              <a:t>Component Two</a:t>
            </a:r>
          </a:p>
          <a:p>
            <a:pPr lvl="1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BA8-FFBA-4C3C-B9D3-C4266CEE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F06F-9E7C-43D9-8BB3-7E1BC6FB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is an updatable structure that is used to contain data or information about the component and can change over time. </a:t>
            </a:r>
          </a:p>
          <a:p>
            <a:r>
              <a:rPr lang="en-US" dirty="0"/>
              <a:t>The change in state can happen as a response to user action or system event. </a:t>
            </a:r>
          </a:p>
          <a:p>
            <a:r>
              <a:rPr lang="en-US" dirty="0"/>
              <a:t>It is the heart of the react component which determines the behavior of the component and how it will render. </a:t>
            </a:r>
          </a:p>
          <a:p>
            <a:r>
              <a:rPr lang="en-US" dirty="0"/>
              <a:t>It represents the component's local state or information. </a:t>
            </a:r>
          </a:p>
          <a:p>
            <a:r>
              <a:rPr lang="en-US" dirty="0"/>
              <a:t>It can only be accessed or modified inside the component or by the component directly.</a:t>
            </a:r>
          </a:p>
        </p:txBody>
      </p:sp>
    </p:spTree>
    <p:extLst>
      <p:ext uri="{BB962C8B-B14F-4D97-AF65-F5344CB8AC3E}">
        <p14:creationId xmlns:p14="http://schemas.microsoft.com/office/powerpoint/2010/main" val="254322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58EA91-46B9-EB19-E7F3-EFDFAF59C2C8}"/>
              </a:ext>
            </a:extLst>
          </p:cNvPr>
          <p:cNvSpPr/>
          <p:nvPr/>
        </p:nvSpPr>
        <p:spPr>
          <a:xfrm>
            <a:off x="8440157" y="107349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6C3378-A39A-6591-B70F-212B1954113D}"/>
              </a:ext>
            </a:extLst>
          </p:cNvPr>
          <p:cNvGrpSpPr/>
          <p:nvPr/>
        </p:nvGrpSpPr>
        <p:grpSpPr>
          <a:xfrm>
            <a:off x="8583679" y="1637468"/>
            <a:ext cx="1262108" cy="898124"/>
            <a:chOff x="8762260" y="1677880"/>
            <a:chExt cx="1262108" cy="89812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C616913-46F6-7E9F-66F0-72A7C9A6FEFA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A90EDB9-059A-6703-E5F1-001BB003CAE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F46484-48B0-2C48-F039-81E3A50EF3EA}"/>
              </a:ext>
            </a:extLst>
          </p:cNvPr>
          <p:cNvGrpSpPr/>
          <p:nvPr/>
        </p:nvGrpSpPr>
        <p:grpSpPr>
          <a:xfrm>
            <a:off x="9966646" y="1650331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AC57FC9-5B04-7A2B-F784-377102D9325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C72D227-FA4A-93E7-4DB4-6B60101425F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276C620-B217-1F20-9995-2FBD63F3DD7E}"/>
              </a:ext>
            </a:extLst>
          </p:cNvPr>
          <p:cNvSpPr/>
          <p:nvPr/>
        </p:nvSpPr>
        <p:spPr>
          <a:xfrm>
            <a:off x="945225" y="107349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D93ED4-0D55-6EC8-4366-BFF4C82D47E2}"/>
              </a:ext>
            </a:extLst>
          </p:cNvPr>
          <p:cNvCxnSpPr>
            <a:cxnSpLocks/>
          </p:cNvCxnSpPr>
          <p:nvPr/>
        </p:nvCxnSpPr>
        <p:spPr>
          <a:xfrm>
            <a:off x="4150064" y="163746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F4FB46-9B07-93E0-5174-6D97EBECCCB7}"/>
              </a:ext>
            </a:extLst>
          </p:cNvPr>
          <p:cNvSpPr txBox="1"/>
          <p:nvPr/>
        </p:nvSpPr>
        <p:spPr>
          <a:xfrm>
            <a:off x="5499470" y="128099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C1509C-68C0-C80F-BEB7-ADFB0484747F}"/>
              </a:ext>
            </a:extLst>
          </p:cNvPr>
          <p:cNvCxnSpPr/>
          <p:nvPr/>
        </p:nvCxnSpPr>
        <p:spPr>
          <a:xfrm flipH="1">
            <a:off x="4150064" y="203252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C6F85-0A50-E58E-42A6-7251B3025915}"/>
              </a:ext>
            </a:extLst>
          </p:cNvPr>
          <p:cNvSpPr/>
          <p:nvPr/>
        </p:nvSpPr>
        <p:spPr>
          <a:xfrm>
            <a:off x="5499470" y="204538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E70C15-3A76-7610-E99A-1A5C19B8321C}"/>
              </a:ext>
            </a:extLst>
          </p:cNvPr>
          <p:cNvSpPr/>
          <p:nvPr/>
        </p:nvSpPr>
        <p:spPr>
          <a:xfrm>
            <a:off x="1138112" y="342900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152545-17AF-AC5C-0D4A-87F1E35C0A29}"/>
              </a:ext>
            </a:extLst>
          </p:cNvPr>
          <p:cNvSpPr/>
          <p:nvPr/>
        </p:nvSpPr>
        <p:spPr>
          <a:xfrm>
            <a:off x="945225" y="160502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29EFA1-D699-6139-09AE-CEBE83489E06}"/>
              </a:ext>
            </a:extLst>
          </p:cNvPr>
          <p:cNvSpPr/>
          <p:nvPr/>
        </p:nvSpPr>
        <p:spPr>
          <a:xfrm>
            <a:off x="1138112" y="242531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3B3016-33ED-EB25-5E61-ABDA0CD1E500}"/>
              </a:ext>
            </a:extLst>
          </p:cNvPr>
          <p:cNvSpPr/>
          <p:nvPr/>
        </p:nvSpPr>
        <p:spPr>
          <a:xfrm>
            <a:off x="2156546" y="242531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C8A557-1E92-4045-680A-E79F08381827}"/>
              </a:ext>
            </a:extLst>
          </p:cNvPr>
          <p:cNvSpPr/>
          <p:nvPr/>
        </p:nvSpPr>
        <p:spPr>
          <a:xfrm>
            <a:off x="3169954" y="241471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E5A2A5-791D-2EA7-78AA-7556B18BE23F}"/>
              </a:ext>
            </a:extLst>
          </p:cNvPr>
          <p:cNvCxnSpPr>
            <a:cxnSpLocks/>
          </p:cNvCxnSpPr>
          <p:nvPr/>
        </p:nvCxnSpPr>
        <p:spPr>
          <a:xfrm>
            <a:off x="4161120" y="378546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FD296B-101A-B9E9-4137-B134A6EFC522}"/>
              </a:ext>
            </a:extLst>
          </p:cNvPr>
          <p:cNvCxnSpPr/>
          <p:nvPr/>
        </p:nvCxnSpPr>
        <p:spPr>
          <a:xfrm flipH="1">
            <a:off x="4161120" y="418052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E9B158-BE25-86F5-F027-5A57624D2AF0}"/>
              </a:ext>
            </a:extLst>
          </p:cNvPr>
          <p:cNvSpPr txBox="1"/>
          <p:nvPr/>
        </p:nvSpPr>
        <p:spPr>
          <a:xfrm>
            <a:off x="5510526" y="342900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5E7079-6B94-B156-2E8C-3972C3B0CAD1}"/>
              </a:ext>
            </a:extLst>
          </p:cNvPr>
          <p:cNvSpPr/>
          <p:nvPr/>
        </p:nvSpPr>
        <p:spPr>
          <a:xfrm>
            <a:off x="5510526" y="419338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CA73D8-1BA3-01CF-9BE9-C4D2D4DFCA7C}"/>
              </a:ext>
            </a:extLst>
          </p:cNvPr>
          <p:cNvGrpSpPr/>
          <p:nvPr/>
        </p:nvGrpSpPr>
        <p:grpSpPr>
          <a:xfrm>
            <a:off x="4262998" y="4392532"/>
            <a:ext cx="828000" cy="828000"/>
            <a:chOff x="4936328" y="4218830"/>
            <a:chExt cx="828000" cy="828000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F335A059-B669-75BA-D27F-79CEE1B7A0FB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2A3530-1ADE-1F82-3E20-05190FE14A98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541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4237-CF74-4FC9-9DB5-A78CE20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3C83-65B9-4A38-8A51-D08F1535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are read-only structure. </a:t>
            </a:r>
          </a:p>
          <a:p>
            <a:r>
              <a:rPr lang="en-US" dirty="0"/>
              <a:t>It is an object which stores the value of attributes of a component and work similar to the HTML attributes. </a:t>
            </a:r>
          </a:p>
          <a:p>
            <a:r>
              <a:rPr lang="en-US" dirty="0"/>
              <a:t>It allows passing data from one component to other components.</a:t>
            </a:r>
          </a:p>
          <a:p>
            <a:r>
              <a:rPr lang="en-US" dirty="0"/>
              <a:t>Props are immutable so we cannot modify the props from inside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245182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1205-93A4-4BF5-8D42-F83F693E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Props vs State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D6FDCF-7A38-4758-9B1F-6F9D5136890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4481957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631179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7757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Props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8724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marL="268288" indent="-268288" algn="just" fontAlgn="t"/>
                      <a:r>
                        <a:rPr lang="en-US" sz="2000" dirty="0">
                          <a:effectLst/>
                        </a:rPr>
                        <a:t>Props are read-only.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changes can be asynchronous.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0829891"/>
                  </a:ext>
                </a:extLst>
              </a:tr>
              <a:tr h="2432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immutable.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is mutable.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364677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>
                        <a:tabLst/>
                      </a:pPr>
                      <a:r>
                        <a:rPr lang="en-US" sz="2000" dirty="0">
                          <a:effectLst/>
                        </a:rPr>
                        <a:t>Props allow you to pass data from one component to other components as an argument.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holds information about the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5414363"/>
                  </a:ext>
                </a:extLst>
              </a:tr>
              <a:tr h="5400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can be accessed by the child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be accessed by child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8025783"/>
                  </a:ext>
                </a:extLst>
              </a:tr>
              <a:tr h="6884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used to communicate between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States can be used for rendering dynamic changes within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5947506"/>
                  </a:ext>
                </a:extLst>
              </a:tr>
              <a:tr h="465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556329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external and controlled by whatever renders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State is internal and controlled by the React Component itself.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294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1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179F-13FE-1B82-EA17-F646006C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Browser Renders a Web Page?</a:t>
            </a:r>
            <a:endParaRPr lang="en-IN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470427B8-FE25-5691-40FE-81FEC0F63C49}"/>
              </a:ext>
            </a:extLst>
          </p:cNvPr>
          <p:cNvSpPr/>
          <p:nvPr/>
        </p:nvSpPr>
        <p:spPr>
          <a:xfrm>
            <a:off x="224443" y="3400542"/>
            <a:ext cx="1030778" cy="631767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</a:t>
            </a:r>
            <a:endParaRPr lang="en-IN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8BE0837-8622-5175-B4DA-7D5149F083C2}"/>
              </a:ext>
            </a:extLst>
          </p:cNvPr>
          <p:cNvSpPr/>
          <p:nvPr/>
        </p:nvSpPr>
        <p:spPr>
          <a:xfrm>
            <a:off x="1828799" y="327169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Parser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80C645-A017-B06E-9B0E-DBA8A5EFA2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255221" y="3716425"/>
            <a:ext cx="5735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8E4A5551-C50F-E090-B326-EB693F630BDB}"/>
              </a:ext>
            </a:extLst>
          </p:cNvPr>
          <p:cNvSpPr/>
          <p:nvPr/>
        </p:nvSpPr>
        <p:spPr>
          <a:xfrm>
            <a:off x="3624347" y="333611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 Tree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B1AB31-43C5-87FF-696C-2BFACB9631A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050770" y="3716425"/>
            <a:ext cx="750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665224C4-804C-4181-C510-CDBA6F42C5A3}"/>
              </a:ext>
            </a:extLst>
          </p:cNvPr>
          <p:cNvSpPr/>
          <p:nvPr/>
        </p:nvSpPr>
        <p:spPr>
          <a:xfrm>
            <a:off x="3969741" y="2028941"/>
            <a:ext cx="1433945" cy="854135"/>
          </a:xfrm>
          <a:prstGeom prst="flowChartMerg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AA3BAA-5794-216E-0A16-E11FD9E3769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686714" y="2883076"/>
            <a:ext cx="0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B8C5A1E9-6F59-0573-1844-B6559966B5EA}"/>
              </a:ext>
            </a:extLst>
          </p:cNvPr>
          <p:cNvSpPr/>
          <p:nvPr/>
        </p:nvSpPr>
        <p:spPr>
          <a:xfrm>
            <a:off x="133003" y="5553539"/>
            <a:ext cx="1122218" cy="922711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  <a:endParaRPr lang="en-IN" b="1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6E8A6BF-DBE9-54B1-6C98-E91EE180BC27}"/>
              </a:ext>
            </a:extLst>
          </p:cNvPr>
          <p:cNvSpPr/>
          <p:nvPr/>
        </p:nvSpPr>
        <p:spPr>
          <a:xfrm>
            <a:off x="1828799" y="557016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Parser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D589FC-1FA9-EE4A-F235-389A4EE0B08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255221" y="6014895"/>
            <a:ext cx="5735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AA37D970-4FB2-20CA-2AEB-A1131F78B00F}"/>
              </a:ext>
            </a:extLst>
          </p:cNvPr>
          <p:cNvSpPr/>
          <p:nvPr/>
        </p:nvSpPr>
        <p:spPr>
          <a:xfrm>
            <a:off x="3543991" y="563458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 Rules (CSSOM)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27008C-B0C3-CC05-09DE-8A9420A29C48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>
            <a:off x="3050770" y="6014895"/>
            <a:ext cx="670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F9EF37-D168-AA09-3568-9877EB51F1D4}"/>
              </a:ext>
            </a:extLst>
          </p:cNvPr>
          <p:cNvSpPr/>
          <p:nvPr/>
        </p:nvSpPr>
        <p:spPr>
          <a:xfrm>
            <a:off x="3721052" y="4547699"/>
            <a:ext cx="1890038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Attachment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A4EC89-A75F-09CC-7166-1EA9D578AD93}"/>
              </a:ext>
            </a:extLst>
          </p:cNvPr>
          <p:cNvCxnSpPr>
            <a:endCxn id="16" idx="0"/>
          </p:cNvCxnSpPr>
          <p:nvPr/>
        </p:nvCxnSpPr>
        <p:spPr>
          <a:xfrm>
            <a:off x="4332591" y="4096732"/>
            <a:ext cx="333480" cy="450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E7F5BB-3789-FD65-F73C-3E184965CCEA}"/>
              </a:ext>
            </a:extLst>
          </p:cNvPr>
          <p:cNvCxnSpPr>
            <a:endCxn id="16" idx="2"/>
          </p:cNvCxnSpPr>
          <p:nvPr/>
        </p:nvCxnSpPr>
        <p:spPr>
          <a:xfrm flipV="1">
            <a:off x="4429297" y="5181546"/>
            <a:ext cx="236774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910A0500-CFAE-AE3B-A876-47DF233B9451}"/>
              </a:ext>
            </a:extLst>
          </p:cNvPr>
          <p:cNvSpPr/>
          <p:nvPr/>
        </p:nvSpPr>
        <p:spPr>
          <a:xfrm>
            <a:off x="6319334" y="4484314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Tree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2C1B78-58E2-8EB8-81F7-E31353552CAF}"/>
              </a:ext>
            </a:extLst>
          </p:cNvPr>
          <p:cNvCxnSpPr>
            <a:endCxn id="19" idx="2"/>
          </p:cNvCxnSpPr>
          <p:nvPr/>
        </p:nvCxnSpPr>
        <p:spPr>
          <a:xfrm flipV="1">
            <a:off x="5611090" y="4864622"/>
            <a:ext cx="88530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9C2E7E2-17CD-95DB-D727-A8883A75FBE6}"/>
              </a:ext>
            </a:extLst>
          </p:cNvPr>
          <p:cNvSpPr/>
          <p:nvPr/>
        </p:nvSpPr>
        <p:spPr>
          <a:xfrm>
            <a:off x="6593653" y="3207270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997174-E1CE-E2E6-FA65-2BDD5DA719C8}"/>
              </a:ext>
            </a:extLst>
          </p:cNvPr>
          <p:cNvCxnSpPr>
            <a:stCxn id="21" idx="2"/>
          </p:cNvCxnSpPr>
          <p:nvPr/>
        </p:nvCxnSpPr>
        <p:spPr>
          <a:xfrm>
            <a:off x="7204639" y="4096732"/>
            <a:ext cx="1" cy="38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2275A0C-64BB-7DC2-DA0E-D9DA6EC44FD1}"/>
              </a:ext>
            </a:extLst>
          </p:cNvPr>
          <p:cNvSpPr/>
          <p:nvPr/>
        </p:nvSpPr>
        <p:spPr>
          <a:xfrm>
            <a:off x="8536892" y="4547698"/>
            <a:ext cx="1446693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Painting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544C5-645A-D72F-77BE-51D7789DB340}"/>
              </a:ext>
            </a:extLst>
          </p:cNvPr>
          <p:cNvCxnSpPr/>
          <p:nvPr/>
        </p:nvCxnSpPr>
        <p:spPr>
          <a:xfrm>
            <a:off x="9983585" y="4864622"/>
            <a:ext cx="540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B1E021-C437-B722-8794-E1781C8B60CD}"/>
              </a:ext>
            </a:extLst>
          </p:cNvPr>
          <p:cNvCxnSpPr/>
          <p:nvPr/>
        </p:nvCxnSpPr>
        <p:spPr>
          <a:xfrm>
            <a:off x="7912884" y="4864622"/>
            <a:ext cx="624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isplay 25">
            <a:extLst>
              <a:ext uri="{FF2B5EF4-FFF2-40B4-BE49-F238E27FC236}">
                <a16:creationId xmlns:a16="http://schemas.microsoft.com/office/drawing/2014/main" id="{FF9D60D8-0BDA-1191-37D4-889A27D4D888}"/>
              </a:ext>
            </a:extLst>
          </p:cNvPr>
          <p:cNvSpPr/>
          <p:nvPr/>
        </p:nvSpPr>
        <p:spPr>
          <a:xfrm>
            <a:off x="10523912" y="4547698"/>
            <a:ext cx="1587731" cy="633847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71608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F420-C01D-4367-BC86-69743FB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B367-CCB4-4FB5-BC75-F34B6B5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Virtual DOM is an in-memory representation of real DOM.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lightweight JavaScript object which is a copy of Real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Whenever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setState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() method is called, ReactJS creates the whole Virtual DOM from scratch.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At any given time, ReactJS maintains two virtual DOM, one with the updated state Virtual DOM and other with the previous state Virtual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ReactJS using diff algorithm compares both the Virtual DOM to find the minimum number of steps to update the Real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8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D05-794D-4EE8-9997-082E449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FE74-BD3B-424F-AB83-FB56194C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virtual DOM in ReactJS is faster because ReactJS uses</a:t>
            </a:r>
          </a:p>
          <a:p>
            <a:pPr lvl="1"/>
            <a:r>
              <a:rPr lang="en-US" dirty="0"/>
              <a:t>Efficient diff algorithm</a:t>
            </a:r>
          </a:p>
          <a:p>
            <a:pPr lvl="1"/>
            <a:r>
              <a:rPr lang="en-US" dirty="0"/>
              <a:t>Batched update operations</a:t>
            </a:r>
          </a:p>
          <a:p>
            <a:pPr lvl="1"/>
            <a:r>
              <a:rPr lang="en-US" dirty="0"/>
              <a:t>Efficient update of subtree only</a:t>
            </a:r>
          </a:p>
          <a:p>
            <a:pPr lvl="1"/>
            <a:r>
              <a:rPr lang="en-US" dirty="0"/>
              <a:t>Uses observable instead of dirty checking to detect the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2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A54A6-611F-C42F-5D71-F0BBA63EA0A9}"/>
              </a:ext>
            </a:extLst>
          </p:cNvPr>
          <p:cNvSpPr/>
          <p:nvPr/>
        </p:nvSpPr>
        <p:spPr>
          <a:xfrm>
            <a:off x="1657350" y="838200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r>
              <a:rPr lang="en-IN" dirty="0"/>
              <a:t>(state)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ECF0D-EC77-7EB6-F888-68644A1EEAE1}"/>
              </a:ext>
            </a:extLst>
          </p:cNvPr>
          <p:cNvSpPr txBox="1"/>
          <p:nvPr/>
        </p:nvSpPr>
        <p:spPr>
          <a:xfrm>
            <a:off x="3031524" y="1600527"/>
            <a:ext cx="188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Render function of the </a:t>
            </a:r>
          </a:p>
          <a:p>
            <a:r>
              <a:rPr lang="en-IN" sz="1400" dirty="0"/>
              <a:t>Component is called 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7D0404-8441-91B9-48E7-777BDA5EBC35}"/>
              </a:ext>
            </a:extLst>
          </p:cNvPr>
          <p:cNvSpPr/>
          <p:nvPr/>
        </p:nvSpPr>
        <p:spPr>
          <a:xfrm>
            <a:off x="1657350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ReactDOM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0CC706-E9DC-A0BD-EB66-F1199FF0396B}"/>
              </a:ext>
            </a:extLst>
          </p:cNvPr>
          <p:cNvCxnSpPr>
            <a:cxnSpLocks/>
          </p:cNvCxnSpPr>
          <p:nvPr/>
        </p:nvCxnSpPr>
        <p:spPr>
          <a:xfrm>
            <a:off x="2933700" y="1562100"/>
            <a:ext cx="0" cy="600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4191A0-1AC7-98BF-95EB-38233E703C62}"/>
              </a:ext>
            </a:extLst>
          </p:cNvPr>
          <p:cNvCxnSpPr>
            <a:cxnSpLocks/>
          </p:cNvCxnSpPr>
          <p:nvPr/>
        </p:nvCxnSpPr>
        <p:spPr>
          <a:xfrm>
            <a:off x="2933700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0B5589A-2BB1-7F64-0521-D0538A6B213F}"/>
              </a:ext>
            </a:extLst>
          </p:cNvPr>
          <p:cNvSpPr/>
          <p:nvPr/>
        </p:nvSpPr>
        <p:spPr>
          <a:xfrm>
            <a:off x="1657350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Virtual DOM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8E47FA-A7B7-3E47-E809-BB23C53E68FA}"/>
              </a:ext>
            </a:extLst>
          </p:cNvPr>
          <p:cNvCxnSpPr>
            <a:cxnSpLocks/>
          </p:cNvCxnSpPr>
          <p:nvPr/>
        </p:nvCxnSpPr>
        <p:spPr>
          <a:xfrm>
            <a:off x="2933700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E1BA1-7184-EE64-43AF-FF98C93E1A30}"/>
              </a:ext>
            </a:extLst>
          </p:cNvPr>
          <p:cNvSpPr/>
          <p:nvPr/>
        </p:nvSpPr>
        <p:spPr>
          <a:xfrm>
            <a:off x="1657350" y="5057776"/>
            <a:ext cx="2552700" cy="123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 is compared with the Old Virtual DOM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84D9AC-834F-31B3-66A7-3DACDB22697A}"/>
              </a:ext>
            </a:extLst>
          </p:cNvPr>
          <p:cNvSpPr/>
          <p:nvPr/>
        </p:nvSpPr>
        <p:spPr>
          <a:xfrm>
            <a:off x="7720379" y="5314584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DELTA’s</a:t>
            </a:r>
            <a:endParaRPr lang="en-IN" u="sn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EC1CB7-4DE8-3D0C-7F6A-29BAC72FD3C4}"/>
              </a:ext>
            </a:extLst>
          </p:cNvPr>
          <p:cNvCxnSpPr>
            <a:endCxn id="12" idx="1"/>
          </p:cNvCxnSpPr>
          <p:nvPr/>
        </p:nvCxnSpPr>
        <p:spPr>
          <a:xfrm>
            <a:off x="4210050" y="5676534"/>
            <a:ext cx="3510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A8EC8B-2379-5964-2C00-F5B5C35C8EE6}"/>
              </a:ext>
            </a:extLst>
          </p:cNvPr>
          <p:cNvCxnSpPr>
            <a:cxnSpLocks/>
          </p:cNvCxnSpPr>
          <p:nvPr/>
        </p:nvCxnSpPr>
        <p:spPr>
          <a:xfrm flipV="1">
            <a:off x="8996729" y="4444144"/>
            <a:ext cx="0" cy="8704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B29CB-93B1-6B7D-4BB3-C11EBAB53CB0}"/>
              </a:ext>
            </a:extLst>
          </p:cNvPr>
          <p:cNvSpPr/>
          <p:nvPr/>
        </p:nvSpPr>
        <p:spPr>
          <a:xfrm>
            <a:off x="7720379" y="3429000"/>
            <a:ext cx="2552700" cy="10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 will be rendered and Browser DOM will update</a:t>
            </a:r>
            <a:endParaRPr lang="en-IN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D67A7-C47A-8A6E-48B0-4B64925BF432}"/>
              </a:ext>
            </a:extLst>
          </p:cNvPr>
          <p:cNvSpPr txBox="1"/>
          <p:nvPr/>
        </p:nvSpPr>
        <p:spPr>
          <a:xfrm>
            <a:off x="8996729" y="2886075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Ready for User Interaction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A349A1-CC4E-A7B0-F277-B801CC1BE39E}"/>
              </a:ext>
            </a:extLst>
          </p:cNvPr>
          <p:cNvCxnSpPr>
            <a:cxnSpLocks/>
          </p:cNvCxnSpPr>
          <p:nvPr/>
        </p:nvCxnSpPr>
        <p:spPr>
          <a:xfrm flipV="1">
            <a:off x="8996729" y="2686965"/>
            <a:ext cx="0" cy="7420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3A7F5BE-90B7-FE46-ADA4-292A1F62268F}"/>
              </a:ext>
            </a:extLst>
          </p:cNvPr>
          <p:cNvSpPr/>
          <p:nvPr/>
        </p:nvSpPr>
        <p:spPr>
          <a:xfrm>
            <a:off x="7720379" y="196306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Fired</a:t>
            </a:r>
            <a:endParaRPr lang="en-IN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7BD14-F5B9-4167-7531-7EF0419D7287}"/>
              </a:ext>
            </a:extLst>
          </p:cNvPr>
          <p:cNvSpPr txBox="1"/>
          <p:nvPr/>
        </p:nvSpPr>
        <p:spPr>
          <a:xfrm>
            <a:off x="6680148" y="634850"/>
            <a:ext cx="14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</a:t>
            </a:r>
            <a:r>
              <a:rPr lang="en-IN" dirty="0" err="1"/>
              <a:t>setState</a:t>
            </a:r>
            <a:r>
              <a:rPr lang="en-IN" dirty="0"/>
              <a:t>()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3BDED7-AF22-A432-CBEF-0A8B216DBA8C}"/>
              </a:ext>
            </a:extLst>
          </p:cNvPr>
          <p:cNvCxnSpPr/>
          <p:nvPr/>
        </p:nvCxnSpPr>
        <p:spPr>
          <a:xfrm rot="16200000" flipV="1">
            <a:off x="6221933" y="-811732"/>
            <a:ext cx="762915" cy="4786679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3B2A38-3B9A-E16A-E26D-880C2753D547}"/>
              </a:ext>
            </a:extLst>
          </p:cNvPr>
          <p:cNvSpPr txBox="1"/>
          <p:nvPr/>
        </p:nvSpPr>
        <p:spPr>
          <a:xfrm>
            <a:off x="447675" y="468868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BD28EF-EF21-8DBE-701F-7DB41E4A8599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05273" y="838200"/>
            <a:ext cx="852077" cy="361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189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FC16-E776-997A-C041-2114E0A0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&amp; Properties in a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0A58-B3BE-0A55-7EBB-198780F6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Instance Methods</a:t>
            </a:r>
          </a:p>
          <a:p>
            <a:pPr lvl="1"/>
            <a:r>
              <a:rPr lang="en-IN" b="1" dirty="0"/>
              <a:t>constructor()</a:t>
            </a:r>
          </a:p>
          <a:p>
            <a:pPr lvl="1"/>
            <a:r>
              <a:rPr lang="en-IN" b="1" dirty="0"/>
              <a:t>render()</a:t>
            </a:r>
          </a:p>
          <a:p>
            <a:pPr lvl="1"/>
            <a:r>
              <a:rPr lang="en-IN" dirty="0" err="1"/>
              <a:t>componentDidMount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componentDidUpdate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shouldComponentUpdate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getSnapshotBeforeUpdate</a:t>
            </a:r>
            <a:r>
              <a:rPr lang="en-IN" dirty="0"/>
              <a:t>()</a:t>
            </a:r>
          </a:p>
          <a:p>
            <a:pPr lvl="1"/>
            <a:r>
              <a:rPr lang="en-IN" b="1" dirty="0" err="1"/>
              <a:t>setState</a:t>
            </a:r>
            <a:r>
              <a:rPr lang="en-IN" b="1" dirty="0"/>
              <a:t>()</a:t>
            </a:r>
          </a:p>
          <a:p>
            <a:pPr lvl="1"/>
            <a:r>
              <a:rPr lang="en-IN" dirty="0" err="1"/>
              <a:t>forceUpdate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componentDidCatch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componentWillUnmount</a:t>
            </a:r>
            <a:r>
              <a:rPr lang="en-IN" dirty="0"/>
              <a:t>()</a:t>
            </a:r>
          </a:p>
          <a:p>
            <a:r>
              <a:rPr lang="en-IN" dirty="0"/>
              <a:t>Instance Properties</a:t>
            </a:r>
          </a:p>
          <a:p>
            <a:pPr lvl="1"/>
            <a:r>
              <a:rPr lang="en-IN" b="1" dirty="0"/>
              <a:t>state</a:t>
            </a:r>
          </a:p>
          <a:p>
            <a:pPr lvl="1"/>
            <a:r>
              <a:rPr lang="en-IN" b="1" dirty="0"/>
              <a:t>props</a:t>
            </a:r>
          </a:p>
          <a:p>
            <a:pPr lvl="1"/>
            <a:r>
              <a:rPr lang="en-IN" dirty="0"/>
              <a:t>context</a:t>
            </a:r>
          </a:p>
          <a:p>
            <a:r>
              <a:rPr lang="en-IN" dirty="0"/>
              <a:t>Class Properties (Static)</a:t>
            </a:r>
          </a:p>
          <a:p>
            <a:pPr lvl="1"/>
            <a:r>
              <a:rPr lang="en-IN" b="1" dirty="0" err="1"/>
              <a:t>defaultProps</a:t>
            </a:r>
            <a:endParaRPr lang="en-IN" b="1" dirty="0"/>
          </a:p>
          <a:p>
            <a:pPr lvl="1"/>
            <a:r>
              <a:rPr lang="en-IN" b="1" dirty="0" err="1"/>
              <a:t>propTypes</a:t>
            </a:r>
            <a:endParaRPr lang="en-IN" b="1" dirty="0"/>
          </a:p>
          <a:p>
            <a:pPr lvl="1"/>
            <a:r>
              <a:rPr lang="en-IN" dirty="0" err="1"/>
              <a:t>displayName</a:t>
            </a:r>
            <a:endParaRPr lang="en-IN" dirty="0"/>
          </a:p>
          <a:p>
            <a:pPr lvl="1"/>
            <a:r>
              <a:rPr lang="en-IN" dirty="0" err="1"/>
              <a:t>contextType</a:t>
            </a:r>
            <a:endParaRPr lang="en-IN" dirty="0"/>
          </a:p>
          <a:p>
            <a:r>
              <a:rPr lang="en-IN" dirty="0"/>
              <a:t>Class Method (Static)</a:t>
            </a:r>
          </a:p>
          <a:p>
            <a:pPr lvl="1"/>
            <a:r>
              <a:rPr lang="en-IN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static </a:t>
            </a:r>
            <a:r>
              <a:rPr lang="en-IN" dirty="0" err="1"/>
              <a:t>getDerivedStateFromError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7109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DC7B-65EE-04BE-DB83-7B9958D0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 in a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8E53-9CAB-D42E-ED5A-1E2F3C160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Mounting Phase</a:t>
            </a:r>
          </a:p>
          <a:p>
            <a:pPr lvl="1"/>
            <a:r>
              <a:rPr lang="en-IN" dirty="0"/>
              <a:t>constructor()</a:t>
            </a:r>
          </a:p>
          <a:p>
            <a:pPr lvl="1"/>
            <a:r>
              <a:rPr lang="en-IN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render()</a:t>
            </a:r>
          </a:p>
          <a:p>
            <a:pPr lvl="1"/>
            <a:r>
              <a:rPr lang="en-IN" dirty="0" err="1"/>
              <a:t>componentDidMount</a:t>
            </a:r>
            <a:r>
              <a:rPr lang="en-IN" dirty="0"/>
              <a:t>()</a:t>
            </a:r>
          </a:p>
          <a:p>
            <a:r>
              <a:rPr lang="en-IN" dirty="0"/>
              <a:t>Updating Phase</a:t>
            </a:r>
          </a:p>
          <a:p>
            <a:pPr lvl="1"/>
            <a:r>
              <a:rPr lang="en-IN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shouldComponentUpdate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render()</a:t>
            </a:r>
          </a:p>
          <a:p>
            <a:pPr lvl="1"/>
            <a:r>
              <a:rPr lang="en-IN" dirty="0" err="1"/>
              <a:t>getSnapshotBeforeUpdate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componentDidUpdate</a:t>
            </a:r>
            <a:r>
              <a:rPr lang="en-IN" dirty="0"/>
              <a:t>()</a:t>
            </a:r>
          </a:p>
          <a:p>
            <a:r>
              <a:rPr lang="en-IN" dirty="0"/>
              <a:t>Unmounting Phase</a:t>
            </a:r>
          </a:p>
          <a:p>
            <a:pPr lvl="1"/>
            <a:r>
              <a:rPr lang="en-IN" dirty="0" err="1"/>
              <a:t>componentWillUnmount</a:t>
            </a:r>
            <a:r>
              <a:rPr lang="en-IN" dirty="0"/>
              <a:t>()</a:t>
            </a:r>
          </a:p>
          <a:p>
            <a:r>
              <a:rPr lang="en-IN" dirty="0"/>
              <a:t>Error Phase</a:t>
            </a:r>
          </a:p>
          <a:p>
            <a:pPr lvl="1"/>
            <a:r>
              <a:rPr lang="en-IN" dirty="0"/>
              <a:t>static </a:t>
            </a:r>
            <a:r>
              <a:rPr lang="en-IN" dirty="0" err="1"/>
              <a:t>getDerivedStateFromError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componentDidCatch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6662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34280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D9594-8627-58AF-260F-1E18302D1693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1B32B2B-FD87-6DBF-DA13-81B72CC0F4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81D4ED5-A2B7-A690-846A-DE3C9B3DE647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6DE2F1E7-DBCF-5BAD-3B74-010E921C8D20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19AA9F-C1FC-8334-D9A8-4CF47F0951F7}"/>
              </a:ext>
            </a:extLst>
          </p:cNvPr>
          <p:cNvGrpSpPr/>
          <p:nvPr/>
        </p:nvGrpSpPr>
        <p:grpSpPr>
          <a:xfrm>
            <a:off x="7810595" y="1906144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679391-8E5E-ACB1-E197-6988E0DB3CEE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A4486AC-6800-487C-4302-F88BEA037A49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A33FF-C17A-637A-B4EE-7F7FD2F8E260}"/>
              </a:ext>
            </a:extLst>
          </p:cNvPr>
          <p:cNvGrpSpPr/>
          <p:nvPr/>
        </p:nvGrpSpPr>
        <p:grpSpPr>
          <a:xfrm>
            <a:off x="9193562" y="1919007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8163912-8D80-04D8-5BAD-E199FC2215A7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F77A208-1789-DFF3-BD9F-2E4BFFE1B9A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689F11-AC14-020E-B82A-EC86E57B5889}"/>
              </a:ext>
            </a:extLst>
          </p:cNvPr>
          <p:cNvCxnSpPr/>
          <p:nvPr/>
        </p:nvCxnSpPr>
        <p:spPr>
          <a:xfrm>
            <a:off x="7667073" y="3305368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34B890-8AFF-8B03-0799-45063143326C}"/>
              </a:ext>
            </a:extLst>
          </p:cNvPr>
          <p:cNvSpPr txBox="1"/>
          <p:nvPr/>
        </p:nvSpPr>
        <p:spPr>
          <a:xfrm>
            <a:off x="8560494" y="3596507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D99AD8-DBFC-7DBA-7770-89A3AF8E9751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C49493-E528-BC98-6795-3296E6D2F6E6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7203CF-54F7-71A0-4165-B7B86A67649B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EB5FBF-4CF5-62D0-240E-FE8AB1132895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8FBB360-9CDB-D039-C010-09348A8E2251}"/>
              </a:ext>
            </a:extLst>
          </p:cNvPr>
          <p:cNvSpPr/>
          <p:nvPr/>
        </p:nvSpPr>
        <p:spPr>
          <a:xfrm>
            <a:off x="4696403" y="2034350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F57D37-0C05-2E67-4832-E47FA8787BD5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F05539-BE48-6218-217F-C6205BCC8130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C9F8951-8F8E-01EE-402A-39220189D57A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0195601-3A55-D54C-3730-1E5EF6B07BB0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C6F1F7-44F3-4DFA-BD76-B5FF75A5AD53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951930-E455-8271-6676-CD488BDB1CC2}"/>
              </a:ext>
            </a:extLst>
          </p:cNvPr>
          <p:cNvCxnSpPr/>
          <p:nvPr/>
        </p:nvCxnSpPr>
        <p:spPr>
          <a:xfrm flipH="1">
            <a:off x="3365924" y="4220937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F67E0A-EB39-6CE3-714F-1294363BD81D}"/>
              </a:ext>
            </a:extLst>
          </p:cNvPr>
          <p:cNvSpPr txBox="1"/>
          <p:nvPr/>
        </p:nvSpPr>
        <p:spPr>
          <a:xfrm>
            <a:off x="4715330" y="3469412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E2C94F-E8D2-5D66-6F99-AEA1DA9B6B87}"/>
              </a:ext>
            </a:extLst>
          </p:cNvPr>
          <p:cNvSpPr/>
          <p:nvPr/>
        </p:nvSpPr>
        <p:spPr>
          <a:xfrm>
            <a:off x="4715330" y="4233799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129FC9-1CAD-C41A-6C28-D8953477D9D3}"/>
              </a:ext>
            </a:extLst>
          </p:cNvPr>
          <p:cNvGrpSpPr/>
          <p:nvPr/>
        </p:nvGrpSpPr>
        <p:grpSpPr>
          <a:xfrm>
            <a:off x="3467802" y="4432944"/>
            <a:ext cx="828000" cy="828000"/>
            <a:chOff x="4936328" y="4218830"/>
            <a:chExt cx="828000" cy="828000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23C65727-9E0C-C8BF-AD06-1C361512152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705B60-32DE-0705-D6E1-C4BD1FFEDDC1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ED249F-78BE-2367-4CB4-08865BE264A4}"/>
              </a:ext>
            </a:extLst>
          </p:cNvPr>
          <p:cNvCxnSpPr>
            <a:cxnSpLocks/>
          </p:cNvCxnSpPr>
          <p:nvPr/>
        </p:nvCxnSpPr>
        <p:spPr>
          <a:xfrm>
            <a:off x="3365924" y="3831911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4B80D0-98B4-33E2-6DC0-4E84BF979F3A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F9042A3-7F5E-CC74-6C17-EA6280C52E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02797DA-39A9-ADB2-D0BD-3EE53B715C9D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436AF-86D4-1F00-12E3-E21B165A8C95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1EFB5B0-8B32-80EC-349E-7B1FB2DCB01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7A9D172-1D9E-7104-450D-89B64BFC840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78DF9B-03AF-7C94-E7E3-2E7545E9FA77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2E6266-17E9-2F4E-CDA6-AA7F3FE91801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ECD5552-29B9-6255-7AD7-22CEDF0E7347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83C160-BA69-EDB4-2B2A-551534EACE62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55ADCB5-E12C-31D5-F60E-2F388E8DD7AF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700B478-20B0-B9F1-7C47-E6B71645C60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13442DE-60E8-79EB-7BF6-31F64E69E084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42E53A-4C5F-992F-DE81-AA4AE11C5489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FC00B2-3D89-8EB6-16B8-8B7A96045D4C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04B326-E45E-781E-43AB-8996E9F94824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989507A-C791-F634-B0BC-BFCFB29BBE62}"/>
              </a:ext>
            </a:extLst>
          </p:cNvPr>
          <p:cNvSpPr/>
          <p:nvPr/>
        </p:nvSpPr>
        <p:spPr>
          <a:xfrm>
            <a:off x="4486704" y="2034350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5B6072-1CD5-AD8B-251F-922C4BFC19E4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CDEDDF-F065-9AA4-B5ED-F060752DFC23}"/>
              </a:ext>
            </a:extLst>
          </p:cNvPr>
          <p:cNvSpPr txBox="1"/>
          <p:nvPr/>
        </p:nvSpPr>
        <p:spPr>
          <a:xfrm>
            <a:off x="7755764" y="3906836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2C9930-0FE1-95CE-A841-DA1B180B4534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510C838-B0B4-3B45-D1CC-5B1D5DA87142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B2CF5-DA60-5421-6E67-4E96FE5DFADA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D747CF-9930-DD43-F4D7-6B8ABF438173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A18AB76-A9EE-979C-2EDD-E2BA57874F38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00E946D-6FA9-1BF1-1A6D-19892308A18D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8CD71B-39E0-15AC-80AC-8963E03A32FC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CF1AB9-FFE5-B61D-6F05-555D0DBD45C3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1FDBB5-7C9D-CB9F-5439-34882BBD4FB0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A86951-FBE6-8603-0D33-38FDBE8FFA41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D0C1BB-4E3F-18D0-29E5-B5D660005C5D}"/>
              </a:ext>
            </a:extLst>
          </p:cNvPr>
          <p:cNvSpPr/>
          <p:nvPr/>
        </p:nvSpPr>
        <p:spPr>
          <a:xfrm>
            <a:off x="1025170" y="3968318"/>
            <a:ext cx="1501716" cy="1035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3323A9-EB63-6F63-4E43-9FBB2B5BE251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1025170" y="4486290"/>
            <a:ext cx="15017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C2EF538-E24E-7EEC-B9CB-B747AD6B952A}"/>
              </a:ext>
            </a:extLst>
          </p:cNvPr>
          <p:cNvSpPr/>
          <p:nvPr/>
        </p:nvSpPr>
        <p:spPr>
          <a:xfrm>
            <a:off x="4499302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4EA599-92CA-BD31-A19F-A6DB2BFA6DD6}"/>
              </a:ext>
            </a:extLst>
          </p:cNvPr>
          <p:cNvGrpSpPr/>
          <p:nvPr/>
        </p:nvGrpSpPr>
        <p:grpSpPr>
          <a:xfrm>
            <a:off x="3485864" y="3510046"/>
            <a:ext cx="828000" cy="828000"/>
            <a:chOff x="4936328" y="4218830"/>
            <a:chExt cx="828000" cy="828000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7D4F67C9-F466-6EF8-C66F-E0827A91371B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E896A8-99F2-58E3-424B-22BE5233E2F4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1DE9C86-3EFD-21AF-6A61-69543387ED13}"/>
              </a:ext>
            </a:extLst>
          </p:cNvPr>
          <p:cNvSpPr txBox="1"/>
          <p:nvPr/>
        </p:nvSpPr>
        <p:spPr>
          <a:xfrm>
            <a:off x="8929181" y="3906233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</p:spTree>
    <p:extLst>
      <p:ext uri="{BB962C8B-B14F-4D97-AF65-F5344CB8AC3E}">
        <p14:creationId xmlns:p14="http://schemas.microsoft.com/office/powerpoint/2010/main" val="67461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9F549C-DE3C-AA06-7202-E57D4CEA9668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7D85A-3200-FD24-BF64-81EEBBE086A6}"/>
              </a:ext>
            </a:extLst>
          </p:cNvPr>
          <p:cNvSpPr txBox="1"/>
          <p:nvPr/>
        </p:nvSpPr>
        <p:spPr>
          <a:xfrm>
            <a:off x="7746241" y="2432351"/>
            <a:ext cx="1103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65981-EFAE-11C2-FA2B-02E3F61269C1}"/>
              </a:ext>
            </a:extLst>
          </p:cNvPr>
          <p:cNvSpPr txBox="1"/>
          <p:nvPr/>
        </p:nvSpPr>
        <p:spPr>
          <a:xfrm>
            <a:off x="8931927" y="2456866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9719A3-87A9-B5A5-8893-DE82F2D34999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9E74934-7BA9-245F-1773-E8A3D81F17E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8B16914-BF6F-3A32-2222-931651C40AE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750717-363D-EFA9-C40C-444B70937ACC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6147778-868A-1CF2-3676-D070E1B4294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A97E93-833E-9125-2996-E0AAEB1574A0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0B8D1D-5F63-2BE8-D984-EA69D849C2BD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2AF9FB1-E762-BF93-4541-5B4E9EE64CCD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55790E2-F419-DE17-4F85-E44042C6446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260BC6-ECEC-D277-BD05-8A05EB668A5D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7EC0A2-63B9-193B-57FB-C3BBF6ABD9EA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17E98A-F0F6-D4BB-A892-712FF87D8A8E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3600DD-8228-4C38-F1D4-5CBE0276E456}"/>
              </a:ext>
            </a:extLst>
          </p:cNvPr>
          <p:cNvSpPr txBox="1"/>
          <p:nvPr/>
        </p:nvSpPr>
        <p:spPr>
          <a:xfrm>
            <a:off x="4565159" y="20969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376BEA-5AA7-0BB5-E302-75877570AAF4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752EE8-4993-D033-FD19-0707B54EF8DE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D3F5A-8C4D-CB18-6829-16D16E6A2067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54789A-E9AC-35D5-7670-86C6E19C83AE}"/>
              </a:ext>
            </a:extLst>
          </p:cNvPr>
          <p:cNvSpPr/>
          <p:nvPr/>
        </p:nvSpPr>
        <p:spPr>
          <a:xfrm>
            <a:off x="333127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3FEC6F3-7438-718E-FB1F-B6DAF6F06003}"/>
              </a:ext>
            </a:extLst>
          </p:cNvPr>
          <p:cNvSpPr/>
          <p:nvPr/>
        </p:nvSpPr>
        <p:spPr>
          <a:xfrm>
            <a:off x="1369863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4C2C534-79B1-A145-D704-4E9AC435A73A}"/>
              </a:ext>
            </a:extLst>
          </p:cNvPr>
          <p:cNvSpPr/>
          <p:nvPr/>
        </p:nvSpPr>
        <p:spPr>
          <a:xfrm>
            <a:off x="239135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0EA9BC-90BA-4923-E918-4F4C3750DCB6}"/>
              </a:ext>
            </a:extLst>
          </p:cNvPr>
          <p:cNvSpPr/>
          <p:nvPr/>
        </p:nvSpPr>
        <p:spPr>
          <a:xfrm>
            <a:off x="339304" y="320074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167421-73D1-4644-5CD4-7E65A7028118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9CA1B0-4849-EB89-9468-FA4D37E644FE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E56DAB-41A6-F42D-35EB-AFE6E921A8B8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5279E6-7CBB-B13D-433A-CA0DA0D95AA4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EFF84-A387-51AD-82BD-21404B381F58}"/>
              </a:ext>
            </a:extLst>
          </p:cNvPr>
          <p:cNvSpPr txBox="1"/>
          <p:nvPr/>
        </p:nvSpPr>
        <p:spPr>
          <a:xfrm>
            <a:off x="5026916" y="5215702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4EF2E-42AE-75E2-3802-C4543A2106A8}"/>
              </a:ext>
            </a:extLst>
          </p:cNvPr>
          <p:cNvSpPr txBox="1"/>
          <p:nvPr/>
        </p:nvSpPr>
        <p:spPr>
          <a:xfrm>
            <a:off x="7676028" y="4609235"/>
            <a:ext cx="1959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522B9EED-404A-47AD-03C1-4050EAFF16FD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2CD8B6-AA9B-69F9-DE52-0240EBAAD7CE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F42CAB-178A-018D-E921-FBAD660B62CA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CCBDD5-8BCD-7670-7D6A-C3208F60A1CF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0930CB-4539-FC62-9196-144D602763B2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E29A07-7CDF-D53C-99E1-569F6A29B4A4}"/>
              </a:ext>
            </a:extLst>
          </p:cNvPr>
          <p:cNvSpPr txBox="1"/>
          <p:nvPr/>
        </p:nvSpPr>
        <p:spPr>
          <a:xfrm>
            <a:off x="196394" y="5821559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Vanilla JS, jQuery, KO, BB, NG 1,</a:t>
            </a:r>
          </a:p>
          <a:p>
            <a:r>
              <a:rPr lang="en-US" dirty="0"/>
              <a:t>NG 2 &amp; Above, Vue JS, React 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1A626B-8B51-5544-539E-01679B7BD077}"/>
              </a:ext>
            </a:extLst>
          </p:cNvPr>
          <p:cNvSpPr txBox="1"/>
          <p:nvPr/>
        </p:nvSpPr>
        <p:spPr>
          <a:xfrm>
            <a:off x="4284259" y="2387231"/>
            <a:ext cx="232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(Client Side JS App)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74B459-0146-C7A9-E30A-ACE356F55E22}"/>
              </a:ext>
            </a:extLst>
          </p:cNvPr>
          <p:cNvSpPr txBox="1"/>
          <p:nvPr/>
        </p:nvSpPr>
        <p:spPr>
          <a:xfrm>
            <a:off x="603644" y="383892"/>
            <a:ext cx="465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Single Page Application (SPA)</a:t>
            </a:r>
          </a:p>
        </p:txBody>
      </p:sp>
    </p:spTree>
    <p:extLst>
      <p:ext uri="{BB962C8B-B14F-4D97-AF65-F5344CB8AC3E}">
        <p14:creationId xmlns:p14="http://schemas.microsoft.com/office/powerpoint/2010/main" val="404529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6BE308-3A2D-204B-4590-8F218FFA9246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22607-7919-A30F-ABA5-FB019EBE7819}"/>
              </a:ext>
            </a:extLst>
          </p:cNvPr>
          <p:cNvSpPr txBox="1"/>
          <p:nvPr/>
        </p:nvSpPr>
        <p:spPr>
          <a:xfrm>
            <a:off x="7746241" y="2432351"/>
            <a:ext cx="1103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43D11-6F22-E590-53C0-3953160E2A0E}"/>
              </a:ext>
            </a:extLst>
          </p:cNvPr>
          <p:cNvSpPr txBox="1"/>
          <p:nvPr/>
        </p:nvSpPr>
        <p:spPr>
          <a:xfrm>
            <a:off x="8931927" y="2456866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51279D-6BF8-4096-F99F-5EE889A56FA1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8190101-2911-F2BF-A54C-DF43355A668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4B9252-08E1-36A7-1D7F-34E61FB3370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749806-8ABA-A8E9-3D71-ACAC81BE99D7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F163918-09B5-AAC0-AF57-9B5882C5F92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5DCC0BC-B1FF-1CE8-0490-D51065BC9F97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218F7D-20B1-A2B5-5A2D-1C830F997AD1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1E2E0C-6D46-3441-19EE-A3F83B45AC1A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332556-05EA-ACD2-AAD0-D0A164ED51D8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977AC6-9478-1176-40D7-4EEC66CE1860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8AE494-4F99-1992-378E-526973B12118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CBA606-A2E5-961C-67D2-9A62376B0B7B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6520C-B826-0860-7648-576DFE4A8BD1}"/>
              </a:ext>
            </a:extLst>
          </p:cNvPr>
          <p:cNvSpPr txBox="1"/>
          <p:nvPr/>
        </p:nvSpPr>
        <p:spPr>
          <a:xfrm>
            <a:off x="4565159" y="20969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A116EC-D85E-5FE3-732E-3D0A30D8E1D9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AF6D69B-6091-46B0-5947-59399F688743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C5CCF6-39FD-C279-7359-8F46F24F97E0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DF97BC-078B-49FB-9E47-FB30513BED5A}"/>
              </a:ext>
            </a:extLst>
          </p:cNvPr>
          <p:cNvSpPr/>
          <p:nvPr/>
        </p:nvSpPr>
        <p:spPr>
          <a:xfrm>
            <a:off x="333127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89DFAA5-2B07-77D6-A9BE-BC320AF44E06}"/>
              </a:ext>
            </a:extLst>
          </p:cNvPr>
          <p:cNvSpPr/>
          <p:nvPr/>
        </p:nvSpPr>
        <p:spPr>
          <a:xfrm>
            <a:off x="1369863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06F9AF3-B216-E012-4207-A373E5A26D63}"/>
              </a:ext>
            </a:extLst>
          </p:cNvPr>
          <p:cNvSpPr/>
          <p:nvPr/>
        </p:nvSpPr>
        <p:spPr>
          <a:xfrm>
            <a:off x="239135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29D40C3-5FEB-510B-7C4B-ACF0B72CD400}"/>
              </a:ext>
            </a:extLst>
          </p:cNvPr>
          <p:cNvSpPr/>
          <p:nvPr/>
        </p:nvSpPr>
        <p:spPr>
          <a:xfrm>
            <a:off x="339304" y="320074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038AC3-15A2-C21A-899B-4745F3C64EDA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C0273E-0160-33A7-6B9C-D83806CB0D14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0FDCA5-F3B0-DB02-04DF-6818BD1A8578}"/>
              </a:ext>
            </a:extLst>
          </p:cNvPr>
          <p:cNvSpPr txBox="1"/>
          <p:nvPr/>
        </p:nvSpPr>
        <p:spPr>
          <a:xfrm>
            <a:off x="196394" y="5821559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Vanilla JS, jQuery, KO, BB, NG 1,</a:t>
            </a:r>
          </a:p>
          <a:p>
            <a:r>
              <a:rPr lang="en-US" dirty="0"/>
              <a:t>NG 2 &amp; Above, Vue JS, React 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7AEA83-8FF0-956E-617C-A6D11CF8AF25}"/>
              </a:ext>
            </a:extLst>
          </p:cNvPr>
          <p:cNvSpPr txBox="1"/>
          <p:nvPr/>
        </p:nvSpPr>
        <p:spPr>
          <a:xfrm>
            <a:off x="4284259" y="2387231"/>
            <a:ext cx="232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(Client Side JS App)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06694B-BCE1-0B31-33A9-7D4E4FDE20CB}"/>
              </a:ext>
            </a:extLst>
          </p:cNvPr>
          <p:cNvSpPr txBox="1"/>
          <p:nvPr/>
        </p:nvSpPr>
        <p:spPr>
          <a:xfrm>
            <a:off x="603644" y="383892"/>
            <a:ext cx="465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Single Page Application (SPA)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64109-96B2-A561-2285-3EBDEE064A92}"/>
              </a:ext>
            </a:extLst>
          </p:cNvPr>
          <p:cNvSpPr/>
          <p:nvPr/>
        </p:nvSpPr>
        <p:spPr>
          <a:xfrm>
            <a:off x="6577318" y="4304735"/>
            <a:ext cx="1145140" cy="227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D1F29F-C67A-1D3E-857E-1FA7B109CE9A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317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F55F06-D42D-C749-ADA8-79E08D34B8AA}"/>
              </a:ext>
            </a:extLst>
          </p:cNvPr>
          <p:cNvCxnSpPr>
            <a:cxnSpLocks/>
          </p:cNvCxnSpPr>
          <p:nvPr/>
        </p:nvCxnSpPr>
        <p:spPr>
          <a:xfrm flipH="1">
            <a:off x="3376981" y="5156111"/>
            <a:ext cx="3173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87FAA6-AA39-1C1C-CE7C-D85B14D677E3}"/>
              </a:ext>
            </a:extLst>
          </p:cNvPr>
          <p:cNvSpPr txBox="1"/>
          <p:nvPr/>
        </p:nvSpPr>
        <p:spPr>
          <a:xfrm>
            <a:off x="4015849" y="4391723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65EE85-F41F-83FE-D724-2C4702BE8C3F}"/>
              </a:ext>
            </a:extLst>
          </p:cNvPr>
          <p:cNvSpPr txBox="1"/>
          <p:nvPr/>
        </p:nvSpPr>
        <p:spPr>
          <a:xfrm>
            <a:off x="4542691" y="5213573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F625C7-35DF-C2C2-2F98-C112A86BC588}"/>
              </a:ext>
            </a:extLst>
          </p:cNvPr>
          <p:cNvGrpSpPr/>
          <p:nvPr/>
        </p:nvGrpSpPr>
        <p:grpSpPr>
          <a:xfrm>
            <a:off x="8601665" y="4152191"/>
            <a:ext cx="2103120" cy="816865"/>
            <a:chOff x="9193562" y="4058871"/>
            <a:chExt cx="2103120" cy="81686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05597EF-919B-1CDB-3EF6-731CDDDD0541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Account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04F23E53-4B9E-37F9-3F65-639A526D0F33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lowchart: Magnetic Disk 46">
              <a:extLst>
                <a:ext uri="{FF2B5EF4-FFF2-40B4-BE49-F238E27FC236}">
                  <a16:creationId xmlns:a16="http://schemas.microsoft.com/office/drawing/2014/main" id="{09980A86-AA08-DB32-9CCE-0E243E0CE7B4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351332-8752-5CE9-6213-5B9B2A880F66}"/>
              </a:ext>
            </a:extLst>
          </p:cNvPr>
          <p:cNvGrpSpPr/>
          <p:nvPr/>
        </p:nvGrpSpPr>
        <p:grpSpPr>
          <a:xfrm>
            <a:off x="8601665" y="5034107"/>
            <a:ext cx="2103120" cy="816865"/>
            <a:chOff x="9193562" y="4058871"/>
            <a:chExt cx="2103120" cy="81686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829088B-FA10-C594-1FDA-E2FD2707F220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Inventory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7EE1971E-5325-3D7D-4B75-31B5D7DE05B3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lowchart: Magnetic Disk 50">
              <a:extLst>
                <a:ext uri="{FF2B5EF4-FFF2-40B4-BE49-F238E27FC236}">
                  <a16:creationId xmlns:a16="http://schemas.microsoft.com/office/drawing/2014/main" id="{D9FF5BB4-CE5D-856E-184D-8EDA2EB6D41D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8EF9B0-A2F8-F2E1-15B8-A8AC22ECFE4E}"/>
              </a:ext>
            </a:extLst>
          </p:cNvPr>
          <p:cNvGrpSpPr/>
          <p:nvPr/>
        </p:nvGrpSpPr>
        <p:grpSpPr>
          <a:xfrm>
            <a:off x="8601665" y="5918017"/>
            <a:ext cx="2103120" cy="816865"/>
            <a:chOff x="9193562" y="4058871"/>
            <a:chExt cx="2103120" cy="8168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6788861-0716-161C-E611-3DA3C85289F4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Shipping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2DF42E7D-C5B1-E99F-8E6F-0B1E935AC40A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21D64B59-2CB2-16D9-0FDF-0680D1DAEDEB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7D813E-FD73-F07D-33E0-312B089243EC}"/>
              </a:ext>
            </a:extLst>
          </p:cNvPr>
          <p:cNvCxnSpPr/>
          <p:nvPr/>
        </p:nvCxnSpPr>
        <p:spPr>
          <a:xfrm flipV="1">
            <a:off x="7722458" y="4560624"/>
            <a:ext cx="879207" cy="88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0A63D8-23B7-0468-1DF9-4583944E221C}"/>
              </a:ext>
            </a:extLst>
          </p:cNvPr>
          <p:cNvCxnSpPr>
            <a:cxnSpLocks/>
          </p:cNvCxnSpPr>
          <p:nvPr/>
        </p:nvCxnSpPr>
        <p:spPr>
          <a:xfrm flipV="1">
            <a:off x="7722458" y="5442540"/>
            <a:ext cx="8792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6BA6AC-1447-BAAC-F595-4A790EA8A1D6}"/>
              </a:ext>
            </a:extLst>
          </p:cNvPr>
          <p:cNvCxnSpPr>
            <a:cxnSpLocks/>
          </p:cNvCxnSpPr>
          <p:nvPr/>
        </p:nvCxnSpPr>
        <p:spPr>
          <a:xfrm>
            <a:off x="7722458" y="5442541"/>
            <a:ext cx="879207" cy="88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7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A44437-53BC-4668-A11A-9FDF15AD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JavaScript Full Stack Application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23029D4-4BD6-4542-9439-67F5AB1D0B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42100"/>
          <a:ext cx="10515602" cy="3525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017">
                  <a:extLst>
                    <a:ext uri="{9D8B030D-6E8A-4147-A177-3AD203B41FA5}">
                      <a16:colId xmlns:a16="http://schemas.microsoft.com/office/drawing/2014/main" val="3853211641"/>
                    </a:ext>
                  </a:extLst>
                </a:gridCol>
                <a:gridCol w="2177310">
                  <a:extLst>
                    <a:ext uri="{9D8B030D-6E8A-4147-A177-3AD203B41FA5}">
                      <a16:colId xmlns:a16="http://schemas.microsoft.com/office/drawing/2014/main" val="3174142414"/>
                    </a:ext>
                  </a:extLst>
                </a:gridCol>
                <a:gridCol w="2411121">
                  <a:extLst>
                    <a:ext uri="{9D8B030D-6E8A-4147-A177-3AD203B41FA5}">
                      <a16:colId xmlns:a16="http://schemas.microsoft.com/office/drawing/2014/main" val="3886812675"/>
                    </a:ext>
                  </a:extLst>
                </a:gridCol>
                <a:gridCol w="2323442">
                  <a:extLst>
                    <a:ext uri="{9D8B030D-6E8A-4147-A177-3AD203B41FA5}">
                      <a16:colId xmlns:a16="http://schemas.microsoft.com/office/drawing/2014/main" val="2214009400"/>
                    </a:ext>
                  </a:extLst>
                </a:gridCol>
                <a:gridCol w="1990712">
                  <a:extLst>
                    <a:ext uri="{9D8B030D-6E8A-4147-A177-3AD203B41FA5}">
                      <a16:colId xmlns:a16="http://schemas.microsoft.com/office/drawing/2014/main" val="3481863326"/>
                    </a:ext>
                  </a:extLst>
                </a:gridCol>
              </a:tblGrid>
              <a:tr h="1561314">
                <a:tc>
                  <a:txBody>
                    <a:bodyPr/>
                    <a:lstStyle/>
                    <a:p>
                      <a:pPr algn="ctr"/>
                      <a:endParaRPr lang="en-IN" sz="3000"/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Database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Application FW /</a:t>
                      </a:r>
                    </a:p>
                    <a:p>
                      <a:pPr algn="ctr"/>
                      <a:r>
                        <a:rPr lang="en-IN" sz="3000"/>
                        <a:t>API FW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Client Side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Hosting / Server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2723754585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MEAN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Angular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2565842906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MERN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React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1941598794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MEVN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Vue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349055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79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AC5A469-8404-9D23-E899-4B26A247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60" y="0"/>
            <a:ext cx="10004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9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27D4-A790-4219-A9B6-22E40CB1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vs Framework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ED24BA-D8A0-45FA-9830-7EBDDD965A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913654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02715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6323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Collection of API’s, targeted to do one specific 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Collection of API’s, targeted for application creation. FW is a piece of code that dictates the architecture of your project.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9401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You are in Full control when you call a method from a library and the control is then returned.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The code never calls into a FW, instead the FW uses your code. We can only follow a FW.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3867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It can be integrated seamlessly into an existing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FW cannot be integrated, we have to re-write the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19931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/>
                        <a:t>jQuery – DOM Manipulation &amp; Ajax</a:t>
                      </a:r>
                    </a:p>
                    <a:p>
                      <a:r>
                        <a:rPr lang="en-IN" dirty="0"/>
                        <a:t>Moment.js – Date &amp; Time </a:t>
                      </a:r>
                    </a:p>
                    <a:p>
                      <a:r>
                        <a:rPr lang="en-IN" dirty="0"/>
                        <a:t>D3.js – Data Visualization</a:t>
                      </a:r>
                    </a:p>
                    <a:p>
                      <a:r>
                        <a:rPr lang="en-IN" dirty="0"/>
                        <a:t>React JS – UI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Angular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28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89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19194</TotalTime>
  <Words>1681</Words>
  <Application>Microsoft Office PowerPoint</Application>
  <PresentationFormat>Widescreen</PresentationFormat>
  <Paragraphs>443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charter</vt:lpstr>
      <vt:lpstr>inter-regular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Full Stack Application</vt:lpstr>
      <vt:lpstr>PowerPoint Presentation</vt:lpstr>
      <vt:lpstr>Library vs Framework</vt:lpstr>
      <vt:lpstr>PowerPoint Presentation</vt:lpstr>
      <vt:lpstr>PowerPoint Presentation</vt:lpstr>
      <vt:lpstr>UI Composition (Composite UI Pattern)</vt:lpstr>
      <vt:lpstr>Installation</vt:lpstr>
      <vt:lpstr>Browser Extensions Installation</vt:lpstr>
      <vt:lpstr>PowerPoint Presentation</vt:lpstr>
      <vt:lpstr>Using React CLI</vt:lpstr>
      <vt:lpstr>Using Bootstrap</vt:lpstr>
      <vt:lpstr>Assignment</vt:lpstr>
      <vt:lpstr>State</vt:lpstr>
      <vt:lpstr>Props</vt:lpstr>
      <vt:lpstr>Props vs State</vt:lpstr>
      <vt:lpstr>How Browser Renders a Web Page?</vt:lpstr>
      <vt:lpstr>Solution – Virtual DOM</vt:lpstr>
      <vt:lpstr>Virtual DOM</vt:lpstr>
      <vt:lpstr>PowerPoint Presentation</vt:lpstr>
      <vt:lpstr>Methods &amp; Properties in a React Component</vt:lpstr>
      <vt:lpstr>Lifecycle Methods in a React Component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</cp:revision>
  <dcterms:created xsi:type="dcterms:W3CDTF">2021-11-22T03:42:21Z</dcterms:created>
  <dcterms:modified xsi:type="dcterms:W3CDTF">2022-06-11T11:08:24Z</dcterms:modified>
</cp:coreProperties>
</file>