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2" r:id="rId5"/>
    <p:sldId id="263" r:id="rId6"/>
    <p:sldId id="261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AA6D4-0DDA-4A44-8DFF-9382D462C0FC}" v="5" dt="2024-08-14T14:31:10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D0560-2B67-41BD-8B5E-3E61491498C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53862C6-E9E4-4B42-8823-A6C4C13D6DD0}">
      <dgm:prSet/>
      <dgm:spPr/>
      <dgm:t>
        <a:bodyPr/>
        <a:lstStyle/>
        <a:p>
          <a:r>
            <a:rPr lang="en-US" b="1" i="0" dirty="0" err="1"/>
            <a:t>dim_date</a:t>
          </a:r>
          <a:r>
            <a:rPr lang="en-US" b="1" i="0" dirty="0"/>
            <a:t> – </a:t>
          </a:r>
          <a:r>
            <a:rPr lang="en-US" b="0" i="0" dirty="0"/>
            <a:t>This table contains dates, week numbers, and day type (weekend and weekday)</a:t>
          </a:r>
          <a:endParaRPr lang="en-US" dirty="0"/>
        </a:p>
      </dgm:t>
    </dgm:pt>
    <dgm:pt modelId="{7A3B85EC-3539-468C-A779-39105538DC66}" type="parTrans" cxnId="{5545070C-808E-4A27-AB3D-4C908E860CFA}">
      <dgm:prSet/>
      <dgm:spPr/>
      <dgm:t>
        <a:bodyPr/>
        <a:lstStyle/>
        <a:p>
          <a:endParaRPr lang="en-US"/>
        </a:p>
      </dgm:t>
    </dgm:pt>
    <dgm:pt modelId="{52E9D036-F183-455C-BEDF-66447607CDAD}" type="sibTrans" cxnId="{5545070C-808E-4A27-AB3D-4C908E860CFA}">
      <dgm:prSet/>
      <dgm:spPr/>
      <dgm:t>
        <a:bodyPr/>
        <a:lstStyle/>
        <a:p>
          <a:endParaRPr lang="en-US"/>
        </a:p>
      </dgm:t>
    </dgm:pt>
    <dgm:pt modelId="{27D9D18E-2B45-4BC6-A053-F465EC118D94}">
      <dgm:prSet/>
      <dgm:spPr/>
      <dgm:t>
        <a:bodyPr/>
        <a:lstStyle/>
        <a:p>
          <a:r>
            <a:rPr lang="en-US" b="1" i="0" dirty="0" err="1"/>
            <a:t>dim_hotels</a:t>
          </a:r>
          <a:r>
            <a:rPr lang="en-US" b="1" i="0" dirty="0"/>
            <a:t> –</a:t>
          </a:r>
          <a:r>
            <a:rPr lang="en-US" b="0" i="0" dirty="0"/>
            <a:t> This table contains data like property id, property name, category, and cities</a:t>
          </a:r>
          <a:endParaRPr lang="en-US" dirty="0"/>
        </a:p>
      </dgm:t>
    </dgm:pt>
    <dgm:pt modelId="{CACF6B9D-357E-42DD-A314-58F5B1CB427D}" type="parTrans" cxnId="{C50E90F7-954F-4622-A6E6-3039D1CA19B3}">
      <dgm:prSet/>
      <dgm:spPr/>
      <dgm:t>
        <a:bodyPr/>
        <a:lstStyle/>
        <a:p>
          <a:endParaRPr lang="en-US"/>
        </a:p>
      </dgm:t>
    </dgm:pt>
    <dgm:pt modelId="{9A262F7F-BE38-499D-AAE7-EFF126357086}" type="sibTrans" cxnId="{C50E90F7-954F-4622-A6E6-3039D1CA19B3}">
      <dgm:prSet/>
      <dgm:spPr/>
      <dgm:t>
        <a:bodyPr/>
        <a:lstStyle/>
        <a:p>
          <a:endParaRPr lang="en-US"/>
        </a:p>
      </dgm:t>
    </dgm:pt>
    <dgm:pt modelId="{13D0B9F1-D8F0-4B90-BA36-B962143ECBF3}">
      <dgm:prSet/>
      <dgm:spPr/>
      <dgm:t>
        <a:bodyPr/>
        <a:lstStyle/>
        <a:p>
          <a:r>
            <a:rPr lang="en-US" b="1" i="0"/>
            <a:t>dim_rooms –</a:t>
          </a:r>
          <a:r>
            <a:rPr lang="en-US" b="0" i="0"/>
            <a:t> This table includes room_id and room class</a:t>
          </a:r>
          <a:endParaRPr lang="en-US"/>
        </a:p>
      </dgm:t>
    </dgm:pt>
    <dgm:pt modelId="{BE387522-A101-4710-8019-59ACD7B1E0E0}" type="parTrans" cxnId="{E69F3341-0A71-40FC-97C2-178540075728}">
      <dgm:prSet/>
      <dgm:spPr/>
      <dgm:t>
        <a:bodyPr/>
        <a:lstStyle/>
        <a:p>
          <a:endParaRPr lang="en-US"/>
        </a:p>
      </dgm:t>
    </dgm:pt>
    <dgm:pt modelId="{66D72D6D-B00B-4540-9EA6-22533280A83F}" type="sibTrans" cxnId="{E69F3341-0A71-40FC-97C2-178540075728}">
      <dgm:prSet/>
      <dgm:spPr/>
      <dgm:t>
        <a:bodyPr/>
        <a:lstStyle/>
        <a:p>
          <a:endParaRPr lang="en-US"/>
        </a:p>
      </dgm:t>
    </dgm:pt>
    <dgm:pt modelId="{B7E733E0-DD10-45DC-943F-F81EA1E8F4DA}">
      <dgm:prSet/>
      <dgm:spPr/>
      <dgm:t>
        <a:bodyPr/>
        <a:lstStyle/>
        <a:p>
          <a:r>
            <a:rPr lang="en-US" b="1" i="0" dirty="0" err="1"/>
            <a:t>fact_aggregated_bookings</a:t>
          </a:r>
          <a:r>
            <a:rPr lang="en-US" b="1" i="0" dirty="0"/>
            <a:t> –</a:t>
          </a:r>
          <a:r>
            <a:rPr lang="en-US" b="0" i="0" dirty="0"/>
            <a:t> This is a fact tale that contains property id, check-in date, room category, successful bookings, and capacity</a:t>
          </a:r>
          <a:endParaRPr lang="en-US" dirty="0"/>
        </a:p>
      </dgm:t>
    </dgm:pt>
    <dgm:pt modelId="{81F0827F-54AE-4294-B870-4608A848C59D}" type="parTrans" cxnId="{585E0B94-1CD3-4C80-BD9E-CDB5C3301AF9}">
      <dgm:prSet/>
      <dgm:spPr/>
      <dgm:t>
        <a:bodyPr/>
        <a:lstStyle/>
        <a:p>
          <a:endParaRPr lang="en-US"/>
        </a:p>
      </dgm:t>
    </dgm:pt>
    <dgm:pt modelId="{956F6C37-AA8C-4C0C-96C9-403B197E0D19}" type="sibTrans" cxnId="{585E0B94-1CD3-4C80-BD9E-CDB5C3301AF9}">
      <dgm:prSet/>
      <dgm:spPr/>
      <dgm:t>
        <a:bodyPr/>
        <a:lstStyle/>
        <a:p>
          <a:endParaRPr lang="en-US"/>
        </a:p>
      </dgm:t>
    </dgm:pt>
    <dgm:pt modelId="{89BE4E6A-A67F-45E9-8263-46DEBAF37F30}" type="pres">
      <dgm:prSet presAssocID="{730D0560-2B67-41BD-8B5E-3E61491498C7}" presName="root" presStyleCnt="0">
        <dgm:presLayoutVars>
          <dgm:dir/>
          <dgm:resizeHandles val="exact"/>
        </dgm:presLayoutVars>
      </dgm:prSet>
      <dgm:spPr/>
    </dgm:pt>
    <dgm:pt modelId="{5379EA2C-CE99-4528-A895-DBDE27BB06AF}" type="pres">
      <dgm:prSet presAssocID="{730D0560-2B67-41BD-8B5E-3E61491498C7}" presName="container" presStyleCnt="0">
        <dgm:presLayoutVars>
          <dgm:dir/>
          <dgm:resizeHandles val="exact"/>
        </dgm:presLayoutVars>
      </dgm:prSet>
      <dgm:spPr/>
    </dgm:pt>
    <dgm:pt modelId="{390FE40B-B412-4978-9561-C435405AB310}" type="pres">
      <dgm:prSet presAssocID="{A53862C6-E9E4-4B42-8823-A6C4C13D6DD0}" presName="compNode" presStyleCnt="0"/>
      <dgm:spPr/>
    </dgm:pt>
    <dgm:pt modelId="{CF02F4C9-6D68-405B-A838-131051725343}" type="pres">
      <dgm:prSet presAssocID="{A53862C6-E9E4-4B42-8823-A6C4C13D6DD0}" presName="iconBgRect" presStyleLbl="bgShp" presStyleIdx="0" presStyleCnt="4"/>
      <dgm:spPr/>
    </dgm:pt>
    <dgm:pt modelId="{8ADF7F24-45FD-4001-8D10-D8EED2C0E4D8}" type="pres">
      <dgm:prSet presAssocID="{A53862C6-E9E4-4B42-8823-A6C4C13D6D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712049F-7AD0-456A-A7A7-F6E7521F1FC3}" type="pres">
      <dgm:prSet presAssocID="{A53862C6-E9E4-4B42-8823-A6C4C13D6DD0}" presName="spaceRect" presStyleCnt="0"/>
      <dgm:spPr/>
    </dgm:pt>
    <dgm:pt modelId="{F50F6B2E-CBFE-4D45-AA24-A27E94B6BF57}" type="pres">
      <dgm:prSet presAssocID="{A53862C6-E9E4-4B42-8823-A6C4C13D6DD0}" presName="textRect" presStyleLbl="revTx" presStyleIdx="0" presStyleCnt="4">
        <dgm:presLayoutVars>
          <dgm:chMax val="1"/>
          <dgm:chPref val="1"/>
        </dgm:presLayoutVars>
      </dgm:prSet>
      <dgm:spPr/>
    </dgm:pt>
    <dgm:pt modelId="{94269216-DB1F-46FA-B459-C9F647383C59}" type="pres">
      <dgm:prSet presAssocID="{52E9D036-F183-455C-BEDF-66447607CDAD}" presName="sibTrans" presStyleLbl="sibTrans2D1" presStyleIdx="0" presStyleCnt="0"/>
      <dgm:spPr/>
    </dgm:pt>
    <dgm:pt modelId="{E8C98E5E-A210-47AB-91DB-F73FD1181158}" type="pres">
      <dgm:prSet presAssocID="{27D9D18E-2B45-4BC6-A053-F465EC118D94}" presName="compNode" presStyleCnt="0"/>
      <dgm:spPr/>
    </dgm:pt>
    <dgm:pt modelId="{B4E0A088-63A7-482F-AF32-6C55C51CCCCE}" type="pres">
      <dgm:prSet presAssocID="{27D9D18E-2B45-4BC6-A053-F465EC118D94}" presName="iconBgRect" presStyleLbl="bgShp" presStyleIdx="1" presStyleCnt="4"/>
      <dgm:spPr/>
    </dgm:pt>
    <dgm:pt modelId="{C0DA7E49-0211-4EB3-91FF-D0BE14F65931}" type="pres">
      <dgm:prSet presAssocID="{27D9D18E-2B45-4BC6-A053-F465EC118D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7B72EA54-0673-4B97-838A-3B2F33626101}" type="pres">
      <dgm:prSet presAssocID="{27D9D18E-2B45-4BC6-A053-F465EC118D94}" presName="spaceRect" presStyleCnt="0"/>
      <dgm:spPr/>
    </dgm:pt>
    <dgm:pt modelId="{F4AEB6B6-D516-4320-AF5E-D2ED89E3E5CE}" type="pres">
      <dgm:prSet presAssocID="{27D9D18E-2B45-4BC6-A053-F465EC118D94}" presName="textRect" presStyleLbl="revTx" presStyleIdx="1" presStyleCnt="4">
        <dgm:presLayoutVars>
          <dgm:chMax val="1"/>
          <dgm:chPref val="1"/>
        </dgm:presLayoutVars>
      </dgm:prSet>
      <dgm:spPr/>
    </dgm:pt>
    <dgm:pt modelId="{18F0F80E-8D7F-41C5-8BE0-9B05B9EA71E9}" type="pres">
      <dgm:prSet presAssocID="{9A262F7F-BE38-499D-AAE7-EFF126357086}" presName="sibTrans" presStyleLbl="sibTrans2D1" presStyleIdx="0" presStyleCnt="0"/>
      <dgm:spPr/>
    </dgm:pt>
    <dgm:pt modelId="{8397572A-C266-4543-B11D-DAB62CA96675}" type="pres">
      <dgm:prSet presAssocID="{13D0B9F1-D8F0-4B90-BA36-B962143ECBF3}" presName="compNode" presStyleCnt="0"/>
      <dgm:spPr/>
    </dgm:pt>
    <dgm:pt modelId="{F1B91F40-1A4D-4DE2-8868-3EB060576535}" type="pres">
      <dgm:prSet presAssocID="{13D0B9F1-D8F0-4B90-BA36-B962143ECBF3}" presName="iconBgRect" presStyleLbl="bgShp" presStyleIdx="2" presStyleCnt="4"/>
      <dgm:spPr/>
    </dgm:pt>
    <dgm:pt modelId="{DA4EF34E-A3BB-4FA3-85DA-D40810DA8B27}" type="pres">
      <dgm:prSet presAssocID="{13D0B9F1-D8F0-4B90-BA36-B962143ECB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FDD6576B-DD61-46CE-B938-92F410D18FCE}" type="pres">
      <dgm:prSet presAssocID="{13D0B9F1-D8F0-4B90-BA36-B962143ECBF3}" presName="spaceRect" presStyleCnt="0"/>
      <dgm:spPr/>
    </dgm:pt>
    <dgm:pt modelId="{87910287-B82C-49A4-ABC2-2445F2F75FF4}" type="pres">
      <dgm:prSet presAssocID="{13D0B9F1-D8F0-4B90-BA36-B962143ECBF3}" presName="textRect" presStyleLbl="revTx" presStyleIdx="2" presStyleCnt="4">
        <dgm:presLayoutVars>
          <dgm:chMax val="1"/>
          <dgm:chPref val="1"/>
        </dgm:presLayoutVars>
      </dgm:prSet>
      <dgm:spPr/>
    </dgm:pt>
    <dgm:pt modelId="{3376187C-3FD3-497E-9B0A-57A45C4AA87A}" type="pres">
      <dgm:prSet presAssocID="{66D72D6D-B00B-4540-9EA6-22533280A83F}" presName="sibTrans" presStyleLbl="sibTrans2D1" presStyleIdx="0" presStyleCnt="0"/>
      <dgm:spPr/>
    </dgm:pt>
    <dgm:pt modelId="{96E0FC66-6D81-4634-957E-D6AB55C23FA5}" type="pres">
      <dgm:prSet presAssocID="{B7E733E0-DD10-45DC-943F-F81EA1E8F4DA}" presName="compNode" presStyleCnt="0"/>
      <dgm:spPr/>
    </dgm:pt>
    <dgm:pt modelId="{FD8F3DBE-B5F7-4970-9350-A4E7198A4420}" type="pres">
      <dgm:prSet presAssocID="{B7E733E0-DD10-45DC-943F-F81EA1E8F4DA}" presName="iconBgRect" presStyleLbl="bgShp" presStyleIdx="3" presStyleCnt="4"/>
      <dgm:spPr/>
    </dgm:pt>
    <dgm:pt modelId="{DE4DBEDE-20D3-4862-9312-D1173B4DA84D}" type="pres">
      <dgm:prSet presAssocID="{B7E733E0-DD10-45DC-943F-F81EA1E8F4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698C49F9-B254-49B3-AC69-D2FB69254B23}" type="pres">
      <dgm:prSet presAssocID="{B7E733E0-DD10-45DC-943F-F81EA1E8F4DA}" presName="spaceRect" presStyleCnt="0"/>
      <dgm:spPr/>
    </dgm:pt>
    <dgm:pt modelId="{DC239943-86AF-42A9-AB22-DDEB005A17A7}" type="pres">
      <dgm:prSet presAssocID="{B7E733E0-DD10-45DC-943F-F81EA1E8F4D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545070C-808E-4A27-AB3D-4C908E860CFA}" srcId="{730D0560-2B67-41BD-8B5E-3E61491498C7}" destId="{A53862C6-E9E4-4B42-8823-A6C4C13D6DD0}" srcOrd="0" destOrd="0" parTransId="{7A3B85EC-3539-468C-A779-39105538DC66}" sibTransId="{52E9D036-F183-455C-BEDF-66447607CDAD}"/>
    <dgm:cxn modelId="{3F19550E-9B38-4A83-B8E8-9412CD71685A}" type="presOf" srcId="{B7E733E0-DD10-45DC-943F-F81EA1E8F4DA}" destId="{DC239943-86AF-42A9-AB22-DDEB005A17A7}" srcOrd="0" destOrd="0" presId="urn:microsoft.com/office/officeart/2018/2/layout/IconCircleList"/>
    <dgm:cxn modelId="{60F44D36-C208-4C44-A0CE-F3C3EBE7D559}" type="presOf" srcId="{730D0560-2B67-41BD-8B5E-3E61491498C7}" destId="{89BE4E6A-A67F-45E9-8263-46DEBAF37F30}" srcOrd="0" destOrd="0" presId="urn:microsoft.com/office/officeart/2018/2/layout/IconCircleList"/>
    <dgm:cxn modelId="{E69F3341-0A71-40FC-97C2-178540075728}" srcId="{730D0560-2B67-41BD-8B5E-3E61491498C7}" destId="{13D0B9F1-D8F0-4B90-BA36-B962143ECBF3}" srcOrd="2" destOrd="0" parTransId="{BE387522-A101-4710-8019-59ACD7B1E0E0}" sibTransId="{66D72D6D-B00B-4540-9EA6-22533280A83F}"/>
    <dgm:cxn modelId="{35FBC161-A1F1-4667-A69B-3DE46FDC76EB}" type="presOf" srcId="{9A262F7F-BE38-499D-AAE7-EFF126357086}" destId="{18F0F80E-8D7F-41C5-8BE0-9B05B9EA71E9}" srcOrd="0" destOrd="0" presId="urn:microsoft.com/office/officeart/2018/2/layout/IconCircleList"/>
    <dgm:cxn modelId="{06958F84-15B2-4B9D-B4B3-6C8ECB985AD9}" type="presOf" srcId="{52E9D036-F183-455C-BEDF-66447607CDAD}" destId="{94269216-DB1F-46FA-B459-C9F647383C59}" srcOrd="0" destOrd="0" presId="urn:microsoft.com/office/officeart/2018/2/layout/IconCircleList"/>
    <dgm:cxn modelId="{585E0B94-1CD3-4C80-BD9E-CDB5C3301AF9}" srcId="{730D0560-2B67-41BD-8B5E-3E61491498C7}" destId="{B7E733E0-DD10-45DC-943F-F81EA1E8F4DA}" srcOrd="3" destOrd="0" parTransId="{81F0827F-54AE-4294-B870-4608A848C59D}" sibTransId="{956F6C37-AA8C-4C0C-96C9-403B197E0D19}"/>
    <dgm:cxn modelId="{25E68C95-E6BE-4328-84AC-E9C7653DBFB3}" type="presOf" srcId="{27D9D18E-2B45-4BC6-A053-F465EC118D94}" destId="{F4AEB6B6-D516-4320-AF5E-D2ED89E3E5CE}" srcOrd="0" destOrd="0" presId="urn:microsoft.com/office/officeart/2018/2/layout/IconCircleList"/>
    <dgm:cxn modelId="{C17B21A0-79CF-4EBA-95D4-8B1F2ED61260}" type="presOf" srcId="{A53862C6-E9E4-4B42-8823-A6C4C13D6DD0}" destId="{F50F6B2E-CBFE-4D45-AA24-A27E94B6BF57}" srcOrd="0" destOrd="0" presId="urn:microsoft.com/office/officeart/2018/2/layout/IconCircleList"/>
    <dgm:cxn modelId="{A1FD7CD3-33B4-4F82-86B1-4317D7DD2B06}" type="presOf" srcId="{13D0B9F1-D8F0-4B90-BA36-B962143ECBF3}" destId="{87910287-B82C-49A4-ABC2-2445F2F75FF4}" srcOrd="0" destOrd="0" presId="urn:microsoft.com/office/officeart/2018/2/layout/IconCircleList"/>
    <dgm:cxn modelId="{DFB7F2E8-4A79-49FE-82B7-013DB274C7F4}" type="presOf" srcId="{66D72D6D-B00B-4540-9EA6-22533280A83F}" destId="{3376187C-3FD3-497E-9B0A-57A45C4AA87A}" srcOrd="0" destOrd="0" presId="urn:microsoft.com/office/officeart/2018/2/layout/IconCircleList"/>
    <dgm:cxn modelId="{C50E90F7-954F-4622-A6E6-3039D1CA19B3}" srcId="{730D0560-2B67-41BD-8B5E-3E61491498C7}" destId="{27D9D18E-2B45-4BC6-A053-F465EC118D94}" srcOrd="1" destOrd="0" parTransId="{CACF6B9D-357E-42DD-A314-58F5B1CB427D}" sibTransId="{9A262F7F-BE38-499D-AAE7-EFF126357086}"/>
    <dgm:cxn modelId="{8A9763E4-6A8A-48B4-BCBB-1B8BD0E9C3BE}" type="presParOf" srcId="{89BE4E6A-A67F-45E9-8263-46DEBAF37F30}" destId="{5379EA2C-CE99-4528-A895-DBDE27BB06AF}" srcOrd="0" destOrd="0" presId="urn:microsoft.com/office/officeart/2018/2/layout/IconCircleList"/>
    <dgm:cxn modelId="{8BACC4CF-6B8D-4F82-91DA-692A7809DC1F}" type="presParOf" srcId="{5379EA2C-CE99-4528-A895-DBDE27BB06AF}" destId="{390FE40B-B412-4978-9561-C435405AB310}" srcOrd="0" destOrd="0" presId="urn:microsoft.com/office/officeart/2018/2/layout/IconCircleList"/>
    <dgm:cxn modelId="{3A5C81C4-524F-4CD9-8C72-0948770E825E}" type="presParOf" srcId="{390FE40B-B412-4978-9561-C435405AB310}" destId="{CF02F4C9-6D68-405B-A838-131051725343}" srcOrd="0" destOrd="0" presId="urn:microsoft.com/office/officeart/2018/2/layout/IconCircleList"/>
    <dgm:cxn modelId="{90A13418-A70B-4AB8-A214-4AB93E97AAAC}" type="presParOf" srcId="{390FE40B-B412-4978-9561-C435405AB310}" destId="{8ADF7F24-45FD-4001-8D10-D8EED2C0E4D8}" srcOrd="1" destOrd="0" presId="urn:microsoft.com/office/officeart/2018/2/layout/IconCircleList"/>
    <dgm:cxn modelId="{1FFFD78D-1750-4020-AFB6-ACD684038026}" type="presParOf" srcId="{390FE40B-B412-4978-9561-C435405AB310}" destId="{5712049F-7AD0-456A-A7A7-F6E7521F1FC3}" srcOrd="2" destOrd="0" presId="urn:microsoft.com/office/officeart/2018/2/layout/IconCircleList"/>
    <dgm:cxn modelId="{82296E81-5159-4830-9FBC-FC770E71CCA6}" type="presParOf" srcId="{390FE40B-B412-4978-9561-C435405AB310}" destId="{F50F6B2E-CBFE-4D45-AA24-A27E94B6BF57}" srcOrd="3" destOrd="0" presId="urn:microsoft.com/office/officeart/2018/2/layout/IconCircleList"/>
    <dgm:cxn modelId="{64B841CC-B8AF-4AE3-B2D0-2ED98D2AC5C5}" type="presParOf" srcId="{5379EA2C-CE99-4528-A895-DBDE27BB06AF}" destId="{94269216-DB1F-46FA-B459-C9F647383C59}" srcOrd="1" destOrd="0" presId="urn:microsoft.com/office/officeart/2018/2/layout/IconCircleList"/>
    <dgm:cxn modelId="{7C197F55-5D40-4F1E-9576-FA3D5F701F5D}" type="presParOf" srcId="{5379EA2C-CE99-4528-A895-DBDE27BB06AF}" destId="{E8C98E5E-A210-47AB-91DB-F73FD1181158}" srcOrd="2" destOrd="0" presId="urn:microsoft.com/office/officeart/2018/2/layout/IconCircleList"/>
    <dgm:cxn modelId="{5B1B93A3-B1F6-405F-9F54-2C1584D71058}" type="presParOf" srcId="{E8C98E5E-A210-47AB-91DB-F73FD1181158}" destId="{B4E0A088-63A7-482F-AF32-6C55C51CCCCE}" srcOrd="0" destOrd="0" presId="urn:microsoft.com/office/officeart/2018/2/layout/IconCircleList"/>
    <dgm:cxn modelId="{7B565E64-340A-43DA-AC16-B86873BDADB2}" type="presParOf" srcId="{E8C98E5E-A210-47AB-91DB-F73FD1181158}" destId="{C0DA7E49-0211-4EB3-91FF-D0BE14F65931}" srcOrd="1" destOrd="0" presId="urn:microsoft.com/office/officeart/2018/2/layout/IconCircleList"/>
    <dgm:cxn modelId="{83E563E5-38DD-4D05-A6FD-961E90960BBD}" type="presParOf" srcId="{E8C98E5E-A210-47AB-91DB-F73FD1181158}" destId="{7B72EA54-0673-4B97-838A-3B2F33626101}" srcOrd="2" destOrd="0" presId="urn:microsoft.com/office/officeart/2018/2/layout/IconCircleList"/>
    <dgm:cxn modelId="{C24E959D-96A8-49EA-BADC-B36AB763B8DC}" type="presParOf" srcId="{E8C98E5E-A210-47AB-91DB-F73FD1181158}" destId="{F4AEB6B6-D516-4320-AF5E-D2ED89E3E5CE}" srcOrd="3" destOrd="0" presId="urn:microsoft.com/office/officeart/2018/2/layout/IconCircleList"/>
    <dgm:cxn modelId="{3454FA06-C016-4759-B5CB-BBE924276840}" type="presParOf" srcId="{5379EA2C-CE99-4528-A895-DBDE27BB06AF}" destId="{18F0F80E-8D7F-41C5-8BE0-9B05B9EA71E9}" srcOrd="3" destOrd="0" presId="urn:microsoft.com/office/officeart/2018/2/layout/IconCircleList"/>
    <dgm:cxn modelId="{3F6C7302-84DD-4F98-8CA2-F9A763003D86}" type="presParOf" srcId="{5379EA2C-CE99-4528-A895-DBDE27BB06AF}" destId="{8397572A-C266-4543-B11D-DAB62CA96675}" srcOrd="4" destOrd="0" presId="urn:microsoft.com/office/officeart/2018/2/layout/IconCircleList"/>
    <dgm:cxn modelId="{F4E3989F-6A8A-4716-AA6B-B821FC1C0864}" type="presParOf" srcId="{8397572A-C266-4543-B11D-DAB62CA96675}" destId="{F1B91F40-1A4D-4DE2-8868-3EB060576535}" srcOrd="0" destOrd="0" presId="urn:microsoft.com/office/officeart/2018/2/layout/IconCircleList"/>
    <dgm:cxn modelId="{52DEC6DC-C066-45AA-B3D8-92801B60381A}" type="presParOf" srcId="{8397572A-C266-4543-B11D-DAB62CA96675}" destId="{DA4EF34E-A3BB-4FA3-85DA-D40810DA8B27}" srcOrd="1" destOrd="0" presId="urn:microsoft.com/office/officeart/2018/2/layout/IconCircleList"/>
    <dgm:cxn modelId="{306C37E4-7425-4775-AE4C-3F06F7139D5B}" type="presParOf" srcId="{8397572A-C266-4543-B11D-DAB62CA96675}" destId="{FDD6576B-DD61-46CE-B938-92F410D18FCE}" srcOrd="2" destOrd="0" presId="urn:microsoft.com/office/officeart/2018/2/layout/IconCircleList"/>
    <dgm:cxn modelId="{0D23F709-72EF-4E33-9C36-595F70992CE6}" type="presParOf" srcId="{8397572A-C266-4543-B11D-DAB62CA96675}" destId="{87910287-B82C-49A4-ABC2-2445F2F75FF4}" srcOrd="3" destOrd="0" presId="urn:microsoft.com/office/officeart/2018/2/layout/IconCircleList"/>
    <dgm:cxn modelId="{1D74AA8A-82C2-46F6-AAEC-4B58192AE123}" type="presParOf" srcId="{5379EA2C-CE99-4528-A895-DBDE27BB06AF}" destId="{3376187C-3FD3-497E-9B0A-57A45C4AA87A}" srcOrd="5" destOrd="0" presId="urn:microsoft.com/office/officeart/2018/2/layout/IconCircleList"/>
    <dgm:cxn modelId="{60264528-6303-4ABB-AB66-B6818737D4AF}" type="presParOf" srcId="{5379EA2C-CE99-4528-A895-DBDE27BB06AF}" destId="{96E0FC66-6D81-4634-957E-D6AB55C23FA5}" srcOrd="6" destOrd="0" presId="urn:microsoft.com/office/officeart/2018/2/layout/IconCircleList"/>
    <dgm:cxn modelId="{4EC671F0-3969-4ECD-A7A2-89AB0434C25E}" type="presParOf" srcId="{96E0FC66-6D81-4634-957E-D6AB55C23FA5}" destId="{FD8F3DBE-B5F7-4970-9350-A4E7198A4420}" srcOrd="0" destOrd="0" presId="urn:microsoft.com/office/officeart/2018/2/layout/IconCircleList"/>
    <dgm:cxn modelId="{4E4D25CE-7FE3-46BB-9DB0-64641BD92293}" type="presParOf" srcId="{96E0FC66-6D81-4634-957E-D6AB55C23FA5}" destId="{DE4DBEDE-20D3-4862-9312-D1173B4DA84D}" srcOrd="1" destOrd="0" presId="urn:microsoft.com/office/officeart/2018/2/layout/IconCircleList"/>
    <dgm:cxn modelId="{68EE60FD-69C5-41EB-8384-EB51B7A8CFB5}" type="presParOf" srcId="{96E0FC66-6D81-4634-957E-D6AB55C23FA5}" destId="{698C49F9-B254-49B3-AC69-D2FB69254B23}" srcOrd="2" destOrd="0" presId="urn:microsoft.com/office/officeart/2018/2/layout/IconCircleList"/>
    <dgm:cxn modelId="{68A012EB-95F8-40D1-9C10-597777407DF9}" type="presParOf" srcId="{96E0FC66-6D81-4634-957E-D6AB55C23FA5}" destId="{DC239943-86AF-42A9-AB22-DDEB005A17A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48D3F-C2E7-46E1-97E8-E01FBAED5287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2B4614-1AC6-4B23-A5CB-5EB331C02FBA}">
      <dgm:prSet/>
      <dgm:spPr/>
      <dgm:t>
        <a:bodyPr/>
        <a:lstStyle/>
        <a:p>
          <a:r>
            <a:rPr lang="en-US" b="1" i="0"/>
            <a:t>Derived week number from date column using DAX formula =</a:t>
          </a:r>
          <a:br>
            <a:rPr lang="en-US" b="0" i="0"/>
          </a:br>
          <a:r>
            <a:rPr lang="en-US" b="0" i="0"/>
            <a:t>wn = WEEKNUM(dim_date[date])</a:t>
          </a:r>
          <a:endParaRPr lang="en-US"/>
        </a:p>
      </dgm:t>
    </dgm:pt>
    <dgm:pt modelId="{C78B8823-8D66-4055-946B-24AF53C21836}" type="parTrans" cxnId="{F95B3D37-4DF0-42FB-B22E-F163360C0D4F}">
      <dgm:prSet/>
      <dgm:spPr/>
      <dgm:t>
        <a:bodyPr/>
        <a:lstStyle/>
        <a:p>
          <a:endParaRPr lang="en-US"/>
        </a:p>
      </dgm:t>
    </dgm:pt>
    <dgm:pt modelId="{954005EF-DE5B-4D9E-8695-3B4F910C30A1}" type="sibTrans" cxnId="{F95B3D37-4DF0-42FB-B22E-F163360C0D4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9784884-999E-4A72-ABC5-E635DA654736}">
      <dgm:prSet/>
      <dgm:spPr/>
      <dgm:t>
        <a:bodyPr/>
        <a:lstStyle/>
        <a:p>
          <a:r>
            <a:rPr lang="en-US" b="1" i="0"/>
            <a:t>Derived day type from date column using DAX formula =</a:t>
          </a:r>
          <a:br>
            <a:rPr lang="en-US" b="0" i="0"/>
          </a:br>
          <a:r>
            <a:rPr lang="en-US" b="0" i="0"/>
            <a:t>day_type =</a:t>
          </a:r>
          <a:br>
            <a:rPr lang="en-US" b="0" i="0"/>
          </a:br>
          <a:r>
            <a:rPr lang="en-US" b="0" i="0"/>
            <a:t>var wkd = WEEKDAY(dim_date[date],1)</a:t>
          </a:r>
          <a:br>
            <a:rPr lang="en-US" b="0" i="0"/>
          </a:br>
          <a:r>
            <a:rPr lang="en-US" b="0" i="0"/>
            <a:t>return</a:t>
          </a:r>
          <a:br>
            <a:rPr lang="en-US" b="0" i="0"/>
          </a:br>
          <a:r>
            <a:rPr lang="en-US" b="0" i="0"/>
            <a:t>IF(wkd&gt;5,”Weekend”,”Weekday”)</a:t>
          </a:r>
          <a:endParaRPr lang="en-US"/>
        </a:p>
      </dgm:t>
    </dgm:pt>
    <dgm:pt modelId="{477B9321-EE27-4C9B-9072-A868C58CB9CD}" type="parTrans" cxnId="{1BE0A956-884A-4774-A27E-25639C137A3A}">
      <dgm:prSet/>
      <dgm:spPr/>
      <dgm:t>
        <a:bodyPr/>
        <a:lstStyle/>
        <a:p>
          <a:endParaRPr lang="en-US"/>
        </a:p>
      </dgm:t>
    </dgm:pt>
    <dgm:pt modelId="{E67ED618-6B3C-4F7F-A249-466007D017FE}" type="sibTrans" cxnId="{1BE0A956-884A-4774-A27E-25639C137A3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FBFAD29-91F3-4E07-8947-EF24B04FDD4F}">
      <dgm:prSet/>
      <dgm:spPr/>
      <dgm:t>
        <a:bodyPr/>
        <a:lstStyle/>
        <a:p>
          <a:r>
            <a:rPr lang="en-US" b="0" i="0"/>
            <a:t>Also, the revenue was not directly provided and it was required to be calculated in the dim_bookings from the column revenue_realized.</a:t>
          </a:r>
          <a:endParaRPr lang="en-US"/>
        </a:p>
      </dgm:t>
    </dgm:pt>
    <dgm:pt modelId="{EBA63A59-E9C1-414D-80B8-3DAAE299AE14}" type="parTrans" cxnId="{BBFE7DCA-7EB4-471D-8041-EA5A85D33FDB}">
      <dgm:prSet/>
      <dgm:spPr/>
      <dgm:t>
        <a:bodyPr/>
        <a:lstStyle/>
        <a:p>
          <a:endParaRPr lang="en-US"/>
        </a:p>
      </dgm:t>
    </dgm:pt>
    <dgm:pt modelId="{C0FF9DC3-D5AC-4E8C-B190-D9E53FCB1067}" type="sibTrans" cxnId="{BBFE7DCA-7EB4-471D-8041-EA5A85D33FD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CB0F71D-F854-44FB-8800-FECB90F2876E}">
      <dgm:prSet/>
      <dgm:spPr/>
      <dgm:t>
        <a:bodyPr/>
        <a:lstStyle/>
        <a:p>
          <a:r>
            <a:rPr lang="en-US" b="0" i="0"/>
            <a:t>The revenue columns provided in the data set are:</a:t>
          </a:r>
          <a:endParaRPr lang="en-US"/>
        </a:p>
      </dgm:t>
    </dgm:pt>
    <dgm:pt modelId="{32082030-298D-4D26-BBD0-51BBEE2B70D7}" type="parTrans" cxnId="{81A84583-C0F0-4691-BE4C-A308EE72BBC4}">
      <dgm:prSet/>
      <dgm:spPr/>
      <dgm:t>
        <a:bodyPr/>
        <a:lstStyle/>
        <a:p>
          <a:endParaRPr lang="en-US"/>
        </a:p>
      </dgm:t>
    </dgm:pt>
    <dgm:pt modelId="{D6179BE2-1268-40B9-BFB4-9326F497E49B}" type="sibTrans" cxnId="{81A84583-C0F0-4691-BE4C-A308EE72BBC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0DC1DD7-89FF-4F89-B3AF-FFC804DAE8E9}">
      <dgm:prSet/>
      <dgm:spPr/>
      <dgm:t>
        <a:bodyPr/>
        <a:lstStyle/>
        <a:p>
          <a:r>
            <a:rPr lang="en-US" b="1" i="0"/>
            <a:t>revenue_generated</a:t>
          </a:r>
          <a:r>
            <a:rPr lang="en-US" b="0" i="0"/>
            <a:t> is the column that contains the amount of money generated by hotels from a customer. (Like cancellation money, no show etc)</a:t>
          </a:r>
          <a:endParaRPr lang="en-US"/>
        </a:p>
      </dgm:t>
    </dgm:pt>
    <dgm:pt modelId="{CA40C6B1-0B3E-45C8-93FC-5AA2A9C80FCE}" type="parTrans" cxnId="{4D0EE86E-5A5C-47C2-8088-9B3484187514}">
      <dgm:prSet/>
      <dgm:spPr/>
      <dgm:t>
        <a:bodyPr/>
        <a:lstStyle/>
        <a:p>
          <a:endParaRPr lang="en-US"/>
        </a:p>
      </dgm:t>
    </dgm:pt>
    <dgm:pt modelId="{7121E084-28C7-4C6B-B6A5-DC69F1E7C9C8}" type="sibTrans" cxnId="{4D0EE86E-5A5C-47C2-8088-9B3484187514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C132488-8276-4542-A38A-2436ED52741B}">
      <dgm:prSet/>
      <dgm:spPr/>
      <dgm:t>
        <a:bodyPr/>
        <a:lstStyle/>
        <a:p>
          <a:r>
            <a:rPr lang="en-US" b="1" i="0" dirty="0" err="1"/>
            <a:t>revenue_realized</a:t>
          </a:r>
          <a:r>
            <a:rPr lang="en-US" b="1" i="0" dirty="0"/>
            <a:t>:</a:t>
          </a:r>
          <a:r>
            <a:rPr lang="en-US" b="0" i="0" dirty="0"/>
            <a:t> </a:t>
          </a:r>
          <a:r>
            <a:rPr lang="en-US" b="0" i="0" dirty="0">
              <a:solidFill>
                <a:schemeClr val="tx1"/>
              </a:solidFill>
            </a:rPr>
            <a:t>This column represents the final amount of money that goes to the hotel based on booking status. If the booking status is cancelled, then 40% of the revenue generated is deducted and the remaining is refunded to the customer. If the booking status is Checked Out/No Show, then the full revenue generated will go to hotels</a:t>
          </a:r>
          <a:r>
            <a:rPr lang="en-US" b="0" i="0" dirty="0"/>
            <a:t>.</a:t>
          </a:r>
          <a:endParaRPr lang="en-US" dirty="0"/>
        </a:p>
      </dgm:t>
    </dgm:pt>
    <dgm:pt modelId="{70DFD887-3132-4CA6-8E32-9784F8A9B71F}" type="parTrans" cxnId="{EC62C05F-E122-4C5E-B2C6-3C0C3BDE1CEB}">
      <dgm:prSet/>
      <dgm:spPr/>
      <dgm:t>
        <a:bodyPr/>
        <a:lstStyle/>
        <a:p>
          <a:endParaRPr lang="en-US"/>
        </a:p>
      </dgm:t>
    </dgm:pt>
    <dgm:pt modelId="{7A3AC5EB-A9B3-4801-B89D-E841832A3420}" type="sibTrans" cxnId="{EC62C05F-E122-4C5E-B2C6-3C0C3BDE1CEB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B02A21EE-495B-4E89-8386-A945ABD9B630}">
      <dgm:prSet/>
      <dgm:spPr/>
      <dgm:t>
        <a:bodyPr/>
        <a:lstStyle/>
        <a:p>
          <a:r>
            <a:rPr lang="en-US" b="1" i="0"/>
            <a:t>Revenue =</a:t>
          </a:r>
          <a:r>
            <a:rPr lang="en-US" b="0" i="0"/>
            <a:t> SUM(fact_bookings[revenue_realized])</a:t>
          </a:r>
          <a:endParaRPr lang="en-US"/>
        </a:p>
      </dgm:t>
    </dgm:pt>
    <dgm:pt modelId="{E5315552-EC9E-4B30-96B7-FF3EADBF3053}" type="parTrans" cxnId="{5B27C002-278F-4BF4-BD35-DFBCBE5C0619}">
      <dgm:prSet/>
      <dgm:spPr/>
      <dgm:t>
        <a:bodyPr/>
        <a:lstStyle/>
        <a:p>
          <a:endParaRPr lang="en-US"/>
        </a:p>
      </dgm:t>
    </dgm:pt>
    <dgm:pt modelId="{709E25BC-A081-48C5-8BF4-9DD88DB64158}" type="sibTrans" cxnId="{5B27C002-278F-4BF4-BD35-DFBCBE5C0619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FE93A54D-FD1F-45BF-B90D-8C09C30372E9}" type="pres">
      <dgm:prSet presAssocID="{15F48D3F-C2E7-46E1-97E8-E01FBAED5287}" presName="linearFlow" presStyleCnt="0">
        <dgm:presLayoutVars>
          <dgm:dir/>
          <dgm:animLvl val="lvl"/>
          <dgm:resizeHandles val="exact"/>
        </dgm:presLayoutVars>
      </dgm:prSet>
      <dgm:spPr/>
    </dgm:pt>
    <dgm:pt modelId="{D15A540D-6D5B-4C9E-B218-8F8E231CB33E}" type="pres">
      <dgm:prSet presAssocID="{6D2B4614-1AC6-4B23-A5CB-5EB331C02FBA}" presName="compositeNode" presStyleCnt="0"/>
      <dgm:spPr/>
    </dgm:pt>
    <dgm:pt modelId="{3651293E-D542-4F32-876A-8CB534D30D47}" type="pres">
      <dgm:prSet presAssocID="{6D2B4614-1AC6-4B23-A5CB-5EB331C02FB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5FE4650-5C15-4ECD-ACB1-2AF474362DC2}" type="pres">
      <dgm:prSet presAssocID="{6D2B4614-1AC6-4B23-A5CB-5EB331C02FBA}" presName="parSh" presStyleCnt="0"/>
      <dgm:spPr/>
    </dgm:pt>
    <dgm:pt modelId="{8C09BE74-2B94-4471-98BD-8B252D3FEB71}" type="pres">
      <dgm:prSet presAssocID="{6D2B4614-1AC6-4B23-A5CB-5EB331C02FBA}" presName="lineNode" presStyleLbl="alignAccFollowNode1" presStyleIdx="0" presStyleCnt="21"/>
      <dgm:spPr/>
    </dgm:pt>
    <dgm:pt modelId="{BF781076-C80D-4B98-941A-FCA9A403C75D}" type="pres">
      <dgm:prSet presAssocID="{6D2B4614-1AC6-4B23-A5CB-5EB331C02FBA}" presName="lineArrowNode" presStyleLbl="alignAccFollowNode1" presStyleIdx="1" presStyleCnt="21"/>
      <dgm:spPr/>
    </dgm:pt>
    <dgm:pt modelId="{7294531B-1D7B-4F9B-A2B7-98AA40F662F0}" type="pres">
      <dgm:prSet presAssocID="{954005EF-DE5B-4D9E-8695-3B4F910C30A1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27DB2CFF-A49D-41F7-897B-34243FD4175E}" type="pres">
      <dgm:prSet presAssocID="{954005EF-DE5B-4D9E-8695-3B4F910C30A1}" presName="spacerBetweenCircleAndCallout" presStyleCnt="0">
        <dgm:presLayoutVars/>
      </dgm:prSet>
      <dgm:spPr/>
    </dgm:pt>
    <dgm:pt modelId="{D0DA5EA0-7209-42C6-84C1-F3D23DEC1AF7}" type="pres">
      <dgm:prSet presAssocID="{6D2B4614-1AC6-4B23-A5CB-5EB331C02FBA}" presName="nodeText" presStyleLbl="alignAccFollowNode1" presStyleIdx="2" presStyleCnt="21">
        <dgm:presLayoutVars>
          <dgm:bulletEnabled val="1"/>
        </dgm:presLayoutVars>
      </dgm:prSet>
      <dgm:spPr/>
    </dgm:pt>
    <dgm:pt modelId="{DC68BF39-CBDC-478F-BD09-CFAE16906B10}" type="pres">
      <dgm:prSet presAssocID="{954005EF-DE5B-4D9E-8695-3B4F910C30A1}" presName="sibTransComposite" presStyleCnt="0"/>
      <dgm:spPr/>
    </dgm:pt>
    <dgm:pt modelId="{EBEE2283-D88D-4D8C-8E72-7818B9CCB64F}" type="pres">
      <dgm:prSet presAssocID="{29784884-999E-4A72-ABC5-E635DA654736}" presName="compositeNode" presStyleCnt="0"/>
      <dgm:spPr/>
    </dgm:pt>
    <dgm:pt modelId="{7390580E-7567-4E4F-999E-B24014133114}" type="pres">
      <dgm:prSet presAssocID="{29784884-999E-4A72-ABC5-E635DA65473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307B3B8-E33F-4A7A-B2B0-C73B29DA2CFC}" type="pres">
      <dgm:prSet presAssocID="{29784884-999E-4A72-ABC5-E635DA654736}" presName="parSh" presStyleCnt="0"/>
      <dgm:spPr/>
    </dgm:pt>
    <dgm:pt modelId="{4300E2A1-6CEB-425D-9941-BA36AD6269F3}" type="pres">
      <dgm:prSet presAssocID="{29784884-999E-4A72-ABC5-E635DA654736}" presName="lineNode" presStyleLbl="alignAccFollowNode1" presStyleIdx="3" presStyleCnt="21"/>
      <dgm:spPr/>
    </dgm:pt>
    <dgm:pt modelId="{3457B7B5-071C-43A4-95A8-9BCC2054B850}" type="pres">
      <dgm:prSet presAssocID="{29784884-999E-4A72-ABC5-E635DA654736}" presName="lineArrowNode" presStyleLbl="alignAccFollowNode1" presStyleIdx="4" presStyleCnt="21"/>
      <dgm:spPr/>
    </dgm:pt>
    <dgm:pt modelId="{09C879B5-8273-4D7B-BB10-5571F06970D3}" type="pres">
      <dgm:prSet presAssocID="{E67ED618-6B3C-4F7F-A249-466007D017FE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D61614B7-04CE-4892-A6A7-836B54D86386}" type="pres">
      <dgm:prSet presAssocID="{E67ED618-6B3C-4F7F-A249-466007D017FE}" presName="spacerBetweenCircleAndCallout" presStyleCnt="0">
        <dgm:presLayoutVars/>
      </dgm:prSet>
      <dgm:spPr/>
    </dgm:pt>
    <dgm:pt modelId="{43AC3277-A89F-49B5-B010-0C5F4D2FDC33}" type="pres">
      <dgm:prSet presAssocID="{29784884-999E-4A72-ABC5-E635DA654736}" presName="nodeText" presStyleLbl="alignAccFollowNode1" presStyleIdx="5" presStyleCnt="21">
        <dgm:presLayoutVars>
          <dgm:bulletEnabled val="1"/>
        </dgm:presLayoutVars>
      </dgm:prSet>
      <dgm:spPr/>
    </dgm:pt>
    <dgm:pt modelId="{AECFD17E-C13E-407E-9ED1-C68F9CD6C425}" type="pres">
      <dgm:prSet presAssocID="{E67ED618-6B3C-4F7F-A249-466007D017FE}" presName="sibTransComposite" presStyleCnt="0"/>
      <dgm:spPr/>
    </dgm:pt>
    <dgm:pt modelId="{1F51FF75-57C0-45DB-AB93-655AE5D7C7B5}" type="pres">
      <dgm:prSet presAssocID="{3FBFAD29-91F3-4E07-8947-EF24B04FDD4F}" presName="compositeNode" presStyleCnt="0"/>
      <dgm:spPr/>
    </dgm:pt>
    <dgm:pt modelId="{88435882-235D-4E2A-975F-7C330C50BC55}" type="pres">
      <dgm:prSet presAssocID="{3FBFAD29-91F3-4E07-8947-EF24B04FDD4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E1DF152-497F-44B2-BD37-6F0CB183851A}" type="pres">
      <dgm:prSet presAssocID="{3FBFAD29-91F3-4E07-8947-EF24B04FDD4F}" presName="parSh" presStyleCnt="0"/>
      <dgm:spPr/>
    </dgm:pt>
    <dgm:pt modelId="{659597B5-BC49-45A5-8257-6A6FBF09E8E6}" type="pres">
      <dgm:prSet presAssocID="{3FBFAD29-91F3-4E07-8947-EF24B04FDD4F}" presName="lineNode" presStyleLbl="alignAccFollowNode1" presStyleIdx="6" presStyleCnt="21"/>
      <dgm:spPr/>
    </dgm:pt>
    <dgm:pt modelId="{9136A1C7-ED04-4215-84BE-66F845A7BD7F}" type="pres">
      <dgm:prSet presAssocID="{3FBFAD29-91F3-4E07-8947-EF24B04FDD4F}" presName="lineArrowNode" presStyleLbl="alignAccFollowNode1" presStyleIdx="7" presStyleCnt="21"/>
      <dgm:spPr/>
    </dgm:pt>
    <dgm:pt modelId="{732D4394-5E0F-4BD6-BDC4-D73A73E86591}" type="pres">
      <dgm:prSet presAssocID="{C0FF9DC3-D5AC-4E8C-B190-D9E53FCB1067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FC939637-B2B2-40CC-8984-82BE11BB509B}" type="pres">
      <dgm:prSet presAssocID="{C0FF9DC3-D5AC-4E8C-B190-D9E53FCB1067}" presName="spacerBetweenCircleAndCallout" presStyleCnt="0">
        <dgm:presLayoutVars/>
      </dgm:prSet>
      <dgm:spPr/>
    </dgm:pt>
    <dgm:pt modelId="{9A91DF92-098F-4F6F-A772-4263FE7A34BA}" type="pres">
      <dgm:prSet presAssocID="{3FBFAD29-91F3-4E07-8947-EF24B04FDD4F}" presName="nodeText" presStyleLbl="alignAccFollowNode1" presStyleIdx="8" presStyleCnt="21">
        <dgm:presLayoutVars>
          <dgm:bulletEnabled val="1"/>
        </dgm:presLayoutVars>
      </dgm:prSet>
      <dgm:spPr/>
    </dgm:pt>
    <dgm:pt modelId="{661C26AC-D6CE-47D0-878F-7356FEB98E9D}" type="pres">
      <dgm:prSet presAssocID="{C0FF9DC3-D5AC-4E8C-B190-D9E53FCB1067}" presName="sibTransComposite" presStyleCnt="0"/>
      <dgm:spPr/>
    </dgm:pt>
    <dgm:pt modelId="{2063621B-B427-49EC-B500-6B9BBDD4CE14}" type="pres">
      <dgm:prSet presAssocID="{ACB0F71D-F854-44FB-8800-FECB90F2876E}" presName="compositeNode" presStyleCnt="0"/>
      <dgm:spPr/>
    </dgm:pt>
    <dgm:pt modelId="{2D63EFD6-F3C8-43C5-8F44-FA7544D85BA3}" type="pres">
      <dgm:prSet presAssocID="{ACB0F71D-F854-44FB-8800-FECB90F2876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9E21E7B-C6BE-44E1-82A3-A3DF03079F40}" type="pres">
      <dgm:prSet presAssocID="{ACB0F71D-F854-44FB-8800-FECB90F2876E}" presName="parSh" presStyleCnt="0"/>
      <dgm:spPr/>
    </dgm:pt>
    <dgm:pt modelId="{EED7E414-6EBB-4A25-827C-D5D28C066F33}" type="pres">
      <dgm:prSet presAssocID="{ACB0F71D-F854-44FB-8800-FECB90F2876E}" presName="lineNode" presStyleLbl="alignAccFollowNode1" presStyleIdx="9" presStyleCnt="21"/>
      <dgm:spPr/>
    </dgm:pt>
    <dgm:pt modelId="{3A632209-598F-43E7-9B43-D4DF0A9EA1A8}" type="pres">
      <dgm:prSet presAssocID="{ACB0F71D-F854-44FB-8800-FECB90F2876E}" presName="lineArrowNode" presStyleLbl="alignAccFollowNode1" presStyleIdx="10" presStyleCnt="21"/>
      <dgm:spPr/>
    </dgm:pt>
    <dgm:pt modelId="{7E87F53F-7339-47E6-A8CA-BBE387982E1D}" type="pres">
      <dgm:prSet presAssocID="{D6179BE2-1268-40B9-BFB4-9326F497E49B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7CB755AB-1E3D-4165-8161-21A3D73F4FC8}" type="pres">
      <dgm:prSet presAssocID="{D6179BE2-1268-40B9-BFB4-9326F497E49B}" presName="spacerBetweenCircleAndCallout" presStyleCnt="0">
        <dgm:presLayoutVars/>
      </dgm:prSet>
      <dgm:spPr/>
    </dgm:pt>
    <dgm:pt modelId="{3B122AB8-CE7E-4130-A653-FBB6FD8BEAA4}" type="pres">
      <dgm:prSet presAssocID="{ACB0F71D-F854-44FB-8800-FECB90F2876E}" presName="nodeText" presStyleLbl="alignAccFollowNode1" presStyleIdx="11" presStyleCnt="21">
        <dgm:presLayoutVars>
          <dgm:bulletEnabled val="1"/>
        </dgm:presLayoutVars>
      </dgm:prSet>
      <dgm:spPr/>
    </dgm:pt>
    <dgm:pt modelId="{6976CA28-3009-44AD-979E-837C5F37F193}" type="pres">
      <dgm:prSet presAssocID="{D6179BE2-1268-40B9-BFB4-9326F497E49B}" presName="sibTransComposite" presStyleCnt="0"/>
      <dgm:spPr/>
    </dgm:pt>
    <dgm:pt modelId="{41B3CF03-B528-4BAD-AE46-16D609339D78}" type="pres">
      <dgm:prSet presAssocID="{20DC1DD7-89FF-4F89-B3AF-FFC804DAE8E9}" presName="compositeNode" presStyleCnt="0"/>
      <dgm:spPr/>
    </dgm:pt>
    <dgm:pt modelId="{779DD55D-A338-4EDE-AF1C-43C61151F81A}" type="pres">
      <dgm:prSet presAssocID="{20DC1DD7-89FF-4F89-B3AF-FFC804DAE8E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0C0A237-2C7C-4275-AA38-CC681D327967}" type="pres">
      <dgm:prSet presAssocID="{20DC1DD7-89FF-4F89-B3AF-FFC804DAE8E9}" presName="parSh" presStyleCnt="0"/>
      <dgm:spPr/>
    </dgm:pt>
    <dgm:pt modelId="{F0982AA6-5916-4B21-A7FD-0AB9E815B6D8}" type="pres">
      <dgm:prSet presAssocID="{20DC1DD7-89FF-4F89-B3AF-FFC804DAE8E9}" presName="lineNode" presStyleLbl="alignAccFollowNode1" presStyleIdx="12" presStyleCnt="21"/>
      <dgm:spPr/>
    </dgm:pt>
    <dgm:pt modelId="{077B0A54-5C40-4264-ACF3-A99481E917F3}" type="pres">
      <dgm:prSet presAssocID="{20DC1DD7-89FF-4F89-B3AF-FFC804DAE8E9}" presName="lineArrowNode" presStyleLbl="alignAccFollowNode1" presStyleIdx="13" presStyleCnt="21"/>
      <dgm:spPr/>
    </dgm:pt>
    <dgm:pt modelId="{578299EC-8DD3-425A-9A44-C79EBA507795}" type="pres">
      <dgm:prSet presAssocID="{7121E084-28C7-4C6B-B6A5-DC69F1E7C9C8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538C2474-5EC5-4C2C-92A2-09456E9B4B6A}" type="pres">
      <dgm:prSet presAssocID="{7121E084-28C7-4C6B-B6A5-DC69F1E7C9C8}" presName="spacerBetweenCircleAndCallout" presStyleCnt="0">
        <dgm:presLayoutVars/>
      </dgm:prSet>
      <dgm:spPr/>
    </dgm:pt>
    <dgm:pt modelId="{2345A1D3-156E-4690-AE95-9BCAB2B37E22}" type="pres">
      <dgm:prSet presAssocID="{20DC1DD7-89FF-4F89-B3AF-FFC804DAE8E9}" presName="nodeText" presStyleLbl="alignAccFollowNode1" presStyleIdx="14" presStyleCnt="21">
        <dgm:presLayoutVars>
          <dgm:bulletEnabled val="1"/>
        </dgm:presLayoutVars>
      </dgm:prSet>
      <dgm:spPr/>
    </dgm:pt>
    <dgm:pt modelId="{4C281159-9740-4E6F-B491-28785A8DA8D3}" type="pres">
      <dgm:prSet presAssocID="{7121E084-28C7-4C6B-B6A5-DC69F1E7C9C8}" presName="sibTransComposite" presStyleCnt="0"/>
      <dgm:spPr/>
    </dgm:pt>
    <dgm:pt modelId="{F52E0470-47B2-4D10-8D74-9B8821800DB3}" type="pres">
      <dgm:prSet presAssocID="{1C132488-8276-4542-A38A-2436ED52741B}" presName="compositeNode" presStyleCnt="0"/>
      <dgm:spPr/>
    </dgm:pt>
    <dgm:pt modelId="{71AE5541-B973-4836-9ED6-79EBCDA9ED5A}" type="pres">
      <dgm:prSet presAssocID="{1C132488-8276-4542-A38A-2436ED52741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2373487-F7F1-4566-9CC5-1245BB1531A8}" type="pres">
      <dgm:prSet presAssocID="{1C132488-8276-4542-A38A-2436ED52741B}" presName="parSh" presStyleCnt="0"/>
      <dgm:spPr/>
    </dgm:pt>
    <dgm:pt modelId="{F33F6425-E955-4B6B-931F-309EA546A21A}" type="pres">
      <dgm:prSet presAssocID="{1C132488-8276-4542-A38A-2436ED52741B}" presName="lineNode" presStyleLbl="alignAccFollowNode1" presStyleIdx="15" presStyleCnt="21"/>
      <dgm:spPr/>
    </dgm:pt>
    <dgm:pt modelId="{3958E0CE-7BD4-44CD-B16B-D619BEB3FF31}" type="pres">
      <dgm:prSet presAssocID="{1C132488-8276-4542-A38A-2436ED52741B}" presName="lineArrowNode" presStyleLbl="alignAccFollowNode1" presStyleIdx="16" presStyleCnt="21"/>
      <dgm:spPr/>
    </dgm:pt>
    <dgm:pt modelId="{15A29E53-8A4E-409F-9B85-B991ACCF10C2}" type="pres">
      <dgm:prSet presAssocID="{7A3AC5EB-A9B3-4801-B89D-E841832A3420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AD59D932-D670-4324-B957-2A9451CF16BD}" type="pres">
      <dgm:prSet presAssocID="{7A3AC5EB-A9B3-4801-B89D-E841832A3420}" presName="spacerBetweenCircleAndCallout" presStyleCnt="0">
        <dgm:presLayoutVars/>
      </dgm:prSet>
      <dgm:spPr/>
    </dgm:pt>
    <dgm:pt modelId="{D455F6E6-A453-49BF-8C65-56DBE993EC87}" type="pres">
      <dgm:prSet presAssocID="{1C132488-8276-4542-A38A-2436ED52741B}" presName="nodeText" presStyleLbl="alignAccFollowNode1" presStyleIdx="17" presStyleCnt="21" custScaleY="100000">
        <dgm:presLayoutVars>
          <dgm:bulletEnabled val="1"/>
        </dgm:presLayoutVars>
      </dgm:prSet>
      <dgm:spPr/>
    </dgm:pt>
    <dgm:pt modelId="{F58CB0A6-822A-4983-8D49-CE67B81C0502}" type="pres">
      <dgm:prSet presAssocID="{7A3AC5EB-A9B3-4801-B89D-E841832A3420}" presName="sibTransComposite" presStyleCnt="0"/>
      <dgm:spPr/>
    </dgm:pt>
    <dgm:pt modelId="{3ED65E4B-6D92-4202-B0B8-D9C23AAB0D04}" type="pres">
      <dgm:prSet presAssocID="{B02A21EE-495B-4E89-8386-A945ABD9B630}" presName="compositeNode" presStyleCnt="0"/>
      <dgm:spPr/>
    </dgm:pt>
    <dgm:pt modelId="{08F3394A-7DF0-4B88-AFF6-9B41F938967A}" type="pres">
      <dgm:prSet presAssocID="{B02A21EE-495B-4E89-8386-A945ABD9B63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13E947A-A619-423D-ADEB-764CA6930E83}" type="pres">
      <dgm:prSet presAssocID="{B02A21EE-495B-4E89-8386-A945ABD9B630}" presName="parSh" presStyleCnt="0"/>
      <dgm:spPr/>
    </dgm:pt>
    <dgm:pt modelId="{52D7ECCA-D427-4DDC-B59C-DC57C9FBB510}" type="pres">
      <dgm:prSet presAssocID="{B02A21EE-495B-4E89-8386-A945ABD9B630}" presName="lineNode" presStyleLbl="alignAccFollowNode1" presStyleIdx="18" presStyleCnt="21"/>
      <dgm:spPr/>
    </dgm:pt>
    <dgm:pt modelId="{C34BF181-DD3E-4066-898C-932859B3B302}" type="pres">
      <dgm:prSet presAssocID="{B02A21EE-495B-4E89-8386-A945ABD9B630}" presName="lineArrowNode" presStyleLbl="alignAccFollowNode1" presStyleIdx="19" presStyleCnt="21"/>
      <dgm:spPr/>
    </dgm:pt>
    <dgm:pt modelId="{CD34C658-58AE-4FFB-936E-25539EBEE89F}" type="pres">
      <dgm:prSet presAssocID="{709E25BC-A081-48C5-8BF4-9DD88DB64158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2D5B6A47-6A40-430B-AA26-48431BF3E553}" type="pres">
      <dgm:prSet presAssocID="{709E25BC-A081-48C5-8BF4-9DD88DB64158}" presName="spacerBetweenCircleAndCallout" presStyleCnt="0">
        <dgm:presLayoutVars/>
      </dgm:prSet>
      <dgm:spPr/>
    </dgm:pt>
    <dgm:pt modelId="{D311032A-F400-4122-90EF-624DDB18F5C7}" type="pres">
      <dgm:prSet presAssocID="{B02A21EE-495B-4E89-8386-A945ABD9B630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5B27C002-278F-4BF4-BD35-DFBCBE5C0619}" srcId="{15F48D3F-C2E7-46E1-97E8-E01FBAED5287}" destId="{B02A21EE-495B-4E89-8386-A945ABD9B630}" srcOrd="6" destOrd="0" parTransId="{E5315552-EC9E-4B30-96B7-FF3EADBF3053}" sibTransId="{709E25BC-A081-48C5-8BF4-9DD88DB64158}"/>
    <dgm:cxn modelId="{0AD87303-85B7-4F1F-89A5-09A1A8A47877}" type="presOf" srcId="{D6179BE2-1268-40B9-BFB4-9326F497E49B}" destId="{7E87F53F-7339-47E6-A8CA-BBE387982E1D}" srcOrd="0" destOrd="0" presId="urn:microsoft.com/office/officeart/2016/7/layout/LinearArrowProcessNumbered"/>
    <dgm:cxn modelId="{D2D8AF05-05C8-40A4-ACDA-86C37BED1137}" type="presOf" srcId="{1C132488-8276-4542-A38A-2436ED52741B}" destId="{D455F6E6-A453-49BF-8C65-56DBE993EC87}" srcOrd="0" destOrd="0" presId="urn:microsoft.com/office/officeart/2016/7/layout/LinearArrowProcessNumbered"/>
    <dgm:cxn modelId="{D1E06406-75CF-41BD-A1CA-F3C77ED5A882}" type="presOf" srcId="{7121E084-28C7-4C6B-B6A5-DC69F1E7C9C8}" destId="{578299EC-8DD3-425A-9A44-C79EBA507795}" srcOrd="0" destOrd="0" presId="urn:microsoft.com/office/officeart/2016/7/layout/LinearArrowProcessNumbered"/>
    <dgm:cxn modelId="{567EEC0D-1D55-49A9-878E-04BEA998F1C3}" type="presOf" srcId="{B02A21EE-495B-4E89-8386-A945ABD9B630}" destId="{D311032A-F400-4122-90EF-624DDB18F5C7}" srcOrd="0" destOrd="0" presId="urn:microsoft.com/office/officeart/2016/7/layout/LinearArrowProcessNumbered"/>
    <dgm:cxn modelId="{F6C8261C-99ED-4D97-88C6-8D619409819A}" type="presOf" srcId="{709E25BC-A081-48C5-8BF4-9DD88DB64158}" destId="{CD34C658-58AE-4FFB-936E-25539EBEE89F}" srcOrd="0" destOrd="0" presId="urn:microsoft.com/office/officeart/2016/7/layout/LinearArrowProcessNumbered"/>
    <dgm:cxn modelId="{45935C1C-B1FD-4C9C-826B-E01D6D230EA8}" type="presOf" srcId="{ACB0F71D-F854-44FB-8800-FECB90F2876E}" destId="{3B122AB8-CE7E-4130-A653-FBB6FD8BEAA4}" srcOrd="0" destOrd="0" presId="urn:microsoft.com/office/officeart/2016/7/layout/LinearArrowProcessNumbered"/>
    <dgm:cxn modelId="{26058B22-5EDA-4741-B61D-EE418DDA7BF7}" type="presOf" srcId="{E67ED618-6B3C-4F7F-A249-466007D017FE}" destId="{09C879B5-8273-4D7B-BB10-5571F06970D3}" srcOrd="0" destOrd="0" presId="urn:microsoft.com/office/officeart/2016/7/layout/LinearArrowProcessNumbered"/>
    <dgm:cxn modelId="{F95B3D37-4DF0-42FB-B22E-F163360C0D4F}" srcId="{15F48D3F-C2E7-46E1-97E8-E01FBAED5287}" destId="{6D2B4614-1AC6-4B23-A5CB-5EB331C02FBA}" srcOrd="0" destOrd="0" parTransId="{C78B8823-8D66-4055-946B-24AF53C21836}" sibTransId="{954005EF-DE5B-4D9E-8695-3B4F910C30A1}"/>
    <dgm:cxn modelId="{EC62C05F-E122-4C5E-B2C6-3C0C3BDE1CEB}" srcId="{15F48D3F-C2E7-46E1-97E8-E01FBAED5287}" destId="{1C132488-8276-4542-A38A-2436ED52741B}" srcOrd="5" destOrd="0" parTransId="{70DFD887-3132-4CA6-8E32-9784F8A9B71F}" sibTransId="{7A3AC5EB-A9B3-4801-B89D-E841832A3420}"/>
    <dgm:cxn modelId="{4D0EE86E-5A5C-47C2-8088-9B3484187514}" srcId="{15F48D3F-C2E7-46E1-97E8-E01FBAED5287}" destId="{20DC1DD7-89FF-4F89-B3AF-FFC804DAE8E9}" srcOrd="4" destOrd="0" parTransId="{CA40C6B1-0B3E-45C8-93FC-5AA2A9C80FCE}" sibTransId="{7121E084-28C7-4C6B-B6A5-DC69F1E7C9C8}"/>
    <dgm:cxn modelId="{E8CF1F54-19C4-48D8-AFE8-F228CF7297E8}" type="presOf" srcId="{7A3AC5EB-A9B3-4801-B89D-E841832A3420}" destId="{15A29E53-8A4E-409F-9B85-B991ACCF10C2}" srcOrd="0" destOrd="0" presId="urn:microsoft.com/office/officeart/2016/7/layout/LinearArrowProcessNumbered"/>
    <dgm:cxn modelId="{1BE0A956-884A-4774-A27E-25639C137A3A}" srcId="{15F48D3F-C2E7-46E1-97E8-E01FBAED5287}" destId="{29784884-999E-4A72-ABC5-E635DA654736}" srcOrd="1" destOrd="0" parTransId="{477B9321-EE27-4C9B-9072-A868C58CB9CD}" sibTransId="{E67ED618-6B3C-4F7F-A249-466007D017FE}"/>
    <dgm:cxn modelId="{9F30A458-D127-4EAA-9D44-63114AAF44A8}" type="presOf" srcId="{C0FF9DC3-D5AC-4E8C-B190-D9E53FCB1067}" destId="{732D4394-5E0F-4BD6-BDC4-D73A73E86591}" srcOrd="0" destOrd="0" presId="urn:microsoft.com/office/officeart/2016/7/layout/LinearArrowProcessNumbered"/>
    <dgm:cxn modelId="{81A84583-C0F0-4691-BE4C-A308EE72BBC4}" srcId="{15F48D3F-C2E7-46E1-97E8-E01FBAED5287}" destId="{ACB0F71D-F854-44FB-8800-FECB90F2876E}" srcOrd="3" destOrd="0" parTransId="{32082030-298D-4D26-BBD0-51BBEE2B70D7}" sibTransId="{D6179BE2-1268-40B9-BFB4-9326F497E49B}"/>
    <dgm:cxn modelId="{D9E8D3A2-1F7F-4B8E-8206-F362F259749D}" type="presOf" srcId="{20DC1DD7-89FF-4F89-B3AF-FFC804DAE8E9}" destId="{2345A1D3-156E-4690-AE95-9BCAB2B37E22}" srcOrd="0" destOrd="0" presId="urn:microsoft.com/office/officeart/2016/7/layout/LinearArrowProcessNumbered"/>
    <dgm:cxn modelId="{1EFD92AF-30FB-42D7-82CB-280FA9FF4A7B}" type="presOf" srcId="{15F48D3F-C2E7-46E1-97E8-E01FBAED5287}" destId="{FE93A54D-FD1F-45BF-B90D-8C09C30372E9}" srcOrd="0" destOrd="0" presId="urn:microsoft.com/office/officeart/2016/7/layout/LinearArrowProcessNumbered"/>
    <dgm:cxn modelId="{979B76B4-1A00-4D16-9A0C-0A7348C55383}" type="presOf" srcId="{6D2B4614-1AC6-4B23-A5CB-5EB331C02FBA}" destId="{D0DA5EA0-7209-42C6-84C1-F3D23DEC1AF7}" srcOrd="0" destOrd="0" presId="urn:microsoft.com/office/officeart/2016/7/layout/LinearArrowProcessNumbered"/>
    <dgm:cxn modelId="{454721C0-0700-48B0-A662-988077429E5D}" type="presOf" srcId="{3FBFAD29-91F3-4E07-8947-EF24B04FDD4F}" destId="{9A91DF92-098F-4F6F-A772-4263FE7A34BA}" srcOrd="0" destOrd="0" presId="urn:microsoft.com/office/officeart/2016/7/layout/LinearArrowProcessNumbered"/>
    <dgm:cxn modelId="{BBFE7DCA-7EB4-471D-8041-EA5A85D33FDB}" srcId="{15F48D3F-C2E7-46E1-97E8-E01FBAED5287}" destId="{3FBFAD29-91F3-4E07-8947-EF24B04FDD4F}" srcOrd="2" destOrd="0" parTransId="{EBA63A59-E9C1-414D-80B8-3DAAE299AE14}" sibTransId="{C0FF9DC3-D5AC-4E8C-B190-D9E53FCB1067}"/>
    <dgm:cxn modelId="{5484FADF-7DE7-4225-B11C-DD54403A29A7}" type="presOf" srcId="{954005EF-DE5B-4D9E-8695-3B4F910C30A1}" destId="{7294531B-1D7B-4F9B-A2B7-98AA40F662F0}" srcOrd="0" destOrd="0" presId="urn:microsoft.com/office/officeart/2016/7/layout/LinearArrowProcessNumbered"/>
    <dgm:cxn modelId="{EF8795FE-BFF3-477E-A522-32C63D8D0DCD}" type="presOf" srcId="{29784884-999E-4A72-ABC5-E635DA654736}" destId="{43AC3277-A89F-49B5-B010-0C5F4D2FDC33}" srcOrd="0" destOrd="0" presId="urn:microsoft.com/office/officeart/2016/7/layout/LinearArrowProcessNumbered"/>
    <dgm:cxn modelId="{B1A303D3-7472-422B-B172-75DAA4D7961C}" type="presParOf" srcId="{FE93A54D-FD1F-45BF-B90D-8C09C30372E9}" destId="{D15A540D-6D5B-4C9E-B218-8F8E231CB33E}" srcOrd="0" destOrd="0" presId="urn:microsoft.com/office/officeart/2016/7/layout/LinearArrowProcessNumbered"/>
    <dgm:cxn modelId="{19BD8209-8506-41FC-8A45-28E3E1AD4A58}" type="presParOf" srcId="{D15A540D-6D5B-4C9E-B218-8F8E231CB33E}" destId="{3651293E-D542-4F32-876A-8CB534D30D47}" srcOrd="0" destOrd="0" presId="urn:microsoft.com/office/officeart/2016/7/layout/LinearArrowProcessNumbered"/>
    <dgm:cxn modelId="{695E2C74-AC11-449B-A392-2B4A588ED81C}" type="presParOf" srcId="{D15A540D-6D5B-4C9E-B218-8F8E231CB33E}" destId="{F5FE4650-5C15-4ECD-ACB1-2AF474362DC2}" srcOrd="1" destOrd="0" presId="urn:microsoft.com/office/officeart/2016/7/layout/LinearArrowProcessNumbered"/>
    <dgm:cxn modelId="{8C03C390-3969-4782-938E-92DEBE6209BB}" type="presParOf" srcId="{F5FE4650-5C15-4ECD-ACB1-2AF474362DC2}" destId="{8C09BE74-2B94-4471-98BD-8B252D3FEB71}" srcOrd="0" destOrd="0" presId="urn:microsoft.com/office/officeart/2016/7/layout/LinearArrowProcessNumbered"/>
    <dgm:cxn modelId="{1A5882CF-CA77-4FC0-AEC2-E97B1993B50A}" type="presParOf" srcId="{F5FE4650-5C15-4ECD-ACB1-2AF474362DC2}" destId="{BF781076-C80D-4B98-941A-FCA9A403C75D}" srcOrd="1" destOrd="0" presId="urn:microsoft.com/office/officeart/2016/7/layout/LinearArrowProcessNumbered"/>
    <dgm:cxn modelId="{1DAD0CA6-82F8-40EB-8376-F01DE84EB4A7}" type="presParOf" srcId="{F5FE4650-5C15-4ECD-ACB1-2AF474362DC2}" destId="{7294531B-1D7B-4F9B-A2B7-98AA40F662F0}" srcOrd="2" destOrd="0" presId="urn:microsoft.com/office/officeart/2016/7/layout/LinearArrowProcessNumbered"/>
    <dgm:cxn modelId="{4E33F95F-C30E-45EA-9475-CE8226C21368}" type="presParOf" srcId="{F5FE4650-5C15-4ECD-ACB1-2AF474362DC2}" destId="{27DB2CFF-A49D-41F7-897B-34243FD4175E}" srcOrd="3" destOrd="0" presId="urn:microsoft.com/office/officeart/2016/7/layout/LinearArrowProcessNumbered"/>
    <dgm:cxn modelId="{7BD840CF-28CE-43FD-B892-5ED645C55D23}" type="presParOf" srcId="{D15A540D-6D5B-4C9E-B218-8F8E231CB33E}" destId="{D0DA5EA0-7209-42C6-84C1-F3D23DEC1AF7}" srcOrd="2" destOrd="0" presId="urn:microsoft.com/office/officeart/2016/7/layout/LinearArrowProcessNumbered"/>
    <dgm:cxn modelId="{8CABFEE7-D771-43FC-8228-740509A24D0D}" type="presParOf" srcId="{FE93A54D-FD1F-45BF-B90D-8C09C30372E9}" destId="{DC68BF39-CBDC-478F-BD09-CFAE16906B10}" srcOrd="1" destOrd="0" presId="urn:microsoft.com/office/officeart/2016/7/layout/LinearArrowProcessNumbered"/>
    <dgm:cxn modelId="{9699FCE6-DD55-459B-B4A7-F6AC1521EC41}" type="presParOf" srcId="{FE93A54D-FD1F-45BF-B90D-8C09C30372E9}" destId="{EBEE2283-D88D-4D8C-8E72-7818B9CCB64F}" srcOrd="2" destOrd="0" presId="urn:microsoft.com/office/officeart/2016/7/layout/LinearArrowProcessNumbered"/>
    <dgm:cxn modelId="{90232C51-247F-4A35-8384-DCDA2B7C8CDA}" type="presParOf" srcId="{EBEE2283-D88D-4D8C-8E72-7818B9CCB64F}" destId="{7390580E-7567-4E4F-999E-B24014133114}" srcOrd="0" destOrd="0" presId="urn:microsoft.com/office/officeart/2016/7/layout/LinearArrowProcessNumbered"/>
    <dgm:cxn modelId="{565009AC-9893-479D-8624-2B1CC291E994}" type="presParOf" srcId="{EBEE2283-D88D-4D8C-8E72-7818B9CCB64F}" destId="{F307B3B8-E33F-4A7A-B2B0-C73B29DA2CFC}" srcOrd="1" destOrd="0" presId="urn:microsoft.com/office/officeart/2016/7/layout/LinearArrowProcessNumbered"/>
    <dgm:cxn modelId="{E8ED47DA-7065-4254-80A6-786EAD85F6C4}" type="presParOf" srcId="{F307B3B8-E33F-4A7A-B2B0-C73B29DA2CFC}" destId="{4300E2A1-6CEB-425D-9941-BA36AD6269F3}" srcOrd="0" destOrd="0" presId="urn:microsoft.com/office/officeart/2016/7/layout/LinearArrowProcessNumbered"/>
    <dgm:cxn modelId="{13E69882-85FB-475C-A447-B5FB24BD2204}" type="presParOf" srcId="{F307B3B8-E33F-4A7A-B2B0-C73B29DA2CFC}" destId="{3457B7B5-071C-43A4-95A8-9BCC2054B850}" srcOrd="1" destOrd="0" presId="urn:microsoft.com/office/officeart/2016/7/layout/LinearArrowProcessNumbered"/>
    <dgm:cxn modelId="{19815061-CDB3-4BDB-977C-385D071831D6}" type="presParOf" srcId="{F307B3B8-E33F-4A7A-B2B0-C73B29DA2CFC}" destId="{09C879B5-8273-4D7B-BB10-5571F06970D3}" srcOrd="2" destOrd="0" presId="urn:microsoft.com/office/officeart/2016/7/layout/LinearArrowProcessNumbered"/>
    <dgm:cxn modelId="{9C360BA9-4D32-4049-906D-B6EF16875383}" type="presParOf" srcId="{F307B3B8-E33F-4A7A-B2B0-C73B29DA2CFC}" destId="{D61614B7-04CE-4892-A6A7-836B54D86386}" srcOrd="3" destOrd="0" presId="urn:microsoft.com/office/officeart/2016/7/layout/LinearArrowProcessNumbered"/>
    <dgm:cxn modelId="{86B3F267-8A71-4500-B0F7-CDE25B1E7FE0}" type="presParOf" srcId="{EBEE2283-D88D-4D8C-8E72-7818B9CCB64F}" destId="{43AC3277-A89F-49B5-B010-0C5F4D2FDC33}" srcOrd="2" destOrd="0" presId="urn:microsoft.com/office/officeart/2016/7/layout/LinearArrowProcessNumbered"/>
    <dgm:cxn modelId="{C09A283F-BE0F-4FF3-9E69-11485CD589D5}" type="presParOf" srcId="{FE93A54D-FD1F-45BF-B90D-8C09C30372E9}" destId="{AECFD17E-C13E-407E-9ED1-C68F9CD6C425}" srcOrd="3" destOrd="0" presId="urn:microsoft.com/office/officeart/2016/7/layout/LinearArrowProcessNumbered"/>
    <dgm:cxn modelId="{1E24BE2F-DCA3-481D-962A-8903F40F57D0}" type="presParOf" srcId="{FE93A54D-FD1F-45BF-B90D-8C09C30372E9}" destId="{1F51FF75-57C0-45DB-AB93-655AE5D7C7B5}" srcOrd="4" destOrd="0" presId="urn:microsoft.com/office/officeart/2016/7/layout/LinearArrowProcessNumbered"/>
    <dgm:cxn modelId="{42C739B7-529E-4708-A942-303D4438F25F}" type="presParOf" srcId="{1F51FF75-57C0-45DB-AB93-655AE5D7C7B5}" destId="{88435882-235D-4E2A-975F-7C330C50BC55}" srcOrd="0" destOrd="0" presId="urn:microsoft.com/office/officeart/2016/7/layout/LinearArrowProcessNumbered"/>
    <dgm:cxn modelId="{66A3713E-AF9D-462F-9FD9-388A7E23F447}" type="presParOf" srcId="{1F51FF75-57C0-45DB-AB93-655AE5D7C7B5}" destId="{AE1DF152-497F-44B2-BD37-6F0CB183851A}" srcOrd="1" destOrd="0" presId="urn:microsoft.com/office/officeart/2016/7/layout/LinearArrowProcessNumbered"/>
    <dgm:cxn modelId="{46F0970E-4F91-4F75-A22C-598F62D70302}" type="presParOf" srcId="{AE1DF152-497F-44B2-BD37-6F0CB183851A}" destId="{659597B5-BC49-45A5-8257-6A6FBF09E8E6}" srcOrd="0" destOrd="0" presId="urn:microsoft.com/office/officeart/2016/7/layout/LinearArrowProcessNumbered"/>
    <dgm:cxn modelId="{15F897BC-1876-440D-8E79-D99BDF253BCE}" type="presParOf" srcId="{AE1DF152-497F-44B2-BD37-6F0CB183851A}" destId="{9136A1C7-ED04-4215-84BE-66F845A7BD7F}" srcOrd="1" destOrd="0" presId="urn:microsoft.com/office/officeart/2016/7/layout/LinearArrowProcessNumbered"/>
    <dgm:cxn modelId="{ADF71E31-EA96-4BD1-8CE5-158D87FB9815}" type="presParOf" srcId="{AE1DF152-497F-44B2-BD37-6F0CB183851A}" destId="{732D4394-5E0F-4BD6-BDC4-D73A73E86591}" srcOrd="2" destOrd="0" presId="urn:microsoft.com/office/officeart/2016/7/layout/LinearArrowProcessNumbered"/>
    <dgm:cxn modelId="{A14F7DBA-2A04-4959-AF7B-23E96E3744B7}" type="presParOf" srcId="{AE1DF152-497F-44B2-BD37-6F0CB183851A}" destId="{FC939637-B2B2-40CC-8984-82BE11BB509B}" srcOrd="3" destOrd="0" presId="urn:microsoft.com/office/officeart/2016/7/layout/LinearArrowProcessNumbered"/>
    <dgm:cxn modelId="{91E19159-404B-4A92-A1E6-911743B11E40}" type="presParOf" srcId="{1F51FF75-57C0-45DB-AB93-655AE5D7C7B5}" destId="{9A91DF92-098F-4F6F-A772-4263FE7A34BA}" srcOrd="2" destOrd="0" presId="urn:microsoft.com/office/officeart/2016/7/layout/LinearArrowProcessNumbered"/>
    <dgm:cxn modelId="{7BFDC86A-892C-4707-9BB6-D6E5492DE448}" type="presParOf" srcId="{FE93A54D-FD1F-45BF-B90D-8C09C30372E9}" destId="{661C26AC-D6CE-47D0-878F-7356FEB98E9D}" srcOrd="5" destOrd="0" presId="urn:microsoft.com/office/officeart/2016/7/layout/LinearArrowProcessNumbered"/>
    <dgm:cxn modelId="{59CA7DEE-5DED-455A-90BD-DB17161EB108}" type="presParOf" srcId="{FE93A54D-FD1F-45BF-B90D-8C09C30372E9}" destId="{2063621B-B427-49EC-B500-6B9BBDD4CE14}" srcOrd="6" destOrd="0" presId="urn:microsoft.com/office/officeart/2016/7/layout/LinearArrowProcessNumbered"/>
    <dgm:cxn modelId="{B3A8A7EF-FFAB-45E5-ACB6-EAFFF8328E43}" type="presParOf" srcId="{2063621B-B427-49EC-B500-6B9BBDD4CE14}" destId="{2D63EFD6-F3C8-43C5-8F44-FA7544D85BA3}" srcOrd="0" destOrd="0" presId="urn:microsoft.com/office/officeart/2016/7/layout/LinearArrowProcessNumbered"/>
    <dgm:cxn modelId="{DDA1D400-02AA-47B9-B199-9B4253F18172}" type="presParOf" srcId="{2063621B-B427-49EC-B500-6B9BBDD4CE14}" destId="{D9E21E7B-C6BE-44E1-82A3-A3DF03079F40}" srcOrd="1" destOrd="0" presId="urn:microsoft.com/office/officeart/2016/7/layout/LinearArrowProcessNumbered"/>
    <dgm:cxn modelId="{D4791D16-C588-4000-8EC9-144BE3725785}" type="presParOf" srcId="{D9E21E7B-C6BE-44E1-82A3-A3DF03079F40}" destId="{EED7E414-6EBB-4A25-827C-D5D28C066F33}" srcOrd="0" destOrd="0" presId="urn:microsoft.com/office/officeart/2016/7/layout/LinearArrowProcessNumbered"/>
    <dgm:cxn modelId="{B447FA87-0821-46BE-8212-A5EFE19C6018}" type="presParOf" srcId="{D9E21E7B-C6BE-44E1-82A3-A3DF03079F40}" destId="{3A632209-598F-43E7-9B43-D4DF0A9EA1A8}" srcOrd="1" destOrd="0" presId="urn:microsoft.com/office/officeart/2016/7/layout/LinearArrowProcessNumbered"/>
    <dgm:cxn modelId="{A81A29D6-6FD5-4415-943E-727C45170E03}" type="presParOf" srcId="{D9E21E7B-C6BE-44E1-82A3-A3DF03079F40}" destId="{7E87F53F-7339-47E6-A8CA-BBE387982E1D}" srcOrd="2" destOrd="0" presId="urn:microsoft.com/office/officeart/2016/7/layout/LinearArrowProcessNumbered"/>
    <dgm:cxn modelId="{738330B0-A501-457F-9641-9A7107ADBDDF}" type="presParOf" srcId="{D9E21E7B-C6BE-44E1-82A3-A3DF03079F40}" destId="{7CB755AB-1E3D-4165-8161-21A3D73F4FC8}" srcOrd="3" destOrd="0" presId="urn:microsoft.com/office/officeart/2016/7/layout/LinearArrowProcessNumbered"/>
    <dgm:cxn modelId="{F7A19777-0FFB-4C25-86F8-901A8B6FF0C0}" type="presParOf" srcId="{2063621B-B427-49EC-B500-6B9BBDD4CE14}" destId="{3B122AB8-CE7E-4130-A653-FBB6FD8BEAA4}" srcOrd="2" destOrd="0" presId="urn:microsoft.com/office/officeart/2016/7/layout/LinearArrowProcessNumbered"/>
    <dgm:cxn modelId="{F31F6FE7-DA88-4A48-8EC2-836C861A563D}" type="presParOf" srcId="{FE93A54D-FD1F-45BF-B90D-8C09C30372E9}" destId="{6976CA28-3009-44AD-979E-837C5F37F193}" srcOrd="7" destOrd="0" presId="urn:microsoft.com/office/officeart/2016/7/layout/LinearArrowProcessNumbered"/>
    <dgm:cxn modelId="{90421DE1-9510-4A35-B73C-9D001B4F3BBD}" type="presParOf" srcId="{FE93A54D-FD1F-45BF-B90D-8C09C30372E9}" destId="{41B3CF03-B528-4BAD-AE46-16D609339D78}" srcOrd="8" destOrd="0" presId="urn:microsoft.com/office/officeart/2016/7/layout/LinearArrowProcessNumbered"/>
    <dgm:cxn modelId="{249A105B-E832-4893-B5CD-4D91D76ADA8E}" type="presParOf" srcId="{41B3CF03-B528-4BAD-AE46-16D609339D78}" destId="{779DD55D-A338-4EDE-AF1C-43C61151F81A}" srcOrd="0" destOrd="0" presId="urn:microsoft.com/office/officeart/2016/7/layout/LinearArrowProcessNumbered"/>
    <dgm:cxn modelId="{877E906A-7083-49EB-A871-E838B17867EE}" type="presParOf" srcId="{41B3CF03-B528-4BAD-AE46-16D609339D78}" destId="{50C0A237-2C7C-4275-AA38-CC681D327967}" srcOrd="1" destOrd="0" presId="urn:microsoft.com/office/officeart/2016/7/layout/LinearArrowProcessNumbered"/>
    <dgm:cxn modelId="{93E9CC7E-AD52-40C8-8EB3-5D2EF81D7342}" type="presParOf" srcId="{50C0A237-2C7C-4275-AA38-CC681D327967}" destId="{F0982AA6-5916-4B21-A7FD-0AB9E815B6D8}" srcOrd="0" destOrd="0" presId="urn:microsoft.com/office/officeart/2016/7/layout/LinearArrowProcessNumbered"/>
    <dgm:cxn modelId="{49CFEB30-21A1-473A-8E5F-5695C7A46CA4}" type="presParOf" srcId="{50C0A237-2C7C-4275-AA38-CC681D327967}" destId="{077B0A54-5C40-4264-ACF3-A99481E917F3}" srcOrd="1" destOrd="0" presId="urn:microsoft.com/office/officeart/2016/7/layout/LinearArrowProcessNumbered"/>
    <dgm:cxn modelId="{BFAA439B-7B87-4917-A160-536B04530637}" type="presParOf" srcId="{50C0A237-2C7C-4275-AA38-CC681D327967}" destId="{578299EC-8DD3-425A-9A44-C79EBA507795}" srcOrd="2" destOrd="0" presId="urn:microsoft.com/office/officeart/2016/7/layout/LinearArrowProcessNumbered"/>
    <dgm:cxn modelId="{621C52E5-3040-40B6-ACBC-7370A2A407DF}" type="presParOf" srcId="{50C0A237-2C7C-4275-AA38-CC681D327967}" destId="{538C2474-5EC5-4C2C-92A2-09456E9B4B6A}" srcOrd="3" destOrd="0" presId="urn:microsoft.com/office/officeart/2016/7/layout/LinearArrowProcessNumbered"/>
    <dgm:cxn modelId="{D58B8460-5C59-4F7C-90AA-1F0E007FC4E8}" type="presParOf" srcId="{41B3CF03-B528-4BAD-AE46-16D609339D78}" destId="{2345A1D3-156E-4690-AE95-9BCAB2B37E22}" srcOrd="2" destOrd="0" presId="urn:microsoft.com/office/officeart/2016/7/layout/LinearArrowProcessNumbered"/>
    <dgm:cxn modelId="{A19F5E79-C77A-4D97-9A04-6C993CF04D91}" type="presParOf" srcId="{FE93A54D-FD1F-45BF-B90D-8C09C30372E9}" destId="{4C281159-9740-4E6F-B491-28785A8DA8D3}" srcOrd="9" destOrd="0" presId="urn:microsoft.com/office/officeart/2016/7/layout/LinearArrowProcessNumbered"/>
    <dgm:cxn modelId="{D5A03768-2AD7-4DA1-8F3C-6DD151351A36}" type="presParOf" srcId="{FE93A54D-FD1F-45BF-B90D-8C09C30372E9}" destId="{F52E0470-47B2-4D10-8D74-9B8821800DB3}" srcOrd="10" destOrd="0" presId="urn:microsoft.com/office/officeart/2016/7/layout/LinearArrowProcessNumbered"/>
    <dgm:cxn modelId="{48564811-F61A-45DF-BC8F-E1E0F531B34A}" type="presParOf" srcId="{F52E0470-47B2-4D10-8D74-9B8821800DB3}" destId="{71AE5541-B973-4836-9ED6-79EBCDA9ED5A}" srcOrd="0" destOrd="0" presId="urn:microsoft.com/office/officeart/2016/7/layout/LinearArrowProcessNumbered"/>
    <dgm:cxn modelId="{6D638406-A33B-4DD4-871D-51599C6FBCA0}" type="presParOf" srcId="{F52E0470-47B2-4D10-8D74-9B8821800DB3}" destId="{D2373487-F7F1-4566-9CC5-1245BB1531A8}" srcOrd="1" destOrd="0" presId="urn:microsoft.com/office/officeart/2016/7/layout/LinearArrowProcessNumbered"/>
    <dgm:cxn modelId="{98DB348A-0364-4418-9231-A2CE0C7544BC}" type="presParOf" srcId="{D2373487-F7F1-4566-9CC5-1245BB1531A8}" destId="{F33F6425-E955-4B6B-931F-309EA546A21A}" srcOrd="0" destOrd="0" presId="urn:microsoft.com/office/officeart/2016/7/layout/LinearArrowProcessNumbered"/>
    <dgm:cxn modelId="{34412822-F0EA-4BFF-ABFE-8A9464581F25}" type="presParOf" srcId="{D2373487-F7F1-4566-9CC5-1245BB1531A8}" destId="{3958E0CE-7BD4-44CD-B16B-D619BEB3FF31}" srcOrd="1" destOrd="0" presId="urn:microsoft.com/office/officeart/2016/7/layout/LinearArrowProcessNumbered"/>
    <dgm:cxn modelId="{F90B63DF-0AAC-4392-BB95-0D61C6324D0D}" type="presParOf" srcId="{D2373487-F7F1-4566-9CC5-1245BB1531A8}" destId="{15A29E53-8A4E-409F-9B85-B991ACCF10C2}" srcOrd="2" destOrd="0" presId="urn:microsoft.com/office/officeart/2016/7/layout/LinearArrowProcessNumbered"/>
    <dgm:cxn modelId="{1C7EDCFD-9D02-4AC3-AA44-BDDDF10A8ABA}" type="presParOf" srcId="{D2373487-F7F1-4566-9CC5-1245BB1531A8}" destId="{AD59D932-D670-4324-B957-2A9451CF16BD}" srcOrd="3" destOrd="0" presId="urn:microsoft.com/office/officeart/2016/7/layout/LinearArrowProcessNumbered"/>
    <dgm:cxn modelId="{72B85A92-C305-4787-9F44-529A56CDD13E}" type="presParOf" srcId="{F52E0470-47B2-4D10-8D74-9B8821800DB3}" destId="{D455F6E6-A453-49BF-8C65-56DBE993EC87}" srcOrd="2" destOrd="0" presId="urn:microsoft.com/office/officeart/2016/7/layout/LinearArrowProcessNumbered"/>
    <dgm:cxn modelId="{B8DA3ADC-85D3-4DA3-891E-F0C4B0A4122F}" type="presParOf" srcId="{FE93A54D-FD1F-45BF-B90D-8C09C30372E9}" destId="{F58CB0A6-822A-4983-8D49-CE67B81C0502}" srcOrd="11" destOrd="0" presId="urn:microsoft.com/office/officeart/2016/7/layout/LinearArrowProcessNumbered"/>
    <dgm:cxn modelId="{1AE72CDD-76EC-4FB0-935A-A930943B8B41}" type="presParOf" srcId="{FE93A54D-FD1F-45BF-B90D-8C09C30372E9}" destId="{3ED65E4B-6D92-4202-B0B8-D9C23AAB0D04}" srcOrd="12" destOrd="0" presId="urn:microsoft.com/office/officeart/2016/7/layout/LinearArrowProcessNumbered"/>
    <dgm:cxn modelId="{7985D5FA-2D92-4C8F-864F-F87B46855381}" type="presParOf" srcId="{3ED65E4B-6D92-4202-B0B8-D9C23AAB0D04}" destId="{08F3394A-7DF0-4B88-AFF6-9B41F938967A}" srcOrd="0" destOrd="0" presId="urn:microsoft.com/office/officeart/2016/7/layout/LinearArrowProcessNumbered"/>
    <dgm:cxn modelId="{2D094912-8361-4D34-B717-BB74294FCC40}" type="presParOf" srcId="{3ED65E4B-6D92-4202-B0B8-D9C23AAB0D04}" destId="{E13E947A-A619-423D-ADEB-764CA6930E83}" srcOrd="1" destOrd="0" presId="urn:microsoft.com/office/officeart/2016/7/layout/LinearArrowProcessNumbered"/>
    <dgm:cxn modelId="{0331498C-65DE-4555-8B99-1020190C081C}" type="presParOf" srcId="{E13E947A-A619-423D-ADEB-764CA6930E83}" destId="{52D7ECCA-D427-4DDC-B59C-DC57C9FBB510}" srcOrd="0" destOrd="0" presId="urn:microsoft.com/office/officeart/2016/7/layout/LinearArrowProcessNumbered"/>
    <dgm:cxn modelId="{2FDF1186-732B-4CD0-945E-59324914B12C}" type="presParOf" srcId="{E13E947A-A619-423D-ADEB-764CA6930E83}" destId="{C34BF181-DD3E-4066-898C-932859B3B302}" srcOrd="1" destOrd="0" presId="urn:microsoft.com/office/officeart/2016/7/layout/LinearArrowProcessNumbered"/>
    <dgm:cxn modelId="{952F37E8-FF9D-415C-879F-2C98DCE37CAA}" type="presParOf" srcId="{E13E947A-A619-423D-ADEB-764CA6930E83}" destId="{CD34C658-58AE-4FFB-936E-25539EBEE89F}" srcOrd="2" destOrd="0" presId="urn:microsoft.com/office/officeart/2016/7/layout/LinearArrowProcessNumbered"/>
    <dgm:cxn modelId="{25C35485-ED1D-41F3-8D21-818C87854175}" type="presParOf" srcId="{E13E947A-A619-423D-ADEB-764CA6930E83}" destId="{2D5B6A47-6A40-430B-AA26-48431BF3E553}" srcOrd="3" destOrd="0" presId="urn:microsoft.com/office/officeart/2016/7/layout/LinearArrowProcessNumbered"/>
    <dgm:cxn modelId="{3F11EA6F-7ACD-436D-B249-524C1529E18F}" type="presParOf" srcId="{3ED65E4B-6D92-4202-B0B8-D9C23AAB0D04}" destId="{D311032A-F400-4122-90EF-624DDB18F5C7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2F4C9-6D68-405B-A838-131051725343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F7F24-45FD-4001-8D10-D8EED2C0E4D8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F6B2E-CBFE-4D45-AA24-A27E94B6BF57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 err="1"/>
            <a:t>dim_date</a:t>
          </a:r>
          <a:r>
            <a:rPr lang="en-US" sz="1900" b="1" i="0" kern="1200" dirty="0"/>
            <a:t> – </a:t>
          </a:r>
          <a:r>
            <a:rPr lang="en-US" sz="1900" b="0" i="0" kern="1200" dirty="0"/>
            <a:t>This table contains dates, week numbers, and day type (weekend and weekday)</a:t>
          </a:r>
          <a:endParaRPr lang="en-US" sz="1900" kern="1200" dirty="0"/>
        </a:p>
      </dsp:txBody>
      <dsp:txXfrm>
        <a:off x="1948202" y="368029"/>
        <a:ext cx="3233964" cy="1371985"/>
      </dsp:txXfrm>
    </dsp:sp>
    <dsp:sp modelId="{B4E0A088-63A7-482F-AF32-6C55C51CCCCE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A7E49-0211-4EB3-91FF-D0BE14F65931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EB6B6-D516-4320-AF5E-D2ED89E3E5CE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 err="1"/>
            <a:t>dim_hotels</a:t>
          </a:r>
          <a:r>
            <a:rPr lang="en-US" sz="1900" b="1" i="0" kern="1200" dirty="0"/>
            <a:t> –</a:t>
          </a:r>
          <a:r>
            <a:rPr lang="en-US" sz="1900" b="0" i="0" kern="1200" dirty="0"/>
            <a:t> This table contains data like property id, property name, category, and cities</a:t>
          </a:r>
          <a:endParaRPr lang="en-US" sz="1900" kern="1200" dirty="0"/>
        </a:p>
      </dsp:txBody>
      <dsp:txXfrm>
        <a:off x="7411643" y="368029"/>
        <a:ext cx="3233964" cy="1371985"/>
      </dsp:txXfrm>
    </dsp:sp>
    <dsp:sp modelId="{F1B91F40-1A4D-4DE2-8868-3EB060576535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EF34E-A3BB-4FA3-85DA-D40810DA8B27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10287-B82C-49A4-ABC2-2445F2F75FF4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dim_rooms –</a:t>
          </a:r>
          <a:r>
            <a:rPr lang="en-US" sz="1900" b="0" i="0" kern="1200"/>
            <a:t> This table includes room_id and room class</a:t>
          </a:r>
          <a:endParaRPr lang="en-US" sz="1900" kern="1200"/>
        </a:p>
      </dsp:txBody>
      <dsp:txXfrm>
        <a:off x="1948202" y="2452790"/>
        <a:ext cx="3233964" cy="1371985"/>
      </dsp:txXfrm>
    </dsp:sp>
    <dsp:sp modelId="{FD8F3DBE-B5F7-4970-9350-A4E7198A4420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DBEDE-20D3-4862-9312-D1173B4DA84D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39943-86AF-42A9-AB22-DDEB005A17A7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 err="1"/>
            <a:t>fact_aggregated_bookings</a:t>
          </a:r>
          <a:r>
            <a:rPr lang="en-US" sz="1900" b="1" i="0" kern="1200" dirty="0"/>
            <a:t> –</a:t>
          </a:r>
          <a:r>
            <a:rPr lang="en-US" sz="1900" b="0" i="0" kern="1200" dirty="0"/>
            <a:t> This is a fact tale that contains property id, check-in date, room category, successful bookings, and capacity</a:t>
          </a:r>
          <a:endParaRPr lang="en-US" sz="1900" kern="1200" dirty="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9BE74-2B94-4471-98BD-8B252D3FEB71}">
      <dsp:nvSpPr>
        <dsp:cNvPr id="0" name=""/>
        <dsp:cNvSpPr/>
      </dsp:nvSpPr>
      <dsp:spPr>
        <a:xfrm>
          <a:off x="756507" y="1110004"/>
          <a:ext cx="596054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81076-C80D-4B98-941A-FCA9A403C75D}">
      <dsp:nvSpPr>
        <dsp:cNvPr id="0" name=""/>
        <dsp:cNvSpPr/>
      </dsp:nvSpPr>
      <dsp:spPr>
        <a:xfrm>
          <a:off x="1388325" y="1059922"/>
          <a:ext cx="68546" cy="128860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"/>
            <a:satOff val="-3767"/>
            <a:lumOff val="-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"/>
              <a:satOff val="-3767"/>
              <a:lumOff val="-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4531B-1D7B-4F9B-A2B7-98AA40F662F0}">
      <dsp:nvSpPr>
        <dsp:cNvPr id="0" name=""/>
        <dsp:cNvSpPr/>
      </dsp:nvSpPr>
      <dsp:spPr>
        <a:xfrm>
          <a:off x="406810" y="834849"/>
          <a:ext cx="550381" cy="5503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8" tIns="21358" rIns="21358" bIns="2135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</a:t>
          </a:r>
        </a:p>
      </dsp:txBody>
      <dsp:txXfrm>
        <a:off x="487411" y="915450"/>
        <a:ext cx="389179" cy="389179"/>
      </dsp:txXfrm>
    </dsp:sp>
    <dsp:sp modelId="{D0DA5EA0-7209-42C6-84C1-F3D23DEC1AF7}">
      <dsp:nvSpPr>
        <dsp:cNvPr id="0" name=""/>
        <dsp:cNvSpPr/>
      </dsp:nvSpPr>
      <dsp:spPr>
        <a:xfrm>
          <a:off x="11439" y="1550813"/>
          <a:ext cx="134112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3"/>
            <a:satOff val="-7535"/>
            <a:lumOff val="-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3"/>
              <a:satOff val="-7535"/>
              <a:lumOff val="-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89" tIns="165100" rIns="10578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Derived week number from date column using DAX formula =</a:t>
          </a:r>
          <a:br>
            <a:rPr lang="en-US" sz="1100" b="0" i="0" kern="1200"/>
          </a:br>
          <a:r>
            <a:rPr lang="en-US" sz="1100" b="0" i="0" kern="1200"/>
            <a:t>wn = WEEKNUM(dim_date[date])</a:t>
          </a:r>
          <a:endParaRPr lang="en-US" sz="1100" kern="1200"/>
        </a:p>
      </dsp:txBody>
      <dsp:txXfrm>
        <a:off x="11439" y="1819037"/>
        <a:ext cx="1341122" cy="1697376"/>
      </dsp:txXfrm>
    </dsp:sp>
    <dsp:sp modelId="{4300E2A1-6CEB-425D-9941-BA36AD6269F3}">
      <dsp:nvSpPr>
        <dsp:cNvPr id="0" name=""/>
        <dsp:cNvSpPr/>
      </dsp:nvSpPr>
      <dsp:spPr>
        <a:xfrm>
          <a:off x="1501575" y="1110033"/>
          <a:ext cx="1341122" cy="72"/>
        </a:xfrm>
        <a:prstGeom prst="rect">
          <a:avLst/>
        </a:prstGeom>
        <a:solidFill>
          <a:schemeClr val="accent2">
            <a:tint val="40000"/>
            <a:alpha val="90000"/>
            <a:hueOff val="-127384"/>
            <a:satOff val="-11302"/>
            <a:lumOff val="-1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7384"/>
              <a:satOff val="-11302"/>
              <a:lumOff val="-1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7B7B5-071C-43A4-95A8-9BCC2054B850}">
      <dsp:nvSpPr>
        <dsp:cNvPr id="0" name=""/>
        <dsp:cNvSpPr/>
      </dsp:nvSpPr>
      <dsp:spPr>
        <a:xfrm>
          <a:off x="2878461" y="1059946"/>
          <a:ext cx="68546" cy="12888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69845"/>
            <a:satOff val="-15069"/>
            <a:lumOff val="-1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845"/>
              <a:satOff val="-1506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879B5-8273-4D7B-BB10-5571F06970D3}">
      <dsp:nvSpPr>
        <dsp:cNvPr id="0" name=""/>
        <dsp:cNvSpPr/>
      </dsp:nvSpPr>
      <dsp:spPr>
        <a:xfrm>
          <a:off x="1896946" y="834878"/>
          <a:ext cx="550381" cy="550381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8" tIns="21358" rIns="21358" bIns="2135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</a:t>
          </a:r>
        </a:p>
      </dsp:txBody>
      <dsp:txXfrm>
        <a:off x="1977547" y="915479"/>
        <a:ext cx="389179" cy="389179"/>
      </dsp:txXfrm>
    </dsp:sp>
    <dsp:sp modelId="{43AC3277-A89F-49B5-B010-0C5F4D2FDC33}">
      <dsp:nvSpPr>
        <dsp:cNvPr id="0" name=""/>
        <dsp:cNvSpPr/>
      </dsp:nvSpPr>
      <dsp:spPr>
        <a:xfrm>
          <a:off x="1501575" y="1550888"/>
          <a:ext cx="134112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89" tIns="165100" rIns="10578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Derived day type from date column using DAX formula =</a:t>
          </a:r>
          <a:br>
            <a:rPr lang="en-US" sz="1100" b="0" i="0" kern="1200"/>
          </a:br>
          <a:r>
            <a:rPr lang="en-US" sz="1100" b="0" i="0" kern="1200"/>
            <a:t>day_type =</a:t>
          </a:r>
          <a:br>
            <a:rPr lang="en-US" sz="1100" b="0" i="0" kern="1200"/>
          </a:br>
          <a:r>
            <a:rPr lang="en-US" sz="1100" b="0" i="0" kern="1200"/>
            <a:t>var wkd = WEEKDAY(dim_date[date],1)</a:t>
          </a:r>
          <a:br>
            <a:rPr lang="en-US" sz="1100" b="0" i="0" kern="1200"/>
          </a:br>
          <a:r>
            <a:rPr lang="en-US" sz="1100" b="0" i="0" kern="1200"/>
            <a:t>return</a:t>
          </a:r>
          <a:br>
            <a:rPr lang="en-US" sz="1100" b="0" i="0" kern="1200"/>
          </a:br>
          <a:r>
            <a:rPr lang="en-US" sz="1100" b="0" i="0" kern="1200"/>
            <a:t>IF(wkd&gt;5,”Weekend”,”Weekday”)</a:t>
          </a:r>
          <a:endParaRPr lang="en-US" sz="1100" kern="1200"/>
        </a:p>
      </dsp:txBody>
      <dsp:txXfrm>
        <a:off x="1501575" y="1819112"/>
        <a:ext cx="1341122" cy="1697376"/>
      </dsp:txXfrm>
    </dsp:sp>
    <dsp:sp modelId="{659597B5-BC49-45A5-8257-6A6FBF09E8E6}">
      <dsp:nvSpPr>
        <dsp:cNvPr id="0" name=""/>
        <dsp:cNvSpPr/>
      </dsp:nvSpPr>
      <dsp:spPr>
        <a:xfrm>
          <a:off x="2991712" y="1110033"/>
          <a:ext cx="1341122" cy="72"/>
        </a:xfrm>
        <a:prstGeom prst="rect">
          <a:avLst/>
        </a:prstGeom>
        <a:solidFill>
          <a:schemeClr val="accent2">
            <a:tint val="40000"/>
            <a:alpha val="90000"/>
            <a:hueOff val="-254768"/>
            <a:satOff val="-22604"/>
            <a:lumOff val="-2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54768"/>
              <a:satOff val="-22604"/>
              <a:lumOff val="-2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6A1C7-ED04-4215-84BE-66F845A7BD7F}">
      <dsp:nvSpPr>
        <dsp:cNvPr id="0" name=""/>
        <dsp:cNvSpPr/>
      </dsp:nvSpPr>
      <dsp:spPr>
        <a:xfrm>
          <a:off x="4368597" y="1059946"/>
          <a:ext cx="68546" cy="12888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97229"/>
            <a:satOff val="-26371"/>
            <a:lumOff val="-2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97229"/>
              <a:satOff val="-26371"/>
              <a:lumOff val="-2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D4394-5E0F-4BD6-BDC4-D73A73E86591}">
      <dsp:nvSpPr>
        <dsp:cNvPr id="0" name=""/>
        <dsp:cNvSpPr/>
      </dsp:nvSpPr>
      <dsp:spPr>
        <a:xfrm>
          <a:off x="3387082" y="834878"/>
          <a:ext cx="550381" cy="550381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8" tIns="21358" rIns="21358" bIns="2135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</a:t>
          </a:r>
        </a:p>
      </dsp:txBody>
      <dsp:txXfrm>
        <a:off x="3467683" y="915479"/>
        <a:ext cx="389179" cy="389179"/>
      </dsp:txXfrm>
    </dsp:sp>
    <dsp:sp modelId="{9A91DF92-098F-4F6F-A772-4263FE7A34BA}">
      <dsp:nvSpPr>
        <dsp:cNvPr id="0" name=""/>
        <dsp:cNvSpPr/>
      </dsp:nvSpPr>
      <dsp:spPr>
        <a:xfrm>
          <a:off x="2991712" y="1550888"/>
          <a:ext cx="134112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39690"/>
            <a:satOff val="-30138"/>
            <a:lumOff val="-3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9690"/>
              <a:satOff val="-30138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89" tIns="165100" rIns="10578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Also, the revenue was not directly provided and it was required to be calculated in the dim_bookings from the column revenue_realized.</a:t>
          </a:r>
          <a:endParaRPr lang="en-US" sz="1100" kern="1200"/>
        </a:p>
      </dsp:txBody>
      <dsp:txXfrm>
        <a:off x="2991712" y="1819112"/>
        <a:ext cx="1341122" cy="1697376"/>
      </dsp:txXfrm>
    </dsp:sp>
    <dsp:sp modelId="{EED7E414-6EBB-4A25-827C-D5D28C066F33}">
      <dsp:nvSpPr>
        <dsp:cNvPr id="0" name=""/>
        <dsp:cNvSpPr/>
      </dsp:nvSpPr>
      <dsp:spPr>
        <a:xfrm>
          <a:off x="4481848" y="1110033"/>
          <a:ext cx="1341122" cy="72"/>
        </a:xfrm>
        <a:prstGeom prst="rect">
          <a:avLst/>
        </a:prstGeom>
        <a:solidFill>
          <a:schemeClr val="accent2">
            <a:tint val="40000"/>
            <a:alpha val="90000"/>
            <a:hueOff val="-382152"/>
            <a:satOff val="-33906"/>
            <a:lumOff val="-34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82152"/>
              <a:satOff val="-33906"/>
              <a:lumOff val="-3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32209-598F-43E7-9B43-D4DF0A9EA1A8}">
      <dsp:nvSpPr>
        <dsp:cNvPr id="0" name=""/>
        <dsp:cNvSpPr/>
      </dsp:nvSpPr>
      <dsp:spPr>
        <a:xfrm>
          <a:off x="5858733" y="1059946"/>
          <a:ext cx="68546" cy="12888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7F53F-7339-47E6-A8CA-BBE387982E1D}">
      <dsp:nvSpPr>
        <dsp:cNvPr id="0" name=""/>
        <dsp:cNvSpPr/>
      </dsp:nvSpPr>
      <dsp:spPr>
        <a:xfrm>
          <a:off x="4877218" y="834878"/>
          <a:ext cx="550381" cy="55038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8" tIns="21358" rIns="21358" bIns="2135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</a:t>
          </a:r>
        </a:p>
      </dsp:txBody>
      <dsp:txXfrm>
        <a:off x="4957819" y="915479"/>
        <a:ext cx="389179" cy="389179"/>
      </dsp:txXfrm>
    </dsp:sp>
    <dsp:sp modelId="{3B122AB8-CE7E-4130-A653-FBB6FD8BEAA4}">
      <dsp:nvSpPr>
        <dsp:cNvPr id="0" name=""/>
        <dsp:cNvSpPr/>
      </dsp:nvSpPr>
      <dsp:spPr>
        <a:xfrm>
          <a:off x="4481848" y="1550888"/>
          <a:ext cx="134112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467074"/>
            <a:satOff val="-41440"/>
            <a:lumOff val="-4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67074"/>
              <a:satOff val="-41440"/>
              <a:lumOff val="-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89" tIns="165100" rIns="10578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revenue columns provided in the data set are:</a:t>
          </a:r>
          <a:endParaRPr lang="en-US" sz="1100" kern="1200"/>
        </a:p>
      </dsp:txBody>
      <dsp:txXfrm>
        <a:off x="4481848" y="1819112"/>
        <a:ext cx="1341122" cy="1697376"/>
      </dsp:txXfrm>
    </dsp:sp>
    <dsp:sp modelId="{F0982AA6-5916-4B21-A7FD-0AB9E815B6D8}">
      <dsp:nvSpPr>
        <dsp:cNvPr id="0" name=""/>
        <dsp:cNvSpPr/>
      </dsp:nvSpPr>
      <dsp:spPr>
        <a:xfrm>
          <a:off x="5971984" y="1110033"/>
          <a:ext cx="1341122" cy="72"/>
        </a:xfrm>
        <a:prstGeom prst="rect">
          <a:avLst/>
        </a:prstGeom>
        <a:solidFill>
          <a:schemeClr val="accent2">
            <a:tint val="40000"/>
            <a:alpha val="90000"/>
            <a:hueOff val="-509536"/>
            <a:satOff val="-45208"/>
            <a:lumOff val="-4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536"/>
              <a:satOff val="-45208"/>
              <a:lumOff val="-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B0A54-5C40-4264-ACF3-A99481E917F3}">
      <dsp:nvSpPr>
        <dsp:cNvPr id="0" name=""/>
        <dsp:cNvSpPr/>
      </dsp:nvSpPr>
      <dsp:spPr>
        <a:xfrm>
          <a:off x="7348869" y="1059946"/>
          <a:ext cx="68546" cy="12888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551997"/>
            <a:satOff val="-48975"/>
            <a:lumOff val="-50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51997"/>
              <a:satOff val="-48975"/>
              <a:lumOff val="-5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299EC-8DD3-425A-9A44-C79EBA507795}">
      <dsp:nvSpPr>
        <dsp:cNvPr id="0" name=""/>
        <dsp:cNvSpPr/>
      </dsp:nvSpPr>
      <dsp:spPr>
        <a:xfrm>
          <a:off x="6367354" y="834878"/>
          <a:ext cx="550381" cy="550381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8" tIns="21358" rIns="21358" bIns="2135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</a:t>
          </a:r>
        </a:p>
      </dsp:txBody>
      <dsp:txXfrm>
        <a:off x="6447955" y="915479"/>
        <a:ext cx="389179" cy="389179"/>
      </dsp:txXfrm>
    </dsp:sp>
    <dsp:sp modelId="{2345A1D3-156E-4690-AE95-9BCAB2B37E22}">
      <dsp:nvSpPr>
        <dsp:cNvPr id="0" name=""/>
        <dsp:cNvSpPr/>
      </dsp:nvSpPr>
      <dsp:spPr>
        <a:xfrm>
          <a:off x="5971984" y="1550888"/>
          <a:ext cx="134112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594458"/>
            <a:satOff val="-52742"/>
            <a:lumOff val="-5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94458"/>
              <a:satOff val="-52742"/>
              <a:lumOff val="-5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89" tIns="165100" rIns="10578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revenue_generated</a:t>
          </a:r>
          <a:r>
            <a:rPr lang="en-US" sz="1100" b="0" i="0" kern="1200"/>
            <a:t> is the column that contains the amount of money generated by hotels from a customer. (Like cancellation money, no show etc)</a:t>
          </a:r>
          <a:endParaRPr lang="en-US" sz="1100" kern="1200"/>
        </a:p>
      </dsp:txBody>
      <dsp:txXfrm>
        <a:off x="5971984" y="1819112"/>
        <a:ext cx="1341122" cy="1697376"/>
      </dsp:txXfrm>
    </dsp:sp>
    <dsp:sp modelId="{F33F6425-E955-4B6B-931F-309EA546A21A}">
      <dsp:nvSpPr>
        <dsp:cNvPr id="0" name=""/>
        <dsp:cNvSpPr/>
      </dsp:nvSpPr>
      <dsp:spPr>
        <a:xfrm>
          <a:off x="7462120" y="1110033"/>
          <a:ext cx="1341122" cy="72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8E0CE-7BD4-44CD-B16B-D619BEB3FF31}">
      <dsp:nvSpPr>
        <dsp:cNvPr id="0" name=""/>
        <dsp:cNvSpPr/>
      </dsp:nvSpPr>
      <dsp:spPr>
        <a:xfrm>
          <a:off x="8839005" y="1059946"/>
          <a:ext cx="68546" cy="12888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79381"/>
            <a:satOff val="-60277"/>
            <a:lumOff val="-6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79381"/>
              <a:satOff val="-60277"/>
              <a:lumOff val="-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29E53-8A4E-409F-9B85-B991ACCF10C2}">
      <dsp:nvSpPr>
        <dsp:cNvPr id="0" name=""/>
        <dsp:cNvSpPr/>
      </dsp:nvSpPr>
      <dsp:spPr>
        <a:xfrm>
          <a:off x="7857490" y="834878"/>
          <a:ext cx="550381" cy="550381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8" tIns="21358" rIns="21358" bIns="2135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6</a:t>
          </a:r>
        </a:p>
      </dsp:txBody>
      <dsp:txXfrm>
        <a:off x="7938091" y="915479"/>
        <a:ext cx="389179" cy="389179"/>
      </dsp:txXfrm>
    </dsp:sp>
    <dsp:sp modelId="{D455F6E6-A453-49BF-8C65-56DBE993EC87}">
      <dsp:nvSpPr>
        <dsp:cNvPr id="0" name=""/>
        <dsp:cNvSpPr/>
      </dsp:nvSpPr>
      <dsp:spPr>
        <a:xfrm>
          <a:off x="7462120" y="1550888"/>
          <a:ext cx="134112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721842"/>
            <a:satOff val="-64044"/>
            <a:lumOff val="-6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1842"/>
              <a:satOff val="-64044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89" tIns="165100" rIns="10578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 err="1"/>
            <a:t>revenue_realized</a:t>
          </a:r>
          <a:r>
            <a:rPr lang="en-US" sz="1100" b="1" i="0" kern="1200" dirty="0"/>
            <a:t>:</a:t>
          </a:r>
          <a:r>
            <a:rPr lang="en-US" sz="1100" b="0" i="0" kern="1200" dirty="0"/>
            <a:t> </a:t>
          </a:r>
          <a:r>
            <a:rPr lang="en-US" sz="1100" b="0" i="0" kern="1200" dirty="0">
              <a:solidFill>
                <a:schemeClr val="tx1"/>
              </a:solidFill>
            </a:rPr>
            <a:t>This column represents the final amount of money that goes to the hotel based on booking status. If the booking status is cancelled, then 40% of the revenue generated is deducted and the remaining is refunded to the customer. If the booking status is Checked Out/No Show, then the full revenue generated will go to hotels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7462120" y="1819112"/>
        <a:ext cx="1341122" cy="1697376"/>
      </dsp:txXfrm>
    </dsp:sp>
    <dsp:sp modelId="{52D7ECCA-D427-4DDC-B59C-DC57C9FBB510}">
      <dsp:nvSpPr>
        <dsp:cNvPr id="0" name=""/>
        <dsp:cNvSpPr/>
      </dsp:nvSpPr>
      <dsp:spPr>
        <a:xfrm>
          <a:off x="8952256" y="1110033"/>
          <a:ext cx="671216" cy="72"/>
        </a:xfrm>
        <a:prstGeom prst="rect">
          <a:avLst/>
        </a:prstGeom>
        <a:solidFill>
          <a:schemeClr val="accent2">
            <a:tint val="40000"/>
            <a:alpha val="90000"/>
            <a:hueOff val="-764303"/>
            <a:satOff val="-67811"/>
            <a:lumOff val="-6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64303"/>
              <a:satOff val="-67811"/>
              <a:lumOff val="-6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4C658-58AE-4FFB-936E-25539EBEE89F}">
      <dsp:nvSpPr>
        <dsp:cNvPr id="0" name=""/>
        <dsp:cNvSpPr/>
      </dsp:nvSpPr>
      <dsp:spPr>
        <a:xfrm>
          <a:off x="9348281" y="834878"/>
          <a:ext cx="550381" cy="55038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8" tIns="21358" rIns="21358" bIns="2135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7</a:t>
          </a:r>
        </a:p>
      </dsp:txBody>
      <dsp:txXfrm>
        <a:off x="9428882" y="915479"/>
        <a:ext cx="389179" cy="389179"/>
      </dsp:txXfrm>
    </dsp:sp>
    <dsp:sp modelId="{D311032A-F400-4122-90EF-624DDB18F5C7}">
      <dsp:nvSpPr>
        <dsp:cNvPr id="0" name=""/>
        <dsp:cNvSpPr/>
      </dsp:nvSpPr>
      <dsp:spPr>
        <a:xfrm>
          <a:off x="8952256" y="1550888"/>
          <a:ext cx="139671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74" tIns="165100" rIns="11017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Revenue =</a:t>
          </a:r>
          <a:r>
            <a:rPr lang="en-US" sz="1100" b="0" i="0" kern="1200"/>
            <a:t> SUM(fact_bookings[revenue_realized])</a:t>
          </a:r>
          <a:endParaRPr lang="en-US" sz="1100" kern="1200"/>
        </a:p>
      </dsp:txBody>
      <dsp:txXfrm>
        <a:off x="8952256" y="1830231"/>
        <a:ext cx="1396713" cy="1686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1A43-1D56-4E39-8A7E-895F8205F8F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9E50-7659-4648-9D56-39E432E87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0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1A43-1D56-4E39-8A7E-895F8205F8F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9E50-7659-4648-9D56-39E432E87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1A43-1D56-4E39-8A7E-895F8205F8F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9E50-7659-4648-9D56-39E432E87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3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1A43-1D56-4E39-8A7E-895F8205F8F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9E50-7659-4648-9D56-39E432E87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2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1A43-1D56-4E39-8A7E-895F8205F8F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9E50-7659-4648-9D56-39E432E87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9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1A43-1D56-4E39-8A7E-895F8205F8F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9E50-7659-4648-9D56-39E432E87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1A43-1D56-4E39-8A7E-895F8205F8F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9E50-7659-4648-9D56-39E432E87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3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1A43-1D56-4E39-8A7E-895F8205F8F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9E50-7659-4648-9D56-39E432E87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1A43-1D56-4E39-8A7E-895F8205F8F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9E50-7659-4648-9D56-39E432E87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7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1A43-1D56-4E39-8A7E-895F8205F8F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9E50-7659-4648-9D56-39E432E87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1A43-1D56-4E39-8A7E-895F8205F8F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9E50-7659-4648-9D56-39E432E87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1A43-1D56-4E39-8A7E-895F8205F8F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9E50-7659-4648-9D56-39E432E87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1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de/foto/hotel-hotels-london-sofitel-39469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lidaysatw.com/2020/04/hurghada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uilding with lights on&#10;&#10;Description automatically generated">
            <a:extLst>
              <a:ext uri="{FF2B5EF4-FFF2-40B4-BE49-F238E27FC236}">
                <a16:creationId xmlns:a16="http://schemas.microsoft.com/office/drawing/2014/main" id="{DD933205-07FA-554A-8FD2-CE217B8EA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39" b="235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919FC3-3CA9-3C0D-56CA-D917DAA4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Atliq Grands Hotels Analysis </a:t>
            </a:r>
          </a:p>
        </p:txBody>
      </p:sp>
    </p:spTree>
    <p:extLst>
      <p:ext uri="{BB962C8B-B14F-4D97-AF65-F5344CB8AC3E}">
        <p14:creationId xmlns:p14="http://schemas.microsoft.com/office/powerpoint/2010/main" val="292300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50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5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5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6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02E22-CF9C-DA59-CA73-D7F0B1AF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39" y="10138"/>
            <a:ext cx="3527685" cy="875386"/>
          </a:xfrm>
        </p:spPr>
        <p:txBody>
          <a:bodyPr anchor="b"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Booking Platform Analysis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675582-E34B-C86C-BEC3-DFA49BAADC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65" r="9565" b="-5"/>
          <a:stretch/>
        </p:blipFill>
        <p:spPr>
          <a:xfrm>
            <a:off x="12304" y="3069656"/>
            <a:ext cx="4013203" cy="2758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C46875-16CF-BD2D-E6D3-1C1E6CD20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837" y="69397"/>
            <a:ext cx="3959341" cy="25775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2CDDED-A5EB-975F-E51A-F2A24F09F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4" y="885524"/>
            <a:ext cx="4019144" cy="19633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2FF37F-D043-5E05-277B-B49077215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514" y="95144"/>
            <a:ext cx="4126265" cy="2311171"/>
          </a:xfrm>
          <a:prstGeom prst="rect">
            <a:avLst/>
          </a:prstGeom>
        </p:spPr>
      </p:pic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508292B1-6FA3-6D35-0444-BE5397B33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052" y="3147461"/>
            <a:ext cx="6483958" cy="321239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 got the maximum booking(55k) , cancellation(14K) and revenue(699M) from other platforms and our DBRN , DURN and </a:t>
            </a:r>
            <a:r>
              <a:rPr lang="en-US" sz="2000" dirty="0" err="1"/>
              <a:t>Revpar</a:t>
            </a:r>
            <a:r>
              <a:rPr lang="en-US" sz="2000" dirty="0"/>
              <a:t> is also the highest from Other platforms </a:t>
            </a:r>
          </a:p>
          <a:p>
            <a:r>
              <a:rPr lang="en-US" sz="2000" dirty="0"/>
              <a:t>Maximum ADR is from Direct Offline Mode of booking and lowest from Direct Online Booking </a:t>
            </a:r>
          </a:p>
          <a:p>
            <a:r>
              <a:rPr lang="en-US" sz="2000" dirty="0"/>
              <a:t>Make your trip and </a:t>
            </a:r>
            <a:r>
              <a:rPr lang="en-US" sz="2000" dirty="0" err="1"/>
              <a:t>logtrip</a:t>
            </a:r>
            <a:r>
              <a:rPr lang="en-US" sz="2000" dirty="0"/>
              <a:t> are the platforms which generate the good revenue after other platforms and ADR is also good from these platforms  </a:t>
            </a:r>
          </a:p>
        </p:txBody>
      </p:sp>
    </p:spTree>
    <p:extLst>
      <p:ext uri="{BB962C8B-B14F-4D97-AF65-F5344CB8AC3E}">
        <p14:creationId xmlns:p14="http://schemas.microsoft.com/office/powerpoint/2010/main" val="146622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0F7B6-C01F-3EE4-3DE0-101B315A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Room Class Analysis 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73F73-8E8A-583F-054D-F39CF75DE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Room Class Elite has generated the highest revenue  and also has the highest no shows with the average rating of 3.6  , highest DSRN</a:t>
            </a:r>
          </a:p>
          <a:p>
            <a:r>
              <a:rPr lang="en-US" sz="1900" dirty="0">
                <a:solidFill>
                  <a:srgbClr val="FFFFFF"/>
                </a:solidFill>
              </a:rPr>
              <a:t>Presidential  Room Class has the lowest no shows , Highest ADR &amp; </a:t>
            </a:r>
            <a:r>
              <a:rPr lang="en-US" sz="1900" dirty="0" err="1">
                <a:solidFill>
                  <a:srgbClr val="FFFFFF"/>
                </a:solidFill>
              </a:rPr>
              <a:t>Revpar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</a:p>
          <a:p>
            <a:endParaRPr lang="en-US" sz="1900" dirty="0">
              <a:solidFill>
                <a:srgbClr val="FFFFFF"/>
              </a:solidFill>
            </a:endParaRPr>
          </a:p>
          <a:p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36FC24-ABD5-970C-9BA2-6D87A9561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901378"/>
            <a:ext cx="10917936" cy="141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FCC40-856E-B268-6FE9-7630226F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2579624" cy="109728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Properties Analysis 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0A02-F50D-A6F6-A2D0-55FC254A0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20" y="2199132"/>
            <a:ext cx="3233420" cy="4465828"/>
          </a:xfrm>
        </p:spPr>
        <p:txBody>
          <a:bodyPr anchor="ctr">
            <a:normAutofit/>
          </a:bodyPr>
          <a:lstStyle/>
          <a:p>
            <a:r>
              <a:rPr lang="en-US" sz="1600" b="0" i="0" dirty="0" err="1">
                <a:effectLst/>
                <a:latin typeface="-apple-system"/>
              </a:rPr>
              <a:t>Atliq</a:t>
            </a:r>
            <a:r>
              <a:rPr lang="en-US" sz="1600" b="0" i="0" dirty="0">
                <a:effectLst/>
                <a:latin typeface="-apple-system"/>
              </a:rPr>
              <a:t> Exotica has generated the highest revenue and we need to focus on </a:t>
            </a:r>
            <a:r>
              <a:rPr lang="en-US" sz="1600" b="0" i="0" dirty="0" err="1">
                <a:effectLst/>
                <a:latin typeface="-apple-system"/>
              </a:rPr>
              <a:t>Atliq</a:t>
            </a:r>
            <a:r>
              <a:rPr lang="en-US" sz="1600" b="0" i="0" dirty="0">
                <a:effectLst/>
                <a:latin typeface="-apple-system"/>
              </a:rPr>
              <a:t> Season hotel it has the highest  ADR and lowest Avg rating , Lowest DSRN </a:t>
            </a:r>
          </a:p>
          <a:p>
            <a:r>
              <a:rPr lang="en-US" sz="1600" b="0" i="0" dirty="0" err="1">
                <a:effectLst/>
                <a:latin typeface="-apple-system"/>
              </a:rPr>
              <a:t>Atliq</a:t>
            </a:r>
            <a:r>
              <a:rPr lang="en-US" sz="1600" b="0" i="0" dirty="0">
                <a:effectLst/>
                <a:latin typeface="-apple-system"/>
              </a:rPr>
              <a:t> Blu had the highest Average Rating and was 72.54% higher than </a:t>
            </a:r>
            <a:r>
              <a:rPr lang="en-US" sz="1600" b="0" i="0" dirty="0" err="1">
                <a:effectLst/>
                <a:latin typeface="-apple-system"/>
              </a:rPr>
              <a:t>Atliq</a:t>
            </a:r>
            <a:r>
              <a:rPr lang="en-US" sz="1600" b="0" i="0" dirty="0">
                <a:effectLst/>
                <a:latin typeface="-apple-system"/>
              </a:rPr>
              <a:t> Seasons, which had the lowest Average Rating at 2.29.</a:t>
            </a:r>
          </a:p>
          <a:p>
            <a:r>
              <a:rPr lang="en-US" sz="1600" b="0" i="0" dirty="0">
                <a:effectLst/>
                <a:latin typeface="-apple-system"/>
              </a:rPr>
              <a:t>13.59% of revenue realized from Mumbai. </a:t>
            </a:r>
          </a:p>
          <a:p>
            <a:r>
              <a:rPr lang="en-US" sz="1600" dirty="0" err="1">
                <a:latin typeface="-apple-system"/>
              </a:rPr>
              <a:t>Revapar</a:t>
            </a:r>
            <a:r>
              <a:rPr lang="en-US" sz="1600" dirty="0">
                <a:latin typeface="-apple-system"/>
              </a:rPr>
              <a:t> is almost same in all the properties </a:t>
            </a:r>
          </a:p>
          <a:p>
            <a:r>
              <a:rPr lang="en-US" sz="1600" dirty="0">
                <a:latin typeface="-apple-system"/>
              </a:rPr>
              <a:t>We also need to focus on </a:t>
            </a:r>
            <a:r>
              <a:rPr lang="en-US" sz="1600" dirty="0" err="1">
                <a:latin typeface="-apple-system"/>
              </a:rPr>
              <a:t>Atliq</a:t>
            </a:r>
            <a:r>
              <a:rPr lang="en-US" sz="1600" dirty="0">
                <a:latin typeface="-apple-system"/>
              </a:rPr>
              <a:t> Grands has the second lowest rating &amp; Revenue &amp; </a:t>
            </a:r>
            <a:r>
              <a:rPr lang="en-US" sz="1600" dirty="0" err="1">
                <a:latin typeface="-apple-system"/>
              </a:rPr>
              <a:t>Occupany</a:t>
            </a:r>
            <a:r>
              <a:rPr lang="en-US" sz="1600" dirty="0">
                <a:latin typeface="-apple-system"/>
              </a:rPr>
              <a:t> 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5B456-F9E4-F6F1-E544-2F2CCD0AD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496" y="312192"/>
            <a:ext cx="8237728" cy="4465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F117A2-DE47-52E9-7789-963AD0B3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496" y="4865144"/>
            <a:ext cx="8237728" cy="13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7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CB3AA-B6DA-A826-9816-5FE5D0C5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06" y="-8344"/>
            <a:ext cx="1993996" cy="1274687"/>
          </a:xfrm>
        </p:spPr>
        <p:txBody>
          <a:bodyPr anchor="b">
            <a:normAutofit/>
          </a:bodyPr>
          <a:lstStyle/>
          <a:p>
            <a:r>
              <a:rPr lang="en-US" sz="3600" dirty="0"/>
              <a:t>Weekly Analysis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85E997-13EF-0488-EDDE-F7CA4961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88" y="1266343"/>
            <a:ext cx="2877910" cy="4640794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1373BA-4510-1DDC-9F58-623192791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139" y="3712886"/>
            <a:ext cx="7484674" cy="234586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8F70C-82FE-8E98-DDE9-67A3F32C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041" y="180043"/>
            <a:ext cx="7484674" cy="324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0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CB3AA-B6DA-A826-9816-5FE5D0C5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06" y="-8344"/>
            <a:ext cx="1993996" cy="1274687"/>
          </a:xfrm>
        </p:spPr>
        <p:txBody>
          <a:bodyPr anchor="b">
            <a:normAutofit/>
          </a:bodyPr>
          <a:lstStyle/>
          <a:p>
            <a:r>
              <a:rPr lang="en-US" sz="3600" dirty="0"/>
              <a:t>Monthly Analysis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85E997-13EF-0488-EDDE-F7CA4961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88" y="1266343"/>
            <a:ext cx="2877910" cy="4640794"/>
          </a:xfrm>
        </p:spPr>
        <p:txBody>
          <a:bodyPr>
            <a:normAutofit/>
          </a:bodyPr>
          <a:lstStyle/>
          <a:p>
            <a:r>
              <a:rPr lang="en-US" sz="1800" dirty="0"/>
              <a:t>June month has seen the dip in revenue , even the ADR and Occupancy is low </a:t>
            </a:r>
          </a:p>
          <a:p>
            <a:r>
              <a:rPr lang="en-US" sz="1800" dirty="0"/>
              <a:t>July month has shown the significant improvement in ADR  and Occupancy and revenue is also back to normal business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942F2E-81F1-1C35-D341-140F73A31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992" y="110839"/>
            <a:ext cx="7740054" cy="302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8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&#10;A swimming pool next to a body of water">
            <a:extLst>
              <a:ext uri="{FF2B5EF4-FFF2-40B4-BE49-F238E27FC236}">
                <a16:creationId xmlns:a16="http://schemas.microsoft.com/office/drawing/2014/main" id="{CD914C4F-4560-3AB8-1045-F9C09D4C58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0231" b="476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0A9A48-B2E5-E036-5FAD-B5C42B96E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83E59-B0C4-8071-5837-1167B3699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300" b="0" i="0">
                <a:solidFill>
                  <a:srgbClr val="FFFFFF"/>
                </a:solidFill>
                <a:effectLst/>
                <a:latin typeface="manrope"/>
              </a:rPr>
              <a:t>AtliQ Grands owns multiple five-star hotels across India. They have been in the hospitality industry for the past 20 years. Due to strategic moves from other competitors and ineffective decision-making in management, AtliQ Grands are losing its market share and revenue in the luxury/business hotels category. As a strategic move, the managing director of AtliQ Grands wanted to incorporate “Business and Data Intelligence” to regain their market share and revenue. However, they do not have an in-house data analytics team to provide them with these insights.</a:t>
            </a: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82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09CB6607-633F-AD94-1C41-6FBC2EF4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75" r="13958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A3E3BA-2CB6-EDC0-6736-48356D3B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ED51-2C6D-695D-8E4F-0831BDDAE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manrope"/>
              </a:rPr>
              <a:t>Create the metrics 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manrope"/>
              </a:rPr>
              <a:t>Create a dashboard which is self explanatory 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manrope"/>
              </a:rPr>
              <a:t>Create relevant insights that are not provided in the metric list/mock-up dashboard.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7043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70E3-BAE9-8213-8FBE-95151C60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Points Before Starting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B42A-BDFA-035F-FDCB-3EC09E6B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Verdana" panose="020B0604030504040204" pitchFamily="34" charset="0"/>
              </a:rPr>
              <a:t>AtliQ Grands a five stars hotel chain is operating in 4 cities.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Verdana" panose="020B0604030504040204" pitchFamily="34" charset="0"/>
              </a:rPr>
              <a:t>It has 7 properties with branches in all these 4 cities.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Verdana" panose="020B0604030504040204" pitchFamily="34" charset="0"/>
              </a:rPr>
              <a:t>The rooms in these properties are categorized into 4 categories: Elite, Premium, Presidential, &amp; Standard.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Verdana" panose="020B0604030504040204" pitchFamily="34" charset="0"/>
              </a:rPr>
              <a:t>There are 6 main platforms to book the rooms and some other platforms that are not as effective as others.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6EAC4-1D60-67BC-3AD3-546FB2A69E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496" r="1882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38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73F09-2845-F2F0-753F-E3F330C1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0" i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Dataset</a:t>
            </a:r>
            <a:br>
              <a:rPr lang="en-US" sz="2800" b="0" i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685440-39C0-47E4-3ABC-68B9DE9A1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7805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886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87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0BED7-A5B2-5948-8C83-78D095DD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 Model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06A6BA-F41B-DBF0-9ED8-A3A8E2E61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43890"/>
            <a:ext cx="7188199" cy="43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7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4502F-B8D1-D15E-5B95-D67012C7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Metrics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52E246-A63E-8152-440B-5B588BA6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>
            <a:normAutofit/>
          </a:bodyPr>
          <a:lstStyle/>
          <a:p>
            <a:pPr fontAlgn="base"/>
            <a:r>
              <a:rPr lang="en-US" sz="1500" b="1" i="0" dirty="0">
                <a:effectLst/>
                <a:latin typeface="Verdana" panose="020B0604030504040204" pitchFamily="34" charset="0"/>
              </a:rPr>
              <a:t>DSRN</a:t>
            </a:r>
            <a:r>
              <a:rPr lang="en-US" sz="1500" b="0" i="0" dirty="0">
                <a:effectLst/>
                <a:latin typeface="Verdana" panose="020B0604030504040204" pitchFamily="34" charset="0"/>
              </a:rPr>
              <a:t> – Daily Sellable Room Nights is the metric used for available rooms that can be sold. Example: If there are 100 rooms in a hotel and 20 rooms are not available for any XYZ reason, the DSRN here is 80.</a:t>
            </a:r>
          </a:p>
          <a:p>
            <a:pPr fontAlgn="base"/>
            <a:r>
              <a:rPr lang="en-US" sz="1500" b="1" i="0" dirty="0">
                <a:effectLst/>
                <a:latin typeface="Verdana" panose="020B0604030504040204" pitchFamily="34" charset="0"/>
              </a:rPr>
              <a:t>DBRN</a:t>
            </a:r>
            <a:r>
              <a:rPr lang="en-US" sz="1500" b="0" i="0" dirty="0">
                <a:effectLst/>
                <a:latin typeface="Verdana" panose="020B0604030504040204" pitchFamily="34" charset="0"/>
              </a:rPr>
              <a:t> – Daily Booked Room Nights are the number of nights booked per night.</a:t>
            </a:r>
          </a:p>
          <a:p>
            <a:pPr fontAlgn="base"/>
            <a:r>
              <a:rPr lang="en-US" sz="1500" b="1" i="0" dirty="0">
                <a:effectLst/>
                <a:latin typeface="Verdana" panose="020B0604030504040204" pitchFamily="34" charset="0"/>
              </a:rPr>
              <a:t>DURN</a:t>
            </a:r>
            <a:r>
              <a:rPr lang="en-US" sz="1500" b="0" i="0" dirty="0">
                <a:effectLst/>
                <a:latin typeface="Verdana" panose="020B0604030504040204" pitchFamily="34" charset="0"/>
              </a:rPr>
              <a:t> – Daily Utilized Room Nights are the nights utilized or used by the customers. This can be the checked-in nights.</a:t>
            </a:r>
          </a:p>
          <a:p>
            <a:pPr fontAlgn="base"/>
            <a:r>
              <a:rPr lang="en-US" sz="1500" b="1" i="0" dirty="0">
                <a:effectLst/>
                <a:latin typeface="Verdana" panose="020B0604030504040204" pitchFamily="34" charset="0"/>
              </a:rPr>
              <a:t>Cancellation % </a:t>
            </a:r>
            <a:r>
              <a:rPr lang="en-US" sz="1500" b="0" i="0" dirty="0">
                <a:effectLst/>
                <a:latin typeface="Verdana" panose="020B0604030504040204" pitchFamily="34" charset="0"/>
              </a:rPr>
              <a:t>– As the name suggests, it is the percentage of cancelled bookings.</a:t>
            </a:r>
          </a:p>
          <a:p>
            <a:pPr fontAlgn="base"/>
            <a:r>
              <a:rPr lang="en-US" sz="1500" b="1" i="0" dirty="0">
                <a:effectLst/>
                <a:latin typeface="Verdana" panose="020B0604030504040204" pitchFamily="34" charset="0"/>
              </a:rPr>
              <a:t>Avg Rating</a:t>
            </a:r>
            <a:r>
              <a:rPr lang="en-US" sz="1500" b="0" i="0" dirty="0">
                <a:effectLst/>
                <a:latin typeface="Verdana" panose="020B0604030504040204" pitchFamily="34" charset="0"/>
              </a:rPr>
              <a:t> – Average rating is the average rating given by a customer per booking.</a:t>
            </a:r>
          </a:p>
          <a:p>
            <a:pPr fontAlgn="base"/>
            <a:r>
              <a:rPr lang="en-US" sz="1500" b="1" i="0" dirty="0">
                <a:effectLst/>
                <a:latin typeface="Verdana" panose="020B0604030504040204" pitchFamily="34" charset="0"/>
              </a:rPr>
              <a:t>Booking Platforms</a:t>
            </a:r>
            <a:r>
              <a:rPr lang="en-US" sz="1500" b="0" i="0" dirty="0">
                <a:effectLst/>
                <a:latin typeface="Verdana" panose="020B0604030504040204" pitchFamily="34" charset="0"/>
              </a:rPr>
              <a:t> – Booking platforms are the modes that are used by customers to book rooms. These include </a:t>
            </a:r>
            <a:r>
              <a:rPr lang="en-US" sz="1500" b="0" i="0" dirty="0" err="1">
                <a:effectLst/>
                <a:latin typeface="Verdana" panose="020B0604030504040204" pitchFamily="34" charset="0"/>
              </a:rPr>
              <a:t>AtliQ’s</a:t>
            </a:r>
            <a:r>
              <a:rPr lang="en-US" sz="1500" b="0" i="0" dirty="0">
                <a:effectLst/>
                <a:latin typeface="Verdana" panose="020B0604030504040204" pitchFamily="34" charset="0"/>
              </a:rPr>
              <a:t> own booking platform and third-party platforms as well.</a:t>
            </a:r>
          </a:p>
          <a:p>
            <a:pPr fontAlgn="base"/>
            <a:r>
              <a:rPr lang="en-US" sz="1500" b="1" i="0" dirty="0">
                <a:effectLst/>
                <a:latin typeface="Verdana" panose="020B0604030504040204" pitchFamily="34" charset="0"/>
              </a:rPr>
              <a:t>Week Number</a:t>
            </a:r>
            <a:r>
              <a:rPr lang="en-US" sz="1500" b="0" i="0" dirty="0">
                <a:effectLst/>
                <a:latin typeface="Verdana" panose="020B0604030504040204" pitchFamily="34" charset="0"/>
              </a:rPr>
              <a:t> – Week number is the number of weeks in a year.</a:t>
            </a:r>
          </a:p>
          <a:p>
            <a:pPr fontAlgn="base"/>
            <a:r>
              <a:rPr lang="en-US" sz="1500" b="1" i="0" dirty="0">
                <a:effectLst/>
                <a:latin typeface="Verdana" panose="020B0604030504040204" pitchFamily="34" charset="0"/>
              </a:rPr>
              <a:t>Property Name</a:t>
            </a:r>
            <a:r>
              <a:rPr lang="en-US" sz="1500" b="0" i="0" dirty="0">
                <a:effectLst/>
                <a:latin typeface="Verdana" panose="020B0604030504040204" pitchFamily="34" charset="0"/>
              </a:rPr>
              <a:t> – Property name is the name of individual hotels.</a:t>
            </a:r>
          </a:p>
          <a:p>
            <a:pPr fontAlgn="base"/>
            <a:r>
              <a:rPr lang="en-US" sz="1500" b="1" i="0" dirty="0">
                <a:effectLst/>
                <a:latin typeface="Verdana" panose="020B0604030504040204" pitchFamily="34" charset="0"/>
              </a:rPr>
              <a:t>Property ID</a:t>
            </a:r>
            <a:r>
              <a:rPr lang="en-US" sz="1500" b="0" i="0" dirty="0">
                <a:effectLst/>
                <a:latin typeface="Verdana" panose="020B0604030504040204" pitchFamily="34" charset="0"/>
              </a:rPr>
              <a:t> – Property ID is the unique ID given to the properties.</a:t>
            </a:r>
          </a:p>
          <a:p>
            <a:pPr fontAlgn="base"/>
            <a:r>
              <a:rPr lang="en-US" sz="1500" b="1" i="0" dirty="0">
                <a:effectLst/>
                <a:latin typeface="Verdana" panose="020B0604030504040204" pitchFamily="34" charset="0"/>
              </a:rPr>
              <a:t>WoW </a:t>
            </a:r>
            <a:r>
              <a:rPr lang="en-US" sz="1500" b="0" i="0" dirty="0">
                <a:effectLst/>
                <a:latin typeface="Verdana" panose="020B0604030504040204" pitchFamily="34" charset="0"/>
              </a:rPr>
              <a:t>– Week on Week is the metric to compare the performance change over the week.</a:t>
            </a:r>
          </a:p>
          <a:p>
            <a:pPr fontAlgn="base"/>
            <a:r>
              <a:rPr lang="en-US" sz="1500" b="0" i="0" dirty="0">
                <a:effectLst/>
                <a:latin typeface="Verdana" panose="020B0604030504040204" pitchFamily="34" charset="0"/>
              </a:rPr>
              <a:t> </a:t>
            </a:r>
            <a:r>
              <a:rPr lang="en-US" sz="1500" b="1" i="0" dirty="0">
                <a:effectLst/>
                <a:latin typeface="Verdana" panose="020B0604030504040204" pitchFamily="34" charset="0"/>
              </a:rPr>
              <a:t>Day Type</a:t>
            </a:r>
            <a:r>
              <a:rPr lang="en-US" sz="1500" b="0" i="0" dirty="0">
                <a:effectLst/>
                <a:latin typeface="Verdana" panose="020B0604030504040204" pitchFamily="34" charset="0"/>
              </a:rPr>
              <a:t> – Day is the category of days in a week. Weekday and Weekend. In the hospitality sector, the weekend is Friday and Saturday. Most of the customers checkout on Sunday.</a:t>
            </a:r>
          </a:p>
          <a:p>
            <a:pPr fontAlgn="base"/>
            <a:endParaRPr lang="en-US" sz="1500" b="0" i="0" dirty="0"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5325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3E396-9E89-18C9-A164-A2D3AF4F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Data Cleaning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F60717-49C2-13A4-C340-60D7A776B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99868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131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9">
            <a:extLst>
              <a:ext uri="{FF2B5EF4-FFF2-40B4-BE49-F238E27FC236}">
                <a16:creationId xmlns:a16="http://schemas.microsoft.com/office/drawing/2014/main" id="{524E9777-DF7E-45E5-B387-86C306DA6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42775A-A772-ADDF-ACB8-40B7F5465468}"/>
              </a:ext>
            </a:extLst>
          </p:cNvPr>
          <p:cNvSpPr txBox="1"/>
          <p:nvPr/>
        </p:nvSpPr>
        <p:spPr>
          <a:xfrm>
            <a:off x="449903" y="1899285"/>
            <a:ext cx="3772961" cy="37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Mumbai is the Highest Revenue Generating City , generating 0.66 billion of revenue and also  has the highest </a:t>
            </a:r>
            <a:r>
              <a:rPr lang="en-US" dirty="0" err="1"/>
              <a:t>Revpar</a:t>
            </a:r>
            <a:r>
              <a:rPr lang="en-US" dirty="0"/>
              <a:t> (8906) , Highest ADR (15386)  and also has the Realization of 70.22 % </a:t>
            </a: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Delhi has  the Highest Occupancy of 60.55%  and also got the highest avg rating of 3.78</a:t>
            </a: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Delhi has slightly highest cancellation rate compared to  others </a:t>
            </a: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Hyderabad has the lowest ADR and </a:t>
            </a:r>
            <a:r>
              <a:rPr lang="en-US" dirty="0" err="1"/>
              <a:t>Revpar</a:t>
            </a:r>
            <a:r>
              <a:rPr lang="en-US" dirty="0"/>
              <a:t> </a:t>
            </a: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110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35D5A6-AB7A-4677-8D44-034515D66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4757" y="703666"/>
            <a:ext cx="7168911" cy="56381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46548-A74D-63DE-101F-AA9F59A1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37" y="49234"/>
            <a:ext cx="3284960" cy="1797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89F2E9-BD6B-70B3-E911-27A4AA608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580" y="85417"/>
            <a:ext cx="2946770" cy="17613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14F11F-EF87-BCE3-9060-5AB745240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580" y="2105935"/>
            <a:ext cx="6529517" cy="18939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E8110F-77DC-C742-09EF-A7BEB9C81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243" y="4167334"/>
            <a:ext cx="6680148" cy="205811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E61C4845-4E79-BB58-6805-37EFEEE536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986280" cy="11690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City Insights </a:t>
            </a:r>
          </a:p>
        </p:txBody>
      </p:sp>
    </p:spTree>
    <p:extLst>
      <p:ext uri="{BB962C8B-B14F-4D97-AF65-F5344CB8AC3E}">
        <p14:creationId xmlns:p14="http://schemas.microsoft.com/office/powerpoint/2010/main" val="428878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283</TotalTime>
  <Words>1059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-apple-system</vt:lpstr>
      <vt:lpstr>Arial</vt:lpstr>
      <vt:lpstr>Arial Black</vt:lpstr>
      <vt:lpstr>Calibri</vt:lpstr>
      <vt:lpstr>Calibri Light</vt:lpstr>
      <vt:lpstr>Georgia</vt:lpstr>
      <vt:lpstr>manrope</vt:lpstr>
      <vt:lpstr>Verdana</vt:lpstr>
      <vt:lpstr>Office Theme</vt:lpstr>
      <vt:lpstr>Atliq Grands Hotels Analysis </vt:lpstr>
      <vt:lpstr>Problem Statement </vt:lpstr>
      <vt:lpstr>Tasks</vt:lpstr>
      <vt:lpstr>Points Before Starting the project </vt:lpstr>
      <vt:lpstr>Dataset </vt:lpstr>
      <vt:lpstr>Date Model </vt:lpstr>
      <vt:lpstr>Metrics</vt:lpstr>
      <vt:lpstr>Data Cleaning </vt:lpstr>
      <vt:lpstr>PowerPoint Presentation</vt:lpstr>
      <vt:lpstr>Booking Platform Analysis </vt:lpstr>
      <vt:lpstr>Room Class Analysis </vt:lpstr>
      <vt:lpstr>Properties Analysis  </vt:lpstr>
      <vt:lpstr>Weekly Analysis </vt:lpstr>
      <vt:lpstr>Monthly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Grands Hotels Analysis</dc:title>
  <dc:creator>Manish Walia</dc:creator>
  <cp:lastModifiedBy>Manish Walia</cp:lastModifiedBy>
  <cp:revision>4</cp:revision>
  <dcterms:created xsi:type="dcterms:W3CDTF">2024-08-08T07:05:22Z</dcterms:created>
  <dcterms:modified xsi:type="dcterms:W3CDTF">2024-08-14T15:56:10Z</dcterms:modified>
</cp:coreProperties>
</file>