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F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1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1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06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8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4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9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4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3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9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24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imageslive.co.uk/free_stock_image/energy-drinks-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A3671EF8-D56F-91D5-8FC5-F173ED485C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684" b="14046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B8AF2F4-988C-C791-C43F-485C41496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940" y="-10388"/>
            <a:ext cx="12201940" cy="3279731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2209DF-5D11-6D72-1984-4887D5100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764504"/>
            <a:ext cx="12191992" cy="2103884"/>
          </a:xfrm>
          <a:prstGeom prst="rect">
            <a:avLst/>
          </a:prstGeom>
          <a:gradFill>
            <a:gsLst>
              <a:gs pos="0">
                <a:srgbClr val="000000">
                  <a:alpha val="54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9123B2-1EF9-4680-BCEA-295D08767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2" y="66262"/>
            <a:ext cx="12013097" cy="4974636"/>
          </a:xfrm>
        </p:spPr>
        <p:txBody>
          <a:bodyPr anchor="t">
            <a:normAutofit/>
          </a:bodyPr>
          <a:lstStyle/>
          <a:p>
            <a:r>
              <a:rPr lang="en-US" sz="11500" dirty="0">
                <a:solidFill>
                  <a:schemeClr val="tx2"/>
                </a:solidFill>
              </a:rPr>
              <a:t>CODEX Marketing  Insights 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163B6C4-0500-4B1A-9149-4A6C7EDAF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5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4B5B241-837D-4FC3-92DF-8E4678289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2CF32-AA66-6868-0A20-82D3E827C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1" y="1819275"/>
            <a:ext cx="10744200" cy="10382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i="0" cap="all" dirty="0">
                <a:effectLst/>
              </a:rPr>
              <a:t>Sports/exercise &amp;</a:t>
            </a:r>
            <a:br>
              <a:rPr lang="en-US" sz="2200" i="0" cap="all" dirty="0">
                <a:effectLst/>
              </a:rPr>
            </a:br>
            <a:r>
              <a:rPr lang="en-US" sz="2200" i="0" cap="all" dirty="0">
                <a:effectLst/>
              </a:rPr>
              <a:t>Studying/working late are the major consumption situation.</a:t>
            </a:r>
            <a:br>
              <a:rPr lang="en-US" sz="2200" cap="all" dirty="0"/>
            </a:br>
            <a:r>
              <a:rPr lang="en-US" sz="2200" i="0" cap="all" dirty="0">
                <a:effectLst/>
              </a:rPr>
              <a:t>Also, this data shows youth is consuming these drinks more.</a:t>
            </a:r>
            <a:endParaRPr lang="en-US" sz="2200" cap="all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9427" y="118634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screenshot of a graph&#10;&#10;Description automatically generated">
            <a:extLst>
              <a:ext uri="{FF2B5EF4-FFF2-40B4-BE49-F238E27FC236}">
                <a16:creationId xmlns:a16="http://schemas.microsoft.com/office/drawing/2014/main" id="{E1218CBB-87B1-3A7A-1F0E-9D7AB1A00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427" y="3429001"/>
            <a:ext cx="12192000" cy="349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902D46-363A-6F82-AD2B-259374F6E215}"/>
              </a:ext>
            </a:extLst>
          </p:cNvPr>
          <p:cNvSpPr txBox="1"/>
          <p:nvPr/>
        </p:nvSpPr>
        <p:spPr>
          <a:xfrm>
            <a:off x="-9427" y="601426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Consumption  Reason</a:t>
            </a:r>
          </a:p>
        </p:txBody>
      </p:sp>
    </p:spTree>
    <p:extLst>
      <p:ext uri="{BB962C8B-B14F-4D97-AF65-F5344CB8AC3E}">
        <p14:creationId xmlns:p14="http://schemas.microsoft.com/office/powerpoint/2010/main" val="2777962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C9588-FF38-4D04-EE09-6DB0C2AD4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9" y="150168"/>
            <a:ext cx="9922764" cy="1294228"/>
          </a:xfrm>
        </p:spPr>
        <p:txBody>
          <a:bodyPr>
            <a:normAutofit/>
          </a:bodyPr>
          <a:lstStyle/>
          <a:p>
            <a:r>
              <a:rPr lang="en-US" sz="4000" dirty="0"/>
              <a:t>Factors Influencing Purchasing Decision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F8D6DC-8D73-5ED6-0D0A-A4E67AB0F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09" y="1942908"/>
            <a:ext cx="7577666" cy="15464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Price Analysis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43% 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of the consumers buy a product if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price is between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50-99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1C1F1B-DA5A-6079-EF0E-AC9DDBC69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587" y="1942908"/>
            <a:ext cx="3791214" cy="2051355"/>
          </a:xfrm>
          <a:prstGeom prst="rect">
            <a:avLst/>
          </a:prstGeom>
        </p:spPr>
      </p:pic>
      <p:pic>
        <p:nvPicPr>
          <p:cNvPr id="15" name="Picture 14" descr="40% of the consumers do not expect a change in the packaging while 39% of consumers are open to trying the Limited Edition Packaging.&#10;">
            <a:extLst>
              <a:ext uri="{FF2B5EF4-FFF2-40B4-BE49-F238E27FC236}">
                <a16:creationId xmlns:a16="http://schemas.microsoft.com/office/drawing/2014/main" id="{AD4646EE-1AF5-EB38-F2B1-C9439D087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586" y="4242560"/>
            <a:ext cx="3791214" cy="24288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E56B15A-9AAF-E845-A644-D60C80EBCACB}"/>
              </a:ext>
            </a:extLst>
          </p:cNvPr>
          <p:cNvSpPr txBox="1"/>
          <p:nvPr/>
        </p:nvSpPr>
        <p:spPr>
          <a:xfrm>
            <a:off x="373030" y="4242560"/>
            <a:ext cx="7148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Limited  Editio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n Packaging 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40%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the consumers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 not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expect a change in the packaging while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39%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consumers are open to trying the Limited Edition Packaging.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11731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C39B389-C2EC-86B4-9C26-CB15D473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8211"/>
            <a:ext cx="9922764" cy="1294228"/>
          </a:xfrm>
        </p:spPr>
        <p:txBody>
          <a:bodyPr/>
          <a:lstStyle/>
          <a:p>
            <a:r>
              <a:rPr lang="en-US" dirty="0"/>
              <a:t>Brand Penetration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269F34A-355D-19A0-FFD3-7077118F9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6" y="1260962"/>
            <a:ext cx="7772400" cy="4968827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Average rating for codex drink is 3.3 which is similar to other brands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Data shows </a:t>
            </a:r>
            <a:r>
              <a:rPr lang="en-US" sz="16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people’s perception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of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CodeX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as a brand in different cities.</a:t>
            </a: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Company need to put more focus on Jaipur , Delhi , 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Ahemdabad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, Kolkata , Pune , company need to market the product more , make the brand awareness by organizing events .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Also We Need to focus more on the cities as product is not even easily available 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28EEF-1267-4EEB-0D9D-B74447852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78" y="1317673"/>
            <a:ext cx="5619750" cy="1590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0EE1AB-5AE7-29BE-7F50-9E50D43BD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987" y="60373"/>
            <a:ext cx="3386135" cy="2847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D98444C5-D920-193F-642A-6D0A2B336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986" y="3032173"/>
            <a:ext cx="3386135" cy="325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9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C433D98-67CA-4678-8F07-275230C07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0E26D-B95D-7F30-4333-2608C5DB3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7280"/>
            <a:ext cx="4436364" cy="3032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cap="all"/>
              <a:t>Product Development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29BA74B-ECB4-4E0C-ADC9-17655FFE1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822" y="118487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5D47469A-18FD-D0D1-1D19-D0C8F077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42838"/>
            <a:ext cx="5049418" cy="3077749"/>
          </a:xfrm>
        </p:spPr>
        <p:txBody>
          <a:bodyPr anchor="t">
            <a:normAutofit/>
          </a:bodyPr>
          <a:lstStyle/>
          <a:p>
            <a:r>
              <a:rPr lang="en-US" dirty="0"/>
              <a:t>As Data Clearly suggest people want less sugar content , more natural ingredients  and more flavors .</a:t>
            </a:r>
          </a:p>
          <a:p>
            <a:r>
              <a:rPr lang="en-US" dirty="0"/>
              <a:t>Company need to work on brand availability, brand awareness , and also</a:t>
            </a:r>
            <a:br>
              <a:rPr lang="en-US" dirty="0"/>
            </a:br>
            <a:r>
              <a:rPr lang="en-US" dirty="0"/>
              <a:t>educate user about no impact on health and benefits of consuming Energy Drink</a:t>
            </a:r>
          </a:p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5D5D529-CAB1-0BF5-2B2D-31D531906BA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r="4139" b="-3"/>
          <a:stretch/>
        </p:blipFill>
        <p:spPr>
          <a:xfrm>
            <a:off x="10" y="4572000"/>
            <a:ext cx="6943715" cy="22893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7747B6-7D80-B193-2303-20504995B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075" y="4572000"/>
            <a:ext cx="51149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28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CC7D7-F774-0B16-4C7B-139943B5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4147804" cy="20421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Recommendations  </a:t>
            </a:r>
            <a:br>
              <a:rPr lang="en-US" sz="3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Ideal Price ?</a:t>
            </a:r>
            <a:br>
              <a:rPr lang="en-US" sz="3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400" b="1" kern="1200" cap="none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7329D5-DBAF-6512-3E8C-3A76A563D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232" y="3204755"/>
            <a:ext cx="4147804" cy="2966043"/>
          </a:xfrm>
        </p:spPr>
        <p:txBody>
          <a:bodyPr vert="horz" lIns="91440" tIns="45720" rIns="91440" bIns="45720" rtlCol="0">
            <a:normAutofit/>
          </a:bodyPr>
          <a:lstStyle/>
          <a:p>
            <a:pPr fontAlgn="base">
              <a:lnSpc>
                <a:spcPct val="120000"/>
              </a:lnSpc>
              <a:spcAft>
                <a:spcPts val="600"/>
              </a:spcAft>
            </a:pPr>
            <a:r>
              <a:rPr lang="en-US" sz="1500" b="0" i="0">
                <a:effectLst/>
              </a:rPr>
              <a:t>The price range expected by consumers lies between </a:t>
            </a:r>
            <a:r>
              <a:rPr lang="en-US" sz="1500" b="1" i="0">
                <a:effectLst/>
              </a:rPr>
              <a:t>50 to 150</a:t>
            </a:r>
            <a:r>
              <a:rPr lang="en-US" sz="1500" b="0" i="0">
                <a:effectLst/>
              </a:rPr>
              <a:t>.</a:t>
            </a:r>
          </a:p>
          <a:p>
            <a:pPr fontAlgn="base">
              <a:lnSpc>
                <a:spcPct val="120000"/>
              </a:lnSpc>
              <a:spcAft>
                <a:spcPts val="600"/>
              </a:spcAft>
            </a:pPr>
            <a:r>
              <a:rPr lang="en-US" sz="1500" b="0" i="0">
                <a:effectLst/>
              </a:rPr>
              <a:t>In cities like Ahmedabad, Chennai, Hyderabad, Kolkata, Lucknow, Mumbai, and Pune consumers expect the price range to be between </a:t>
            </a:r>
            <a:r>
              <a:rPr lang="en-US" sz="1500" b="1" i="0">
                <a:effectLst/>
              </a:rPr>
              <a:t>50 to 99</a:t>
            </a:r>
            <a:r>
              <a:rPr lang="en-US" sz="1500" b="0" i="0">
                <a:effectLst/>
              </a:rPr>
              <a:t>.</a:t>
            </a:r>
          </a:p>
          <a:p>
            <a:pPr fontAlgn="base">
              <a:lnSpc>
                <a:spcPct val="120000"/>
              </a:lnSpc>
              <a:spcAft>
                <a:spcPts val="600"/>
              </a:spcAft>
            </a:pPr>
            <a:r>
              <a:rPr lang="en-US" sz="1500" b="0" i="0">
                <a:effectLst/>
              </a:rPr>
              <a:t>While in the rest of the cities, people are willing to pay </a:t>
            </a:r>
            <a:r>
              <a:rPr lang="en-US" sz="1500" b="1" i="0">
                <a:effectLst/>
              </a:rPr>
              <a:t>up to 150</a:t>
            </a:r>
            <a:r>
              <a:rPr lang="en-US" sz="1500" b="0" i="0">
                <a:effectLst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0702D4-AE47-E0D1-F5E3-05060A341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43000"/>
            <a:ext cx="5492377" cy="310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38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CC7D7-F774-0B16-4C7B-139943B5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8483"/>
            <a:ext cx="3964890" cy="67417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400" b="1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Recommendations  </a:t>
            </a:r>
            <a:br>
              <a:rPr lang="en-US" sz="3400" b="1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400" b="1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400" b="1" kern="1200" cap="none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7329D5-DBAF-6512-3E8C-3A76A563D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232" y="1864659"/>
            <a:ext cx="9623968" cy="4306139"/>
          </a:xfrm>
        </p:spPr>
        <p:txBody>
          <a:bodyPr vert="horz" lIns="91440" tIns="45720" rIns="91440" bIns="45720" rtlCol="0">
            <a:normAutofit/>
          </a:bodyPr>
          <a:lstStyle/>
          <a:p>
            <a:pPr fontAlgn="base"/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Offers &amp; Discounts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 can provide offers on buying the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pack of 6 cans at a cheaper cost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Also, each of these cities celebrates multiple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festivals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throughout the year. We can come up with the gift set packs.</a:t>
            </a:r>
          </a:p>
          <a:p>
            <a:pPr fontAlgn="base">
              <a:buFontTx/>
              <a:buChar char="-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M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arketing campaigns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Social Media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Influencer Marketing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Online Retailers/E-commerce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Guerilla Marketing</a:t>
            </a:r>
          </a:p>
          <a:p>
            <a:pPr marL="0" indent="0" fontAlgn="base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0" indent="0" fontAlgn="base">
              <a:buNone/>
            </a:pPr>
            <a:endParaRPr lang="en-US" sz="15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8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81CC1FBA-66BE-437A-BCBC-ED8178A68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C84E5-3C1F-2775-8D59-6ABCB815A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3955718"/>
            <a:ext cx="5510372" cy="2339168"/>
          </a:xfrm>
        </p:spPr>
        <p:txBody>
          <a:bodyPr>
            <a:normAutofit/>
          </a:bodyPr>
          <a:lstStyle/>
          <a:p>
            <a:r>
              <a:rPr lang="en-US" sz="4000"/>
              <a:t>About The Project</a:t>
            </a:r>
          </a:p>
        </p:txBody>
      </p:sp>
      <p:pic>
        <p:nvPicPr>
          <p:cNvPr id="5" name="Picture 4" descr="Close-up of several cans of soda&#10;&#10;Description automatically generated">
            <a:extLst>
              <a:ext uri="{FF2B5EF4-FFF2-40B4-BE49-F238E27FC236}">
                <a16:creationId xmlns:a16="http://schemas.microsoft.com/office/drawing/2014/main" id="{FC4918F7-94D5-F56B-A8D6-E57FFA40DF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3700" b="44007"/>
          <a:stretch/>
        </p:blipFill>
        <p:spPr>
          <a:xfrm>
            <a:off x="20" y="1"/>
            <a:ext cx="12191980" cy="3428999"/>
          </a:xfrm>
          <a:prstGeom prst="rect">
            <a:avLst/>
          </a:prstGeom>
        </p:spPr>
      </p:pic>
      <p:cxnSp>
        <p:nvCxnSpPr>
          <p:cNvPr id="27" name="Straight Connector 21">
            <a:extLst>
              <a:ext uri="{FF2B5EF4-FFF2-40B4-BE49-F238E27FC236}">
                <a16:creationId xmlns:a16="http://schemas.microsoft.com/office/drawing/2014/main" id="{E29BA74B-ECB4-4E0C-ADC9-17655FFE1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05226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D0F5A-5C7E-1D1D-452B-C62A42703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0" y="3878825"/>
            <a:ext cx="3830218" cy="2430809"/>
          </a:xfrm>
        </p:spPr>
        <p:txBody>
          <a:bodyPr anchor="t">
            <a:normAutofit/>
          </a:bodyPr>
          <a:lstStyle/>
          <a:p>
            <a:pPr fontAlgn="base">
              <a:lnSpc>
                <a:spcPct val="120000"/>
              </a:lnSpc>
            </a:pPr>
            <a:r>
              <a:rPr lang="en-US" sz="1000" b="0" i="0" dirty="0" err="1">
                <a:effectLst/>
                <a:latin typeface="Verdana" panose="020B0604030504040204" pitchFamily="34" charset="0"/>
              </a:rPr>
              <a:t>CodeX</a:t>
            </a:r>
            <a:r>
              <a:rPr lang="en-US" sz="1000" b="0" i="0" dirty="0">
                <a:effectLst/>
                <a:latin typeface="Verdana" panose="020B0604030504040204" pitchFamily="34" charset="0"/>
              </a:rPr>
              <a:t> is a </a:t>
            </a:r>
            <a:r>
              <a:rPr lang="en-US" sz="1000" b="1" i="0" dirty="0">
                <a:effectLst/>
                <a:latin typeface="Verdana" panose="020B0604030504040204" pitchFamily="34" charset="0"/>
              </a:rPr>
              <a:t>German beverage company</a:t>
            </a:r>
            <a:r>
              <a:rPr lang="en-US" sz="1000" b="0" i="0" dirty="0">
                <a:effectLst/>
                <a:latin typeface="Verdana" panose="020B0604030504040204" pitchFamily="34" charset="0"/>
              </a:rPr>
              <a:t> which is recently </a:t>
            </a:r>
            <a:r>
              <a:rPr lang="en-US" sz="1000" b="1" i="0" dirty="0">
                <a:effectLst/>
                <a:latin typeface="Verdana" panose="020B0604030504040204" pitchFamily="34" charset="0"/>
              </a:rPr>
              <a:t>launched</a:t>
            </a:r>
            <a:r>
              <a:rPr lang="en-US" sz="1000" b="0" i="0" dirty="0">
                <a:effectLst/>
                <a:latin typeface="Verdana" panose="020B0604030504040204" pitchFamily="34" charset="0"/>
              </a:rPr>
              <a:t> in India. They launched their energy drink in </a:t>
            </a:r>
            <a:r>
              <a:rPr lang="en-US" sz="1000" b="1" i="0" dirty="0">
                <a:effectLst/>
                <a:latin typeface="Verdana" panose="020B0604030504040204" pitchFamily="34" charset="0"/>
              </a:rPr>
              <a:t>10 cities in India</a:t>
            </a:r>
            <a:r>
              <a:rPr lang="en-US" sz="1000" b="0" i="0" dirty="0">
                <a:effectLst/>
                <a:latin typeface="Verdana" panose="020B0604030504040204" pitchFamily="34" charset="0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sz="1000" b="0" i="0" dirty="0" err="1">
                <a:effectLst/>
                <a:latin typeface="Verdana" panose="020B0604030504040204" pitchFamily="34" charset="0"/>
              </a:rPr>
              <a:t>CodeX</a:t>
            </a:r>
            <a:r>
              <a:rPr lang="en-US" sz="1000" b="0" i="0" dirty="0">
                <a:effectLst/>
                <a:latin typeface="Verdana" panose="020B0604030504040204" pitchFamily="34" charset="0"/>
              </a:rPr>
              <a:t> conducted a survey in those 10 cities and received results from 10k respondents.</a:t>
            </a:r>
            <a:br>
              <a:rPr lang="en-US" sz="1000" b="0" i="0" dirty="0">
                <a:effectLst/>
                <a:latin typeface="Verdana" panose="020B0604030504040204" pitchFamily="34" charset="0"/>
              </a:rPr>
            </a:br>
            <a:r>
              <a:rPr lang="en-US" sz="1000" b="0" i="0" dirty="0">
                <a:effectLst/>
                <a:latin typeface="Verdana" panose="020B0604030504040204" pitchFamily="34" charset="0"/>
              </a:rPr>
              <a:t>The survey was based on consumer </a:t>
            </a:r>
            <a:r>
              <a:rPr lang="en-US" sz="1000" b="0" i="0" dirty="0" err="1">
                <a:effectLst/>
                <a:latin typeface="Verdana" panose="020B0604030504040204" pitchFamily="34" charset="0"/>
              </a:rPr>
              <a:t>behaviour</a:t>
            </a:r>
            <a:r>
              <a:rPr lang="en-US" sz="1000" b="0" i="0" dirty="0">
                <a:effectLst/>
                <a:latin typeface="Verdana" panose="020B0604030504040204" pitchFamily="34" charset="0"/>
              </a:rPr>
              <a:t> questions like their purchasing habits, their feedback about energy drinks available in the market, pricing, packaging etc.</a:t>
            </a:r>
            <a:br>
              <a:rPr lang="en-US" sz="1000" b="0" i="0" dirty="0">
                <a:effectLst/>
                <a:latin typeface="Verdana" panose="020B0604030504040204" pitchFamily="34" charset="0"/>
              </a:rPr>
            </a:br>
            <a:r>
              <a:rPr lang="en-US" sz="1000" b="0" i="0" dirty="0">
                <a:effectLst/>
                <a:latin typeface="Verdana" panose="020B0604030504040204" pitchFamily="34" charset="0"/>
              </a:rPr>
              <a:t>The survey question file is attached at the end of this article</a:t>
            </a:r>
          </a:p>
          <a:p>
            <a:pPr>
              <a:lnSpc>
                <a:spcPct val="120000"/>
              </a:lnSpc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049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61B1731-39D9-4145-8343-C209E1F09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0FAEE-0540-9012-FBB3-A5402F0A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6202092" cy="1294228"/>
          </a:xfrm>
        </p:spPr>
        <p:txBody>
          <a:bodyPr>
            <a:normAutofit/>
          </a:bodyPr>
          <a:lstStyle/>
          <a:p>
            <a:r>
              <a:rPr lang="en-US" sz="2200" b="1" i="0">
                <a:effectLst/>
                <a:latin typeface="Georgia" panose="02040502050405020303" pitchFamily="18" charset="0"/>
              </a:rPr>
              <a:t>Demographic Insights</a:t>
            </a:r>
            <a:br>
              <a:rPr lang="en-US" sz="2200" b="1" i="0">
                <a:effectLst/>
                <a:latin typeface="Georgia" panose="02040502050405020303" pitchFamily="18" charset="0"/>
              </a:rPr>
            </a:br>
            <a:br>
              <a:rPr lang="en-US" sz="2200" b="1" i="0">
                <a:effectLst/>
                <a:latin typeface="Georgia" panose="02040502050405020303" pitchFamily="18" charset="0"/>
              </a:rPr>
            </a:br>
            <a:r>
              <a:rPr lang="en-US" sz="2200" b="1" i="0">
                <a:effectLst/>
                <a:latin typeface="Georgia" panose="02040502050405020303" pitchFamily="18" charset="0"/>
              </a:rPr>
              <a:t>Preference by Gender </a:t>
            </a:r>
            <a:br>
              <a:rPr lang="en-US" sz="2200" b="0" i="0">
                <a:effectLst/>
                <a:latin typeface="Georgia" panose="02040502050405020303" pitchFamily="18" charset="0"/>
              </a:rPr>
            </a:br>
            <a:endParaRPr lang="en-US" sz="22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822" y="1186683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6183BFF-669C-16CC-87F9-2D00D2285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68880"/>
            <a:ext cx="6202092" cy="3838722"/>
          </a:xfrm>
        </p:spPr>
        <p:txBody>
          <a:bodyPr>
            <a:normAutofit/>
          </a:bodyPr>
          <a:lstStyle/>
          <a:p>
            <a:pPr fontAlgn="base"/>
            <a:r>
              <a:rPr lang="en-US" b="0" i="0">
                <a:effectLst/>
                <a:latin typeface="Verdana" panose="020B0604030504040204" pitchFamily="34" charset="0"/>
              </a:rPr>
              <a:t>Out of </a:t>
            </a:r>
            <a:r>
              <a:rPr lang="en-US" b="1" i="0">
                <a:effectLst/>
                <a:latin typeface="Verdana" panose="020B0604030504040204" pitchFamily="34" charset="0"/>
              </a:rPr>
              <a:t>10 thousand</a:t>
            </a:r>
            <a:r>
              <a:rPr lang="en-US" b="0" i="0">
                <a:effectLst/>
                <a:latin typeface="Verdana" panose="020B0604030504040204" pitchFamily="34" charset="0"/>
              </a:rPr>
              <a:t> respondents, the number of male respondents is </a:t>
            </a:r>
            <a:r>
              <a:rPr lang="en-US" b="1" i="0">
                <a:effectLst/>
                <a:latin typeface="Verdana" panose="020B0604030504040204" pitchFamily="34" charset="0"/>
              </a:rPr>
              <a:t>6038</a:t>
            </a:r>
            <a:r>
              <a:rPr lang="en-US" b="0" i="0">
                <a:effectLst/>
                <a:latin typeface="Verdana" panose="020B0604030504040204" pitchFamily="34" charset="0"/>
              </a:rPr>
              <a:t>.</a:t>
            </a:r>
          </a:p>
          <a:p>
            <a:pPr fontAlgn="base"/>
            <a:r>
              <a:rPr lang="en-US" b="0" i="0">
                <a:effectLst/>
                <a:latin typeface="Verdana" panose="020B0604030504040204" pitchFamily="34" charset="0"/>
              </a:rPr>
              <a:t>This shows </a:t>
            </a:r>
            <a:r>
              <a:rPr lang="en-US" b="1" i="0">
                <a:effectLst/>
                <a:latin typeface="Verdana" panose="020B0604030504040204" pitchFamily="34" charset="0"/>
              </a:rPr>
              <a:t>60%</a:t>
            </a:r>
            <a:r>
              <a:rPr lang="en-US" b="0" i="0">
                <a:effectLst/>
                <a:latin typeface="Verdana" panose="020B0604030504040204" pitchFamily="34" charset="0"/>
              </a:rPr>
              <a:t> of the consumers are male who prefer energy drinks more.</a:t>
            </a:r>
          </a:p>
          <a:p>
            <a:r>
              <a:rPr lang="en-US" b="0" i="0">
                <a:effectLst/>
                <a:latin typeface="Verdana" panose="020B0604030504040204" pitchFamily="34" charset="0"/>
              </a:rPr>
              <a:t>Out of </a:t>
            </a:r>
            <a:r>
              <a:rPr lang="en-US" b="1" i="0">
                <a:effectLst/>
                <a:latin typeface="Verdana" panose="020B0604030504040204" pitchFamily="34" charset="0"/>
              </a:rPr>
              <a:t>10 thousand</a:t>
            </a:r>
            <a:r>
              <a:rPr lang="en-US" b="0" i="0">
                <a:effectLst/>
                <a:latin typeface="Verdana" panose="020B0604030504040204" pitchFamily="34" charset="0"/>
              </a:rPr>
              <a:t> respondents , 980 were codex energy Drink Respondents and out of that 60% were Male.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FE813-E882-1CB7-7DBC-E65697866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363" y="457200"/>
            <a:ext cx="3600450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9E20B9-7B7D-ED22-FA65-18CA3C0ED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651" y="3345253"/>
            <a:ext cx="36385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3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1CC1FBA-66BE-437A-BCBC-ED8178A68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E298E-8009-10D5-B9DE-C0C4F8AB3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3955718"/>
            <a:ext cx="5510372" cy="23391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 Group Preference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145754-B9E7-6A3A-5A03-E36497B87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rcRect t="17883"/>
          <a:stretch/>
        </p:blipFill>
        <p:spPr>
          <a:xfrm>
            <a:off x="20" y="1"/>
            <a:ext cx="12191980" cy="3428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9BA74B-ECB4-4E0C-ADC9-17655FFE1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05226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110B09C-582F-555A-2469-F587650DF3DC}"/>
              </a:ext>
            </a:extLst>
          </p:cNvPr>
          <p:cNvSpPr txBox="1"/>
          <p:nvPr/>
        </p:nvSpPr>
        <p:spPr>
          <a:xfrm>
            <a:off x="7315200" y="3878825"/>
            <a:ext cx="3830218" cy="24308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fontAlgn="base">
              <a:lnSpc>
                <a:spcPct val="120000"/>
              </a:lnSpc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 sz="1500" b="0" i="0" dirty="0">
                <a:effectLst/>
              </a:rPr>
              <a:t>From the result of this survey, we get to know that energy drinks are more popular among youngsters. More than </a:t>
            </a:r>
            <a:r>
              <a:rPr lang="en-US" sz="1500" b="1" i="0" dirty="0">
                <a:effectLst/>
              </a:rPr>
              <a:t>50%</a:t>
            </a:r>
            <a:r>
              <a:rPr lang="en-US" sz="1500" b="0" i="0" dirty="0">
                <a:effectLst/>
              </a:rPr>
              <a:t> of the respondents belong to the </a:t>
            </a:r>
            <a:r>
              <a:rPr lang="en-US" sz="1500" b="1" i="0" dirty="0">
                <a:effectLst/>
              </a:rPr>
              <a:t>Age Group 19-30</a:t>
            </a:r>
            <a:r>
              <a:rPr lang="en-US" sz="1500" b="0" i="0" dirty="0">
                <a:effectLst/>
              </a:rPr>
              <a:t>.</a:t>
            </a:r>
          </a:p>
          <a:p>
            <a:pPr indent="-228600" fontAlgn="base">
              <a:lnSpc>
                <a:spcPct val="120000"/>
              </a:lnSpc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 sz="1500" b="0" i="0" dirty="0">
                <a:effectLst/>
              </a:rPr>
              <a:t>If we look at overall young age groups from </a:t>
            </a:r>
            <a:r>
              <a:rPr lang="en-US" sz="1500" b="1" i="0" dirty="0">
                <a:effectLst/>
              </a:rPr>
              <a:t>15 to 30</a:t>
            </a:r>
            <a:r>
              <a:rPr lang="en-US" sz="1500" b="0" i="0" dirty="0">
                <a:effectLst/>
              </a:rPr>
              <a:t>, then the % will rise to </a:t>
            </a:r>
            <a:r>
              <a:rPr lang="en-US" sz="1500" b="1" i="0" dirty="0">
                <a:effectLst/>
              </a:rPr>
              <a:t>70%</a:t>
            </a:r>
            <a:endParaRPr lang="en-US" sz="15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075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550A5-067C-F0B3-073A-2F2F7D142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4147804" cy="204216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b="1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Marketing Channel Reaches Youth(15-30)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3AC52D-17FF-58B5-FAA9-FB7DBB83D88B}"/>
              </a:ext>
            </a:extLst>
          </p:cNvPr>
          <p:cNvSpPr txBox="1"/>
          <p:nvPr/>
        </p:nvSpPr>
        <p:spPr>
          <a:xfrm>
            <a:off x="266700" y="3204755"/>
            <a:ext cx="5581650" cy="29660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fontAlgn="base">
              <a:lnSpc>
                <a:spcPct val="130000"/>
              </a:lnSpc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 b="0" i="0" dirty="0">
                <a:effectLst/>
              </a:rPr>
              <a:t>Online Ads are the most effective channel that reached </a:t>
            </a:r>
            <a:r>
              <a:rPr lang="en-US" b="1" i="0" dirty="0">
                <a:effectLst/>
              </a:rPr>
              <a:t>3373</a:t>
            </a:r>
            <a:r>
              <a:rPr lang="en-US" b="0" i="0" dirty="0">
                <a:effectLst/>
              </a:rPr>
              <a:t> respondents </a:t>
            </a:r>
            <a:r>
              <a:rPr lang="en-US" b="1" i="0" dirty="0">
                <a:effectLst/>
              </a:rPr>
              <a:t>Age</a:t>
            </a:r>
            <a:r>
              <a:rPr lang="en-US" b="0" i="0" dirty="0">
                <a:effectLst/>
              </a:rPr>
              <a:t> group </a:t>
            </a:r>
            <a:r>
              <a:rPr lang="en-US" b="1" i="0" dirty="0">
                <a:effectLst/>
              </a:rPr>
              <a:t>15-30</a:t>
            </a:r>
            <a:r>
              <a:rPr lang="en-US" b="0" i="0" dirty="0">
                <a:effectLst/>
              </a:rPr>
              <a:t>.</a:t>
            </a:r>
          </a:p>
          <a:p>
            <a:pPr indent="-228600">
              <a:lnSpc>
                <a:spcPct val="130000"/>
              </a:lnSpc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 b="0" i="0" dirty="0">
                <a:effectLst/>
              </a:rPr>
              <a:t>After online Ads ,TV Commercials  has better reach to youth and overall as well </a:t>
            </a:r>
          </a:p>
          <a:p>
            <a:pPr indent="-228600">
              <a:lnSpc>
                <a:spcPct val="130000"/>
              </a:lnSpc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 dirty="0"/>
              <a:t>So company should market the product on online platforms , use social media marketing such as Influencer marketing </a:t>
            </a:r>
            <a:br>
              <a:rPr lang="en-US" b="0" i="0" dirty="0">
                <a:effectLst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3505B1-2A36-4438-3657-EFAD6F1A1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143000"/>
            <a:ext cx="5492377" cy="2529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607A1F-6579-8000-5B00-F6F257591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90962"/>
            <a:ext cx="5492377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0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6187D8-B32D-4D1A-8C48-A15933DDC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19BB32-A409-4C93-9090-8BDDC45E5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005943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A6CA8-F6B5-342D-4AF5-B89C980A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314" y="552457"/>
            <a:ext cx="9163380" cy="94227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cap="all" dirty="0">
                <a:solidFill>
                  <a:srgbClr val="FFFFFF"/>
                </a:solidFill>
              </a:rPr>
              <a:t>Consumer Preference </a:t>
            </a:r>
            <a:br>
              <a:rPr lang="en-US" sz="4000" cap="all" dirty="0">
                <a:solidFill>
                  <a:srgbClr val="FFFFFF"/>
                </a:solidFill>
              </a:rPr>
            </a:br>
            <a:r>
              <a:rPr lang="en-US" sz="2000" b="0" i="0" dirty="0">
                <a:effectLst/>
                <a:latin typeface="Georgia" panose="02040502050405020303" pitchFamily="18" charset="0"/>
              </a:rPr>
              <a:t> </a:t>
            </a:r>
            <a:r>
              <a:rPr lang="en-US" sz="2000" i="0" dirty="0">
                <a:effectLst/>
                <a:latin typeface="Georgia" panose="02040502050405020303" pitchFamily="18" charset="0"/>
              </a:rPr>
              <a:t>Over</a:t>
            </a:r>
            <a:r>
              <a:rPr lang="en-US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US" sz="3100" b="0" i="0" dirty="0">
                <a:effectLst/>
                <a:latin typeface="Georgia" panose="02040502050405020303" pitchFamily="18" charset="0"/>
              </a:rPr>
              <a:t>preferred ingredients of energy drinks 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</a:br>
            <a:endParaRPr lang="en-US" sz="4000" cap="all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97558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4ED70DB-1943-4E5C-A1B6-D49DFE440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851917"/>
            <a:ext cx="12192000" cy="200608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1C19F1-89DB-8E96-D4FE-81CFF3D8C038}"/>
              </a:ext>
            </a:extLst>
          </p:cNvPr>
          <p:cNvSpPr txBox="1"/>
          <p:nvPr/>
        </p:nvSpPr>
        <p:spPr>
          <a:xfrm>
            <a:off x="587998" y="1560094"/>
            <a:ext cx="565935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As we know caffeine increases</a:t>
            </a:r>
            <a:r>
              <a:rPr lang="en-US" b="1" i="0" dirty="0"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>
                <a:effectLst/>
                <a:latin typeface="Verdana" panose="020B0604030504040204" pitchFamily="34" charset="0"/>
              </a:rPr>
              <a:t>attention and alertness, and it is often used in energy drinks. </a:t>
            </a:r>
            <a:r>
              <a:rPr lang="en-US" b="1" i="0" dirty="0">
                <a:effectLst/>
                <a:latin typeface="Verdana" panose="020B0604030504040204" pitchFamily="34" charset="0"/>
              </a:rPr>
              <a:t>Caffeine</a:t>
            </a:r>
            <a:r>
              <a:rPr lang="en-US" b="0" i="0" dirty="0">
                <a:effectLst/>
                <a:latin typeface="Verdana" panose="020B0604030504040204" pitchFamily="34" charset="0"/>
              </a:rPr>
              <a:t> is the most expected ingredient followed by the </a:t>
            </a:r>
            <a:r>
              <a:rPr lang="en-US" b="1" i="0" dirty="0">
                <a:effectLst/>
                <a:latin typeface="Verdana" panose="020B0604030504040204" pitchFamily="34" charset="0"/>
              </a:rPr>
              <a:t>Vitamins</a:t>
            </a:r>
            <a:r>
              <a:rPr lang="en-US" b="0" i="0" dirty="0">
                <a:effectLst/>
                <a:latin typeface="Verdana" panose="020B0604030504040204" pitchFamily="34" charset="0"/>
              </a:rPr>
              <a:t> in energy drinks</a:t>
            </a:r>
            <a:endParaRPr lang="en-US" dirty="0"/>
          </a:p>
          <a:p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955EC1-269C-1116-9B6D-7D1F38648DF2}"/>
              </a:ext>
            </a:extLst>
          </p:cNvPr>
          <p:cNvSpPr txBox="1"/>
          <p:nvPr/>
        </p:nvSpPr>
        <p:spPr>
          <a:xfrm>
            <a:off x="599235" y="4544816"/>
            <a:ext cx="6167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can see that people expect around 49% expect or require natural or organic ingredients more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F31734-A167-CA50-FC56-A8B29A5FF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929" y="396336"/>
            <a:ext cx="3457575" cy="2543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C10F03-8B17-ACA7-1671-BF34687DF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907" y="3254515"/>
            <a:ext cx="3457574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3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96187D8-B32D-4D1A-8C48-A15933DDC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8F2C64-32AE-93DE-1BE0-A20F7C722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rcRect r="601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019BB32-A409-4C93-9090-8BDDC45E5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005943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39537-8FA3-2945-79D7-E2183D8B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314" y="1088571"/>
            <a:ext cx="9958356" cy="20509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cap="all" dirty="0">
                <a:solidFill>
                  <a:srgbClr val="FFFFFF"/>
                </a:solidFill>
              </a:rPr>
              <a:t>Packing Preference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97558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4ED70DB-1943-4E5C-A1B6-D49DFE440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851917"/>
            <a:ext cx="12192000" cy="200608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ECFD9-76D3-68A7-CEA5-503764055E37}"/>
              </a:ext>
            </a:extLst>
          </p:cNvPr>
          <p:cNvSpPr txBox="1"/>
          <p:nvPr/>
        </p:nvSpPr>
        <p:spPr>
          <a:xfrm>
            <a:off x="7572375" y="1838325"/>
            <a:ext cx="4171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</a:rPr>
              <a:t>Compact &amp; Portable Cans</a:t>
            </a:r>
            <a:r>
              <a:rPr lang="en-US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</a:rPr>
              <a:t> are high in demand followed by Innovative Bottle Designs.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610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E1BF-A98D-8558-5C61-89E6CB346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Market Leaders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63B0E-86C5-D16F-1774-FDB09FA2B8B5}"/>
              </a:ext>
            </a:extLst>
          </p:cNvPr>
          <p:cNvSpPr txBox="1"/>
          <p:nvPr/>
        </p:nvSpPr>
        <p:spPr>
          <a:xfrm>
            <a:off x="323850" y="2219325"/>
            <a:ext cx="5857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Cola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Coka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leading the market followed by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Bepsi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The data shows there more respondents for Cola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Coka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than the other brands.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42831-D51D-9BBB-D415-43C9F1C8808D}"/>
              </a:ext>
            </a:extLst>
          </p:cNvPr>
          <p:cNvSpPr txBox="1"/>
          <p:nvPr/>
        </p:nvSpPr>
        <p:spPr>
          <a:xfrm>
            <a:off x="394446" y="4482492"/>
            <a:ext cx="5468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top reason for choosing the brands by consumers is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brand reputation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Following that Availability is the reason for choosing the bran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4C8ADC-CE33-57DE-A15A-F91A69ACC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673" y="583541"/>
            <a:ext cx="5369859" cy="30054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CF337D-9A4D-DA96-28A5-AF0B1FC1A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727" y="4088573"/>
            <a:ext cx="5619750" cy="198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2B55CF-BCBE-FE18-5A44-EF5697D86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98612"/>
            <a:ext cx="12192001" cy="695661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A7D45E-B08D-6990-A323-ECDE1528AD55}"/>
              </a:ext>
            </a:extLst>
          </p:cNvPr>
          <p:cNvSpPr txBox="1"/>
          <p:nvPr/>
        </p:nvSpPr>
        <p:spPr>
          <a:xfrm>
            <a:off x="2115671" y="5298141"/>
            <a:ext cx="4258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accent5"/>
                </a:solidFill>
                <a:effectLst/>
                <a:latin typeface="Verdana" panose="020B0604030504040204" pitchFamily="34" charset="0"/>
              </a:rPr>
              <a:t>Supermarkets</a:t>
            </a:r>
            <a:r>
              <a:rPr lang="en-US" b="0" i="0" dirty="0">
                <a:solidFill>
                  <a:schemeClr val="accent5"/>
                </a:solidFill>
                <a:effectLst/>
                <a:latin typeface="Verdana" panose="020B0604030504040204" pitchFamily="34" charset="0"/>
              </a:rPr>
              <a:t> are the most common choice among consumers to buy energy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907987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726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Georgia</vt:lpstr>
      <vt:lpstr>Neue Haas Grotesk Text Pro</vt:lpstr>
      <vt:lpstr>Verdana</vt:lpstr>
      <vt:lpstr>BjornVTI</vt:lpstr>
      <vt:lpstr>CODEX Marketing  Insights </vt:lpstr>
      <vt:lpstr>About The Project</vt:lpstr>
      <vt:lpstr>Demographic Insights  Preference by Gender  </vt:lpstr>
      <vt:lpstr>Age Group Preference </vt:lpstr>
      <vt:lpstr>Marketing Channel Reaches Youth(15-30)</vt:lpstr>
      <vt:lpstr>Consumer Preference   Over preferred ingredients of energy drinks  </vt:lpstr>
      <vt:lpstr>Packing Preference </vt:lpstr>
      <vt:lpstr>Market Leaders </vt:lpstr>
      <vt:lpstr>PowerPoint Presentation</vt:lpstr>
      <vt:lpstr>Sports/exercise &amp; Studying/working late are the major consumption situation. Also, this data shows youth is consuming these drinks more.</vt:lpstr>
      <vt:lpstr>Factors Influencing Purchasing Decision</vt:lpstr>
      <vt:lpstr>Brand Penetration</vt:lpstr>
      <vt:lpstr>Product Development </vt:lpstr>
      <vt:lpstr>Recommendations   Ideal Price ? </vt:lpstr>
      <vt:lpstr>Recommendations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CODEX Marketing  Insights </dc:title>
  <dc:creator>Manish Walia</dc:creator>
  <cp:lastModifiedBy>Manish Walia</cp:lastModifiedBy>
  <cp:revision>7</cp:revision>
  <dcterms:created xsi:type="dcterms:W3CDTF">2024-08-10T11:12:38Z</dcterms:created>
  <dcterms:modified xsi:type="dcterms:W3CDTF">2024-08-13T15:35:39Z</dcterms:modified>
</cp:coreProperties>
</file>