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06A979-C747-4C19-A12A-024308083273}" v="8" dt="2024-08-13T11:02:10.1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Walia" userId="df19b511-a72e-407d-b0dc-87d1f12a088b" providerId="ADAL" clId="{1906A979-C747-4C19-A12A-024308083273}"/>
    <pc:docChg chg="undo custSel modSld">
      <pc:chgData name="Manish Walia" userId="df19b511-a72e-407d-b0dc-87d1f12a088b" providerId="ADAL" clId="{1906A979-C747-4C19-A12A-024308083273}" dt="2024-08-13T11:02:29.643" v="14" actId="478"/>
      <pc:docMkLst>
        <pc:docMk/>
      </pc:docMkLst>
      <pc:sldChg chg="addSp delSp modSp mod modAnim">
        <pc:chgData name="Manish Walia" userId="df19b511-a72e-407d-b0dc-87d1f12a088b" providerId="ADAL" clId="{1906A979-C747-4C19-A12A-024308083273}" dt="2024-08-13T11:02:29.643" v="14" actId="478"/>
        <pc:sldMkLst>
          <pc:docMk/>
          <pc:sldMk cId="4255021678" sldId="256"/>
        </pc:sldMkLst>
        <pc:spChg chg="mod">
          <ac:chgData name="Manish Walia" userId="df19b511-a72e-407d-b0dc-87d1f12a088b" providerId="ADAL" clId="{1906A979-C747-4C19-A12A-024308083273}" dt="2024-08-13T11:01:30.123" v="8" actId="207"/>
          <ac:spMkLst>
            <pc:docMk/>
            <pc:sldMk cId="4255021678" sldId="256"/>
            <ac:spMk id="2" creationId="{6AE59100-61CB-D3D3-4B88-F04A2FF6FDC1}"/>
          </ac:spMkLst>
        </pc:spChg>
        <pc:spChg chg="del mod">
          <ac:chgData name="Manish Walia" userId="df19b511-a72e-407d-b0dc-87d1f12a088b" providerId="ADAL" clId="{1906A979-C747-4C19-A12A-024308083273}" dt="2024-08-13T11:02:29.643" v="14" actId="478"/>
          <ac:spMkLst>
            <pc:docMk/>
            <pc:sldMk cId="4255021678" sldId="256"/>
            <ac:spMk id="6" creationId="{5D491395-58CB-E2D9-99E8-33D59A0B4891}"/>
          </ac:spMkLst>
        </pc:spChg>
        <pc:spChg chg="add del">
          <ac:chgData name="Manish Walia" userId="df19b511-a72e-407d-b0dc-87d1f12a088b" providerId="ADAL" clId="{1906A979-C747-4C19-A12A-024308083273}" dt="2024-08-13T11:00:44.688" v="2" actId="26606"/>
          <ac:spMkLst>
            <pc:docMk/>
            <pc:sldMk cId="4255021678" sldId="256"/>
            <ac:spMk id="16" creationId="{3A930249-8242-4E2B-AF17-C01826488321}"/>
          </ac:spMkLst>
        </pc:spChg>
        <pc:spChg chg="add del">
          <ac:chgData name="Manish Walia" userId="df19b511-a72e-407d-b0dc-87d1f12a088b" providerId="ADAL" clId="{1906A979-C747-4C19-A12A-024308083273}" dt="2024-08-13T11:00:44.688" v="2" actId="26606"/>
          <ac:spMkLst>
            <pc:docMk/>
            <pc:sldMk cId="4255021678" sldId="256"/>
            <ac:spMk id="18" creationId="{A5BDD999-C5E1-4B3E-A710-768673819165}"/>
          </ac:spMkLst>
        </pc:spChg>
        <pc:spChg chg="add del">
          <ac:chgData name="Manish Walia" userId="df19b511-a72e-407d-b0dc-87d1f12a088b" providerId="ADAL" clId="{1906A979-C747-4C19-A12A-024308083273}" dt="2024-08-13T11:00:44.688" v="1" actId="26606"/>
          <ac:spMkLst>
            <pc:docMk/>
            <pc:sldMk cId="4255021678" sldId="256"/>
            <ac:spMk id="23" creationId="{27BDFED6-6E33-4606-AFE2-886ADB1C018E}"/>
          </ac:spMkLst>
        </pc:spChg>
        <pc:spChg chg="add del">
          <ac:chgData name="Manish Walia" userId="df19b511-a72e-407d-b0dc-87d1f12a088b" providerId="ADAL" clId="{1906A979-C747-4C19-A12A-024308083273}" dt="2024-08-13T11:00:44.688" v="1" actId="26606"/>
          <ac:spMkLst>
            <pc:docMk/>
            <pc:sldMk cId="4255021678" sldId="256"/>
            <ac:spMk id="25" creationId="{890DEF05-784E-4B61-89E4-04C4ECF4E5A0}"/>
          </ac:spMkLst>
        </pc:spChg>
        <pc:spChg chg="add">
          <ac:chgData name="Manish Walia" userId="df19b511-a72e-407d-b0dc-87d1f12a088b" providerId="ADAL" clId="{1906A979-C747-4C19-A12A-024308083273}" dt="2024-08-13T11:00:44.688" v="2" actId="26606"/>
          <ac:spMkLst>
            <pc:docMk/>
            <pc:sldMk cId="4255021678" sldId="256"/>
            <ac:spMk id="29" creationId="{3A930249-8242-4E2B-AF17-C01826488321}"/>
          </ac:spMkLst>
        </pc:spChg>
        <pc:spChg chg="add">
          <ac:chgData name="Manish Walia" userId="df19b511-a72e-407d-b0dc-87d1f12a088b" providerId="ADAL" clId="{1906A979-C747-4C19-A12A-024308083273}" dt="2024-08-13T11:00:44.688" v="2" actId="26606"/>
          <ac:spMkLst>
            <pc:docMk/>
            <pc:sldMk cId="4255021678" sldId="256"/>
            <ac:spMk id="30" creationId="{A5BDD999-C5E1-4B3E-A710-768673819165}"/>
          </ac:spMkLst>
        </pc:spChg>
        <pc:picChg chg="add del mod">
          <ac:chgData name="Manish Walia" userId="df19b511-a72e-407d-b0dc-87d1f12a088b" providerId="ADAL" clId="{1906A979-C747-4C19-A12A-024308083273}" dt="2024-08-13T11:01:55.540" v="11" actId="21"/>
          <ac:picMkLst>
            <pc:docMk/>
            <pc:sldMk cId="4255021678" sldId="256"/>
            <ac:picMk id="3" creationId="{7E825C57-40F9-BE76-81E8-05E4FF5034B9}"/>
          </ac:picMkLst>
        </pc:picChg>
        <pc:picChg chg="add del mod">
          <ac:chgData name="Manish Walia" userId="df19b511-a72e-407d-b0dc-87d1f12a088b" providerId="ADAL" clId="{1906A979-C747-4C19-A12A-024308083273}" dt="2024-08-13T11:02:18.752" v="13" actId="478"/>
          <ac:picMkLst>
            <pc:docMk/>
            <pc:sldMk cId="4255021678" sldId="256"/>
            <ac:picMk id="4" creationId="{D980E411-DE07-9DA8-AD8A-63BB18A0FAD2}"/>
          </ac:picMkLst>
        </pc:picChg>
        <pc:picChg chg="mod ord">
          <ac:chgData name="Manish Walia" userId="df19b511-a72e-407d-b0dc-87d1f12a088b" providerId="ADAL" clId="{1906A979-C747-4C19-A12A-024308083273}" dt="2024-08-13T11:00:44.688" v="1" actId="26606"/>
          <ac:picMkLst>
            <pc:docMk/>
            <pc:sldMk cId="4255021678" sldId="256"/>
            <ac:picMk id="5" creationId="{CC11B7AE-334D-8632-5FCF-6025C38278CA}"/>
          </ac:picMkLst>
        </pc:picChg>
        <pc:picChg chg="mod">
          <ac:chgData name="Manish Walia" userId="df19b511-a72e-407d-b0dc-87d1f12a088b" providerId="ADAL" clId="{1906A979-C747-4C19-A12A-024308083273}" dt="2024-08-13T11:00:44.688" v="2" actId="26606"/>
          <ac:picMkLst>
            <pc:docMk/>
            <pc:sldMk cId="4255021678" sldId="256"/>
            <ac:picMk id="8" creationId="{A6191C51-E4F6-DD5A-46A4-7AB7B95F2D30}"/>
          </ac:picMkLst>
        </pc:picChg>
        <pc:cxnChg chg="add del">
          <ac:chgData name="Manish Walia" userId="df19b511-a72e-407d-b0dc-87d1f12a088b" providerId="ADAL" clId="{1906A979-C747-4C19-A12A-024308083273}" dt="2024-08-13T11:00:44.688" v="1" actId="26606"/>
          <ac:cxnSpMkLst>
            <pc:docMk/>
            <pc:sldMk cId="4255021678" sldId="256"/>
            <ac:cxnSpMk id="27" creationId="{C41BAEC7-F7B0-4224-8B18-8F74B7D87F0B}"/>
          </ac:cxnSpMkLst>
        </pc:cxn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858403-1ACE-447A-823E-100DD9EDA7C8}" type="doc">
      <dgm:prSet loTypeId="urn:microsoft.com/office/officeart/2005/8/layout/default" loCatId="list" qsTypeId="urn:microsoft.com/office/officeart/2005/8/quickstyle/simple4" qsCatId="simple" csTypeId="urn:microsoft.com/office/officeart/2005/8/colors/colorful5" csCatId="colorful"/>
      <dgm:spPr/>
      <dgm:t>
        <a:bodyPr/>
        <a:lstStyle/>
        <a:p>
          <a:endParaRPr lang="en-US"/>
        </a:p>
      </dgm:t>
    </dgm:pt>
    <dgm:pt modelId="{71D130ED-3BB4-4841-9364-9F7B3C7CC484}">
      <dgm:prSet/>
      <dgm:spPr/>
      <dgm:t>
        <a:bodyPr/>
        <a:lstStyle/>
        <a:p>
          <a:r>
            <a:rPr lang="en-US" b="1" i="0"/>
            <a:t>Total Order Lines</a:t>
          </a:r>
          <a:r>
            <a:rPr lang="en-US" b="1"/>
            <a:t>                     </a:t>
          </a:r>
          <a:r>
            <a:rPr lang="en-US" b="1" i="0"/>
            <a:t>Count of all order lines in fact_orders table</a:t>
          </a:r>
          <a:r>
            <a:rPr lang="en-US" b="1"/>
            <a:t> </a:t>
          </a:r>
          <a:endParaRPr lang="en-US"/>
        </a:p>
      </dgm:t>
    </dgm:pt>
    <dgm:pt modelId="{4F73D33B-B3AB-4003-BF2C-CA4743A8AA4A}" type="parTrans" cxnId="{570F2EBC-7EA3-424D-A861-A8AF788F293B}">
      <dgm:prSet/>
      <dgm:spPr/>
      <dgm:t>
        <a:bodyPr/>
        <a:lstStyle/>
        <a:p>
          <a:endParaRPr lang="en-US"/>
        </a:p>
      </dgm:t>
    </dgm:pt>
    <dgm:pt modelId="{3B1CB434-4101-428B-9260-4C267AA53321}" type="sibTrans" cxnId="{570F2EBC-7EA3-424D-A861-A8AF788F293B}">
      <dgm:prSet/>
      <dgm:spPr/>
      <dgm:t>
        <a:bodyPr/>
        <a:lstStyle/>
        <a:p>
          <a:endParaRPr lang="en-US"/>
        </a:p>
      </dgm:t>
    </dgm:pt>
    <dgm:pt modelId="{C121DCBF-AEC0-4177-95CF-5AAE0407B115}">
      <dgm:prSet/>
      <dgm:spPr/>
      <dgm:t>
        <a:bodyPr/>
        <a:lstStyle/>
        <a:p>
          <a:r>
            <a:rPr lang="en-US" b="1" i="0"/>
            <a:t>On Time Delivery %</a:t>
          </a:r>
          <a:r>
            <a:rPr lang="en-US" b="1"/>
            <a:t>                  </a:t>
          </a:r>
          <a:r>
            <a:rPr lang="en-US" b="1" i="0"/>
            <a:t>Number of orders delivered On Time / Total Number of Orders</a:t>
          </a:r>
          <a:r>
            <a:rPr lang="en-US" b="1"/>
            <a:t> </a:t>
          </a:r>
          <a:endParaRPr lang="en-US"/>
        </a:p>
      </dgm:t>
    </dgm:pt>
    <dgm:pt modelId="{79905893-4F84-47BE-8A51-31C7FFD32854}" type="parTrans" cxnId="{EB3EF04A-7C36-49C9-B917-9D61A1184560}">
      <dgm:prSet/>
      <dgm:spPr/>
      <dgm:t>
        <a:bodyPr/>
        <a:lstStyle/>
        <a:p>
          <a:endParaRPr lang="en-US"/>
        </a:p>
      </dgm:t>
    </dgm:pt>
    <dgm:pt modelId="{964FF3E8-BE95-4C70-8593-471269C44F2E}" type="sibTrans" cxnId="{EB3EF04A-7C36-49C9-B917-9D61A1184560}">
      <dgm:prSet/>
      <dgm:spPr/>
      <dgm:t>
        <a:bodyPr/>
        <a:lstStyle/>
        <a:p>
          <a:endParaRPr lang="en-US"/>
        </a:p>
      </dgm:t>
    </dgm:pt>
    <dgm:pt modelId="{910FF8B8-1304-4E5D-B962-92D85B3617BB}">
      <dgm:prSet/>
      <dgm:spPr/>
      <dgm:t>
        <a:bodyPr/>
        <a:lstStyle/>
        <a:p>
          <a:r>
            <a:rPr lang="en-US" b="1" i="0"/>
            <a:t>In Full Delivery %</a:t>
          </a:r>
          <a:r>
            <a:rPr lang="en-US" b="1"/>
            <a:t>                     </a:t>
          </a:r>
          <a:r>
            <a:rPr lang="en-US" b="1" i="0"/>
            <a:t>Number of orders delivered in Full quantity / Total Number of Orders</a:t>
          </a:r>
          <a:r>
            <a:rPr lang="en-US" b="1"/>
            <a:t> </a:t>
          </a:r>
          <a:endParaRPr lang="en-US"/>
        </a:p>
      </dgm:t>
    </dgm:pt>
    <dgm:pt modelId="{72B7DE07-0797-4441-80D8-DE5B103DCD15}" type="parTrans" cxnId="{F925A9AE-DA72-4404-9F01-CC5E4E6BD420}">
      <dgm:prSet/>
      <dgm:spPr/>
      <dgm:t>
        <a:bodyPr/>
        <a:lstStyle/>
        <a:p>
          <a:endParaRPr lang="en-US"/>
        </a:p>
      </dgm:t>
    </dgm:pt>
    <dgm:pt modelId="{CCBB6066-32CF-4B71-9BB2-B10DEDB96875}" type="sibTrans" cxnId="{F925A9AE-DA72-4404-9F01-CC5E4E6BD420}">
      <dgm:prSet/>
      <dgm:spPr/>
      <dgm:t>
        <a:bodyPr/>
        <a:lstStyle/>
        <a:p>
          <a:endParaRPr lang="en-US"/>
        </a:p>
      </dgm:t>
    </dgm:pt>
    <dgm:pt modelId="{6ACC979B-5373-4A6B-B1D1-56E4A1D9B69D}">
      <dgm:prSet/>
      <dgm:spPr/>
      <dgm:t>
        <a:bodyPr/>
        <a:lstStyle/>
        <a:p>
          <a:r>
            <a:rPr lang="en-US" b="1" i="0"/>
            <a:t>On Time In Full %</a:t>
          </a:r>
          <a:r>
            <a:rPr lang="en-US" b="1"/>
            <a:t>                     </a:t>
          </a:r>
          <a:r>
            <a:rPr lang="en-US" b="1" i="0"/>
            <a:t>Number of orders delivered both IN Full &amp; On Time / Total Number of Orders</a:t>
          </a:r>
          <a:r>
            <a:rPr lang="en-US" b="1"/>
            <a:t> </a:t>
          </a:r>
          <a:endParaRPr lang="en-US"/>
        </a:p>
      </dgm:t>
    </dgm:pt>
    <dgm:pt modelId="{6686DB75-603C-4234-B948-2BD3F1A4F04F}" type="parTrans" cxnId="{5A2A231B-22C8-4BE0-B511-D7F0B1DF6FF1}">
      <dgm:prSet/>
      <dgm:spPr/>
      <dgm:t>
        <a:bodyPr/>
        <a:lstStyle/>
        <a:p>
          <a:endParaRPr lang="en-US"/>
        </a:p>
      </dgm:t>
    </dgm:pt>
    <dgm:pt modelId="{0C1B7F97-D9BC-42CF-A12B-B3E057021267}" type="sibTrans" cxnId="{5A2A231B-22C8-4BE0-B511-D7F0B1DF6FF1}">
      <dgm:prSet/>
      <dgm:spPr/>
      <dgm:t>
        <a:bodyPr/>
        <a:lstStyle/>
        <a:p>
          <a:endParaRPr lang="en-US"/>
        </a:p>
      </dgm:t>
    </dgm:pt>
    <dgm:pt modelId="{7BF6621E-136B-4277-B06D-FBDC4DCB4DDC}">
      <dgm:prSet/>
      <dgm:spPr/>
      <dgm:t>
        <a:bodyPr/>
        <a:lstStyle/>
        <a:p>
          <a:r>
            <a:rPr lang="en-US" b="1" i="0"/>
            <a:t>Line Fill Rate</a:t>
          </a:r>
          <a:r>
            <a:rPr lang="en-US" b="1"/>
            <a:t>                           </a:t>
          </a:r>
          <a:r>
            <a:rPr lang="en-US" b="1" i="0"/>
            <a:t>Number of order lines shipped In Full Quantity / Total Order Lines</a:t>
          </a:r>
          <a:r>
            <a:rPr lang="en-US" b="1"/>
            <a:t> </a:t>
          </a:r>
          <a:endParaRPr lang="en-US"/>
        </a:p>
      </dgm:t>
    </dgm:pt>
    <dgm:pt modelId="{DDA5E96D-D10B-448E-BFF7-7AA5E9CB3F1C}" type="parTrans" cxnId="{ACFB2824-EFC3-4923-B5BA-CE113EB03608}">
      <dgm:prSet/>
      <dgm:spPr/>
      <dgm:t>
        <a:bodyPr/>
        <a:lstStyle/>
        <a:p>
          <a:endParaRPr lang="en-US"/>
        </a:p>
      </dgm:t>
    </dgm:pt>
    <dgm:pt modelId="{6ABF8067-6DB4-4145-95D1-B6F55B30B2D2}" type="sibTrans" cxnId="{ACFB2824-EFC3-4923-B5BA-CE113EB03608}">
      <dgm:prSet/>
      <dgm:spPr/>
      <dgm:t>
        <a:bodyPr/>
        <a:lstStyle/>
        <a:p>
          <a:endParaRPr lang="en-US"/>
        </a:p>
      </dgm:t>
    </dgm:pt>
    <dgm:pt modelId="{B7168725-92F4-4E14-82A9-99939624E25A}">
      <dgm:prSet/>
      <dgm:spPr/>
      <dgm:t>
        <a:bodyPr/>
        <a:lstStyle/>
        <a:p>
          <a:r>
            <a:rPr lang="en-US" b="1" i="0"/>
            <a:t>Volume Fill Rate</a:t>
          </a:r>
          <a:r>
            <a:rPr lang="en-US" b="1"/>
            <a:t>                       </a:t>
          </a:r>
          <a:r>
            <a:rPr lang="en-US" b="1" i="0"/>
            <a:t>Total Quantity shipped / Total Quantity Ordered</a:t>
          </a:r>
          <a:r>
            <a:rPr lang="en-US" b="1"/>
            <a:t> </a:t>
          </a:r>
          <a:endParaRPr lang="en-US"/>
        </a:p>
      </dgm:t>
    </dgm:pt>
    <dgm:pt modelId="{E8CFEB9E-4B16-4CBE-B9DD-F6211DA7208C}" type="parTrans" cxnId="{2E4E4A7D-DAA7-4C6F-8023-DABE4E761697}">
      <dgm:prSet/>
      <dgm:spPr/>
      <dgm:t>
        <a:bodyPr/>
        <a:lstStyle/>
        <a:p>
          <a:endParaRPr lang="en-US"/>
        </a:p>
      </dgm:t>
    </dgm:pt>
    <dgm:pt modelId="{30284E64-F4BB-4DFF-AF78-7B68000A83C9}" type="sibTrans" cxnId="{2E4E4A7D-DAA7-4C6F-8023-DABE4E761697}">
      <dgm:prSet/>
      <dgm:spPr/>
      <dgm:t>
        <a:bodyPr/>
        <a:lstStyle/>
        <a:p>
          <a:endParaRPr lang="en-US"/>
        </a:p>
      </dgm:t>
    </dgm:pt>
    <dgm:pt modelId="{6B383065-38A8-458B-B456-559599C8BB90}">
      <dgm:prSet/>
      <dgm:spPr/>
      <dgm:t>
        <a:bodyPr/>
        <a:lstStyle/>
        <a:p>
          <a:r>
            <a:rPr lang="en-US" b="1" i="0"/>
            <a:t>Total Orders</a:t>
          </a:r>
          <a:r>
            <a:rPr lang="en-US" b="1"/>
            <a:t>                           </a:t>
          </a:r>
          <a:r>
            <a:rPr lang="en-US" b="1" i="0"/>
            <a:t>Total Quantity Ordered</a:t>
          </a:r>
          <a:r>
            <a:rPr lang="en-US" b="1"/>
            <a:t> </a:t>
          </a:r>
          <a:endParaRPr lang="en-US"/>
        </a:p>
      </dgm:t>
    </dgm:pt>
    <dgm:pt modelId="{6D5E5BF9-489D-45B3-9317-49A64C1F8760}" type="parTrans" cxnId="{1F3C35BC-1850-4691-8470-32F6846BFE42}">
      <dgm:prSet/>
      <dgm:spPr/>
      <dgm:t>
        <a:bodyPr/>
        <a:lstStyle/>
        <a:p>
          <a:endParaRPr lang="en-US"/>
        </a:p>
      </dgm:t>
    </dgm:pt>
    <dgm:pt modelId="{CF6FFDD4-8A1D-4BE2-8E4B-25929F8D2726}" type="sibTrans" cxnId="{1F3C35BC-1850-4691-8470-32F6846BFE42}">
      <dgm:prSet/>
      <dgm:spPr/>
      <dgm:t>
        <a:bodyPr/>
        <a:lstStyle/>
        <a:p>
          <a:endParaRPr lang="en-US"/>
        </a:p>
      </dgm:t>
    </dgm:pt>
    <dgm:pt modelId="{F0032890-B77B-48FD-B737-6D1BACBAAEB2}">
      <dgm:prSet/>
      <dgm:spPr/>
      <dgm:t>
        <a:bodyPr/>
        <a:lstStyle/>
        <a:p>
          <a:r>
            <a:rPr lang="en-US" b="1" i="0"/>
            <a:t>On Time Target                                   Average of On-Time Target </a:t>
          </a:r>
          <a:endParaRPr lang="en-US"/>
        </a:p>
      </dgm:t>
    </dgm:pt>
    <dgm:pt modelId="{94B8CF9B-4E4A-46BC-9FE1-5827817D5ADD}" type="parTrans" cxnId="{C3348027-72F7-46BE-93F7-5024FE331858}">
      <dgm:prSet/>
      <dgm:spPr/>
      <dgm:t>
        <a:bodyPr/>
        <a:lstStyle/>
        <a:p>
          <a:endParaRPr lang="en-US"/>
        </a:p>
      </dgm:t>
    </dgm:pt>
    <dgm:pt modelId="{7552B4F0-7FF5-4C5A-808F-7C90F90F7E9F}" type="sibTrans" cxnId="{C3348027-72F7-46BE-93F7-5024FE331858}">
      <dgm:prSet/>
      <dgm:spPr/>
      <dgm:t>
        <a:bodyPr/>
        <a:lstStyle/>
        <a:p>
          <a:endParaRPr lang="en-US"/>
        </a:p>
      </dgm:t>
    </dgm:pt>
    <dgm:pt modelId="{49D73C46-96AF-415D-9EB1-FD2858177D81}">
      <dgm:prSet/>
      <dgm:spPr/>
      <dgm:t>
        <a:bodyPr/>
        <a:lstStyle/>
        <a:p>
          <a:r>
            <a:rPr lang="en-US" b="1" i="0"/>
            <a:t>In Full Target                                       Average of In-Full Target</a:t>
          </a:r>
          <a:r>
            <a:rPr lang="en-US" b="1"/>
            <a:t> </a:t>
          </a:r>
          <a:endParaRPr lang="en-US"/>
        </a:p>
      </dgm:t>
    </dgm:pt>
    <dgm:pt modelId="{B9EE75BA-C94E-4273-8CC2-AA6438BA1F97}" type="parTrans" cxnId="{B9FEF12A-931D-436D-8566-EBF888B0008E}">
      <dgm:prSet/>
      <dgm:spPr/>
      <dgm:t>
        <a:bodyPr/>
        <a:lstStyle/>
        <a:p>
          <a:endParaRPr lang="en-US"/>
        </a:p>
      </dgm:t>
    </dgm:pt>
    <dgm:pt modelId="{1D97A265-4FAE-46C4-89D0-16D57CDE83F1}" type="sibTrans" cxnId="{B9FEF12A-931D-436D-8566-EBF888B0008E}">
      <dgm:prSet/>
      <dgm:spPr/>
      <dgm:t>
        <a:bodyPr/>
        <a:lstStyle/>
        <a:p>
          <a:endParaRPr lang="en-US"/>
        </a:p>
      </dgm:t>
    </dgm:pt>
    <dgm:pt modelId="{D484AFB1-83E3-49CE-BDD7-91C9D5FFD4EA}">
      <dgm:prSet/>
      <dgm:spPr/>
      <dgm:t>
        <a:bodyPr/>
        <a:lstStyle/>
        <a:p>
          <a:r>
            <a:rPr lang="en-US" b="1" i="0"/>
            <a:t>On Time In Full Target                        Average of OTIF Target</a:t>
          </a:r>
          <a:r>
            <a:rPr lang="en-US" b="1"/>
            <a:t> </a:t>
          </a:r>
          <a:endParaRPr lang="en-US"/>
        </a:p>
      </dgm:t>
    </dgm:pt>
    <dgm:pt modelId="{21E2710F-FE49-4D11-AC9F-9A7E3E561B43}" type="parTrans" cxnId="{24A8DE08-E54B-499D-ADD2-9BAACCA57D8A}">
      <dgm:prSet/>
      <dgm:spPr/>
      <dgm:t>
        <a:bodyPr/>
        <a:lstStyle/>
        <a:p>
          <a:endParaRPr lang="en-US"/>
        </a:p>
      </dgm:t>
    </dgm:pt>
    <dgm:pt modelId="{C60CD929-23FE-47C0-BBB0-393541AC270E}" type="sibTrans" cxnId="{24A8DE08-E54B-499D-ADD2-9BAACCA57D8A}">
      <dgm:prSet/>
      <dgm:spPr/>
      <dgm:t>
        <a:bodyPr/>
        <a:lstStyle/>
        <a:p>
          <a:endParaRPr lang="en-US"/>
        </a:p>
      </dgm:t>
    </dgm:pt>
    <dgm:pt modelId="{2A34AD0D-7AE4-4CEB-95D7-B80333F7E946}" type="pres">
      <dgm:prSet presAssocID="{DB858403-1ACE-447A-823E-100DD9EDA7C8}" presName="diagram" presStyleCnt="0">
        <dgm:presLayoutVars>
          <dgm:dir/>
          <dgm:resizeHandles val="exact"/>
        </dgm:presLayoutVars>
      </dgm:prSet>
      <dgm:spPr/>
    </dgm:pt>
    <dgm:pt modelId="{A888AA3C-1954-4A1C-B89D-5C62B9A64402}" type="pres">
      <dgm:prSet presAssocID="{71D130ED-3BB4-4841-9364-9F7B3C7CC484}" presName="node" presStyleLbl="node1" presStyleIdx="0" presStyleCnt="10">
        <dgm:presLayoutVars>
          <dgm:bulletEnabled val="1"/>
        </dgm:presLayoutVars>
      </dgm:prSet>
      <dgm:spPr/>
    </dgm:pt>
    <dgm:pt modelId="{3E71736F-4BA4-436E-88B3-4EFC950A3C46}" type="pres">
      <dgm:prSet presAssocID="{3B1CB434-4101-428B-9260-4C267AA53321}" presName="sibTrans" presStyleCnt="0"/>
      <dgm:spPr/>
    </dgm:pt>
    <dgm:pt modelId="{9092C996-515F-42B0-97DE-56667726FFDE}" type="pres">
      <dgm:prSet presAssocID="{C121DCBF-AEC0-4177-95CF-5AAE0407B115}" presName="node" presStyleLbl="node1" presStyleIdx="1" presStyleCnt="10">
        <dgm:presLayoutVars>
          <dgm:bulletEnabled val="1"/>
        </dgm:presLayoutVars>
      </dgm:prSet>
      <dgm:spPr/>
    </dgm:pt>
    <dgm:pt modelId="{C541BBA7-A457-4F22-A4B5-C5E8776B64CC}" type="pres">
      <dgm:prSet presAssocID="{964FF3E8-BE95-4C70-8593-471269C44F2E}" presName="sibTrans" presStyleCnt="0"/>
      <dgm:spPr/>
    </dgm:pt>
    <dgm:pt modelId="{316686F8-CACC-469B-AFCB-12A66B19ADA6}" type="pres">
      <dgm:prSet presAssocID="{910FF8B8-1304-4E5D-B962-92D85B3617BB}" presName="node" presStyleLbl="node1" presStyleIdx="2" presStyleCnt="10">
        <dgm:presLayoutVars>
          <dgm:bulletEnabled val="1"/>
        </dgm:presLayoutVars>
      </dgm:prSet>
      <dgm:spPr/>
    </dgm:pt>
    <dgm:pt modelId="{C71B3D17-F754-4E28-B4C2-18B4A21B6D1A}" type="pres">
      <dgm:prSet presAssocID="{CCBB6066-32CF-4B71-9BB2-B10DEDB96875}" presName="sibTrans" presStyleCnt="0"/>
      <dgm:spPr/>
    </dgm:pt>
    <dgm:pt modelId="{01A70AB0-26E8-4589-8097-2120CE98D847}" type="pres">
      <dgm:prSet presAssocID="{6ACC979B-5373-4A6B-B1D1-56E4A1D9B69D}" presName="node" presStyleLbl="node1" presStyleIdx="3" presStyleCnt="10">
        <dgm:presLayoutVars>
          <dgm:bulletEnabled val="1"/>
        </dgm:presLayoutVars>
      </dgm:prSet>
      <dgm:spPr/>
    </dgm:pt>
    <dgm:pt modelId="{D9E4AE83-92B5-4029-BD31-9D0FB8379EAF}" type="pres">
      <dgm:prSet presAssocID="{0C1B7F97-D9BC-42CF-A12B-B3E057021267}" presName="sibTrans" presStyleCnt="0"/>
      <dgm:spPr/>
    </dgm:pt>
    <dgm:pt modelId="{35FB772F-18AF-4A98-AE95-50042CA9DE7D}" type="pres">
      <dgm:prSet presAssocID="{7BF6621E-136B-4277-B06D-FBDC4DCB4DDC}" presName="node" presStyleLbl="node1" presStyleIdx="4" presStyleCnt="10">
        <dgm:presLayoutVars>
          <dgm:bulletEnabled val="1"/>
        </dgm:presLayoutVars>
      </dgm:prSet>
      <dgm:spPr/>
    </dgm:pt>
    <dgm:pt modelId="{9E0B4AB9-994D-4F5B-B5DD-20FC0C120A22}" type="pres">
      <dgm:prSet presAssocID="{6ABF8067-6DB4-4145-95D1-B6F55B30B2D2}" presName="sibTrans" presStyleCnt="0"/>
      <dgm:spPr/>
    </dgm:pt>
    <dgm:pt modelId="{CB9CDF62-B62E-4C98-A4F4-5F10C616A0C5}" type="pres">
      <dgm:prSet presAssocID="{B7168725-92F4-4E14-82A9-99939624E25A}" presName="node" presStyleLbl="node1" presStyleIdx="5" presStyleCnt="10">
        <dgm:presLayoutVars>
          <dgm:bulletEnabled val="1"/>
        </dgm:presLayoutVars>
      </dgm:prSet>
      <dgm:spPr/>
    </dgm:pt>
    <dgm:pt modelId="{92298F28-2CA7-4E72-91BA-4EF1C6B2DA2D}" type="pres">
      <dgm:prSet presAssocID="{30284E64-F4BB-4DFF-AF78-7B68000A83C9}" presName="sibTrans" presStyleCnt="0"/>
      <dgm:spPr/>
    </dgm:pt>
    <dgm:pt modelId="{6A960F40-E2B9-47DF-8C6D-A0AEE5660B1E}" type="pres">
      <dgm:prSet presAssocID="{6B383065-38A8-458B-B456-559599C8BB90}" presName="node" presStyleLbl="node1" presStyleIdx="6" presStyleCnt="10">
        <dgm:presLayoutVars>
          <dgm:bulletEnabled val="1"/>
        </dgm:presLayoutVars>
      </dgm:prSet>
      <dgm:spPr/>
    </dgm:pt>
    <dgm:pt modelId="{10A65FDB-F794-4F05-8AFD-4F29EFE97541}" type="pres">
      <dgm:prSet presAssocID="{CF6FFDD4-8A1D-4BE2-8E4B-25929F8D2726}" presName="sibTrans" presStyleCnt="0"/>
      <dgm:spPr/>
    </dgm:pt>
    <dgm:pt modelId="{1498FE42-2C96-4CF9-85DC-E8A16F558990}" type="pres">
      <dgm:prSet presAssocID="{F0032890-B77B-48FD-B737-6D1BACBAAEB2}" presName="node" presStyleLbl="node1" presStyleIdx="7" presStyleCnt="10">
        <dgm:presLayoutVars>
          <dgm:bulletEnabled val="1"/>
        </dgm:presLayoutVars>
      </dgm:prSet>
      <dgm:spPr/>
    </dgm:pt>
    <dgm:pt modelId="{7ADADDD5-BE36-4403-A5A0-BE6B0579FC30}" type="pres">
      <dgm:prSet presAssocID="{7552B4F0-7FF5-4C5A-808F-7C90F90F7E9F}" presName="sibTrans" presStyleCnt="0"/>
      <dgm:spPr/>
    </dgm:pt>
    <dgm:pt modelId="{4B4E3DF6-9F04-4E87-A70A-767D15027B99}" type="pres">
      <dgm:prSet presAssocID="{49D73C46-96AF-415D-9EB1-FD2858177D81}" presName="node" presStyleLbl="node1" presStyleIdx="8" presStyleCnt="10">
        <dgm:presLayoutVars>
          <dgm:bulletEnabled val="1"/>
        </dgm:presLayoutVars>
      </dgm:prSet>
      <dgm:spPr/>
    </dgm:pt>
    <dgm:pt modelId="{F8ED94D8-DBC2-475C-A167-35FFD9D085CD}" type="pres">
      <dgm:prSet presAssocID="{1D97A265-4FAE-46C4-89D0-16D57CDE83F1}" presName="sibTrans" presStyleCnt="0"/>
      <dgm:spPr/>
    </dgm:pt>
    <dgm:pt modelId="{B37599FE-FF22-4377-95D1-5397CA6EA350}" type="pres">
      <dgm:prSet presAssocID="{D484AFB1-83E3-49CE-BDD7-91C9D5FFD4EA}" presName="node" presStyleLbl="node1" presStyleIdx="9" presStyleCnt="10">
        <dgm:presLayoutVars>
          <dgm:bulletEnabled val="1"/>
        </dgm:presLayoutVars>
      </dgm:prSet>
      <dgm:spPr/>
    </dgm:pt>
  </dgm:ptLst>
  <dgm:cxnLst>
    <dgm:cxn modelId="{932C4C06-5E18-48F6-AB07-F90942D43380}" type="presOf" srcId="{F0032890-B77B-48FD-B737-6D1BACBAAEB2}" destId="{1498FE42-2C96-4CF9-85DC-E8A16F558990}" srcOrd="0" destOrd="0" presId="urn:microsoft.com/office/officeart/2005/8/layout/default"/>
    <dgm:cxn modelId="{24A8DE08-E54B-499D-ADD2-9BAACCA57D8A}" srcId="{DB858403-1ACE-447A-823E-100DD9EDA7C8}" destId="{D484AFB1-83E3-49CE-BDD7-91C9D5FFD4EA}" srcOrd="9" destOrd="0" parTransId="{21E2710F-FE49-4D11-AC9F-9A7E3E561B43}" sibTransId="{C60CD929-23FE-47C0-BBB0-393541AC270E}"/>
    <dgm:cxn modelId="{5A2A231B-22C8-4BE0-B511-D7F0B1DF6FF1}" srcId="{DB858403-1ACE-447A-823E-100DD9EDA7C8}" destId="{6ACC979B-5373-4A6B-B1D1-56E4A1D9B69D}" srcOrd="3" destOrd="0" parTransId="{6686DB75-603C-4234-B948-2BD3F1A4F04F}" sibTransId="{0C1B7F97-D9BC-42CF-A12B-B3E057021267}"/>
    <dgm:cxn modelId="{ACFB2824-EFC3-4923-B5BA-CE113EB03608}" srcId="{DB858403-1ACE-447A-823E-100DD9EDA7C8}" destId="{7BF6621E-136B-4277-B06D-FBDC4DCB4DDC}" srcOrd="4" destOrd="0" parTransId="{DDA5E96D-D10B-448E-BFF7-7AA5E9CB3F1C}" sibTransId="{6ABF8067-6DB4-4145-95D1-B6F55B30B2D2}"/>
    <dgm:cxn modelId="{C3348027-72F7-46BE-93F7-5024FE331858}" srcId="{DB858403-1ACE-447A-823E-100DD9EDA7C8}" destId="{F0032890-B77B-48FD-B737-6D1BACBAAEB2}" srcOrd="7" destOrd="0" parTransId="{94B8CF9B-4E4A-46BC-9FE1-5827817D5ADD}" sibTransId="{7552B4F0-7FF5-4C5A-808F-7C90F90F7E9F}"/>
    <dgm:cxn modelId="{75928528-F1C0-448C-8511-30E4B0720DAA}" type="presOf" srcId="{910FF8B8-1304-4E5D-B962-92D85B3617BB}" destId="{316686F8-CACC-469B-AFCB-12A66B19ADA6}" srcOrd="0" destOrd="0" presId="urn:microsoft.com/office/officeart/2005/8/layout/default"/>
    <dgm:cxn modelId="{B9FEF12A-931D-436D-8566-EBF888B0008E}" srcId="{DB858403-1ACE-447A-823E-100DD9EDA7C8}" destId="{49D73C46-96AF-415D-9EB1-FD2858177D81}" srcOrd="8" destOrd="0" parTransId="{B9EE75BA-C94E-4273-8CC2-AA6438BA1F97}" sibTransId="{1D97A265-4FAE-46C4-89D0-16D57CDE83F1}"/>
    <dgm:cxn modelId="{1CD23235-ED7B-4DF0-BF00-65BC8D108BDB}" type="presOf" srcId="{6B383065-38A8-458B-B456-559599C8BB90}" destId="{6A960F40-E2B9-47DF-8C6D-A0AEE5660B1E}" srcOrd="0" destOrd="0" presId="urn:microsoft.com/office/officeart/2005/8/layout/default"/>
    <dgm:cxn modelId="{A687545E-A951-4B6C-B541-2579362A7F7C}" type="presOf" srcId="{71D130ED-3BB4-4841-9364-9F7B3C7CC484}" destId="{A888AA3C-1954-4A1C-B89D-5C62B9A64402}" srcOrd="0" destOrd="0" presId="urn:microsoft.com/office/officeart/2005/8/layout/default"/>
    <dgm:cxn modelId="{10727260-DE7F-4B68-A600-6042EB256CD0}" type="presOf" srcId="{49D73C46-96AF-415D-9EB1-FD2858177D81}" destId="{4B4E3DF6-9F04-4E87-A70A-767D15027B99}" srcOrd="0" destOrd="0" presId="urn:microsoft.com/office/officeart/2005/8/layout/default"/>
    <dgm:cxn modelId="{EB3EF04A-7C36-49C9-B917-9D61A1184560}" srcId="{DB858403-1ACE-447A-823E-100DD9EDA7C8}" destId="{C121DCBF-AEC0-4177-95CF-5AAE0407B115}" srcOrd="1" destOrd="0" parTransId="{79905893-4F84-47BE-8A51-31C7FFD32854}" sibTransId="{964FF3E8-BE95-4C70-8593-471269C44F2E}"/>
    <dgm:cxn modelId="{6FEC334B-722E-4D30-8E73-49D402DE51EF}" type="presOf" srcId="{B7168725-92F4-4E14-82A9-99939624E25A}" destId="{CB9CDF62-B62E-4C98-A4F4-5F10C616A0C5}" srcOrd="0" destOrd="0" presId="urn:microsoft.com/office/officeart/2005/8/layout/default"/>
    <dgm:cxn modelId="{0B7B446C-767A-47F9-A70F-6566799D920A}" type="presOf" srcId="{D484AFB1-83E3-49CE-BDD7-91C9D5FFD4EA}" destId="{B37599FE-FF22-4377-95D1-5397CA6EA350}" srcOrd="0" destOrd="0" presId="urn:microsoft.com/office/officeart/2005/8/layout/default"/>
    <dgm:cxn modelId="{81ED2C73-6532-4D08-A355-1E52669386D3}" type="presOf" srcId="{6ACC979B-5373-4A6B-B1D1-56E4A1D9B69D}" destId="{01A70AB0-26E8-4589-8097-2120CE98D847}" srcOrd="0" destOrd="0" presId="urn:microsoft.com/office/officeart/2005/8/layout/default"/>
    <dgm:cxn modelId="{2E4E4A7D-DAA7-4C6F-8023-DABE4E761697}" srcId="{DB858403-1ACE-447A-823E-100DD9EDA7C8}" destId="{B7168725-92F4-4E14-82A9-99939624E25A}" srcOrd="5" destOrd="0" parTransId="{E8CFEB9E-4B16-4CBE-B9DD-F6211DA7208C}" sibTransId="{30284E64-F4BB-4DFF-AF78-7B68000A83C9}"/>
    <dgm:cxn modelId="{383CAB80-50D9-43C6-9135-2B9EAC7C76F5}" type="presOf" srcId="{DB858403-1ACE-447A-823E-100DD9EDA7C8}" destId="{2A34AD0D-7AE4-4CEB-95D7-B80333F7E946}" srcOrd="0" destOrd="0" presId="urn:microsoft.com/office/officeart/2005/8/layout/default"/>
    <dgm:cxn modelId="{F925A9AE-DA72-4404-9F01-CC5E4E6BD420}" srcId="{DB858403-1ACE-447A-823E-100DD9EDA7C8}" destId="{910FF8B8-1304-4E5D-B962-92D85B3617BB}" srcOrd="2" destOrd="0" parTransId="{72B7DE07-0797-4441-80D8-DE5B103DCD15}" sibTransId="{CCBB6066-32CF-4B71-9BB2-B10DEDB96875}"/>
    <dgm:cxn modelId="{570F2EBC-7EA3-424D-A861-A8AF788F293B}" srcId="{DB858403-1ACE-447A-823E-100DD9EDA7C8}" destId="{71D130ED-3BB4-4841-9364-9F7B3C7CC484}" srcOrd="0" destOrd="0" parTransId="{4F73D33B-B3AB-4003-BF2C-CA4743A8AA4A}" sibTransId="{3B1CB434-4101-428B-9260-4C267AA53321}"/>
    <dgm:cxn modelId="{1F3C35BC-1850-4691-8470-32F6846BFE42}" srcId="{DB858403-1ACE-447A-823E-100DD9EDA7C8}" destId="{6B383065-38A8-458B-B456-559599C8BB90}" srcOrd="6" destOrd="0" parTransId="{6D5E5BF9-489D-45B3-9317-49A64C1F8760}" sibTransId="{CF6FFDD4-8A1D-4BE2-8E4B-25929F8D2726}"/>
    <dgm:cxn modelId="{5AE989C6-EC88-4D77-AD86-C07E8D72AC39}" type="presOf" srcId="{C121DCBF-AEC0-4177-95CF-5AAE0407B115}" destId="{9092C996-515F-42B0-97DE-56667726FFDE}" srcOrd="0" destOrd="0" presId="urn:microsoft.com/office/officeart/2005/8/layout/default"/>
    <dgm:cxn modelId="{75031CD5-83EE-4843-AE50-FFAA5ED60711}" type="presOf" srcId="{7BF6621E-136B-4277-B06D-FBDC4DCB4DDC}" destId="{35FB772F-18AF-4A98-AE95-50042CA9DE7D}" srcOrd="0" destOrd="0" presId="urn:microsoft.com/office/officeart/2005/8/layout/default"/>
    <dgm:cxn modelId="{8A7368B0-5176-40DA-983A-BE141DA3164B}" type="presParOf" srcId="{2A34AD0D-7AE4-4CEB-95D7-B80333F7E946}" destId="{A888AA3C-1954-4A1C-B89D-5C62B9A64402}" srcOrd="0" destOrd="0" presId="urn:microsoft.com/office/officeart/2005/8/layout/default"/>
    <dgm:cxn modelId="{65C7988E-AA30-4FF2-92A8-BD2F8A67074C}" type="presParOf" srcId="{2A34AD0D-7AE4-4CEB-95D7-B80333F7E946}" destId="{3E71736F-4BA4-436E-88B3-4EFC950A3C46}" srcOrd="1" destOrd="0" presId="urn:microsoft.com/office/officeart/2005/8/layout/default"/>
    <dgm:cxn modelId="{9ACA3D1B-8681-4554-AE38-1E28C4F78642}" type="presParOf" srcId="{2A34AD0D-7AE4-4CEB-95D7-B80333F7E946}" destId="{9092C996-515F-42B0-97DE-56667726FFDE}" srcOrd="2" destOrd="0" presId="urn:microsoft.com/office/officeart/2005/8/layout/default"/>
    <dgm:cxn modelId="{8B3EC2F8-0AB1-4565-9D01-3DEAF4B10166}" type="presParOf" srcId="{2A34AD0D-7AE4-4CEB-95D7-B80333F7E946}" destId="{C541BBA7-A457-4F22-A4B5-C5E8776B64CC}" srcOrd="3" destOrd="0" presId="urn:microsoft.com/office/officeart/2005/8/layout/default"/>
    <dgm:cxn modelId="{58EC39F8-A409-4135-992D-5B361B6C2526}" type="presParOf" srcId="{2A34AD0D-7AE4-4CEB-95D7-B80333F7E946}" destId="{316686F8-CACC-469B-AFCB-12A66B19ADA6}" srcOrd="4" destOrd="0" presId="urn:microsoft.com/office/officeart/2005/8/layout/default"/>
    <dgm:cxn modelId="{CFD04A5B-8FF5-440A-82E5-C1852EFC7AE9}" type="presParOf" srcId="{2A34AD0D-7AE4-4CEB-95D7-B80333F7E946}" destId="{C71B3D17-F754-4E28-B4C2-18B4A21B6D1A}" srcOrd="5" destOrd="0" presId="urn:microsoft.com/office/officeart/2005/8/layout/default"/>
    <dgm:cxn modelId="{D4DF36C0-BB11-4384-A38A-F0D6A825FC43}" type="presParOf" srcId="{2A34AD0D-7AE4-4CEB-95D7-B80333F7E946}" destId="{01A70AB0-26E8-4589-8097-2120CE98D847}" srcOrd="6" destOrd="0" presId="urn:microsoft.com/office/officeart/2005/8/layout/default"/>
    <dgm:cxn modelId="{4B988639-3F49-4F9F-929C-7C9582812471}" type="presParOf" srcId="{2A34AD0D-7AE4-4CEB-95D7-B80333F7E946}" destId="{D9E4AE83-92B5-4029-BD31-9D0FB8379EAF}" srcOrd="7" destOrd="0" presId="urn:microsoft.com/office/officeart/2005/8/layout/default"/>
    <dgm:cxn modelId="{CB040AC2-579E-441E-A79D-8B50F512F23B}" type="presParOf" srcId="{2A34AD0D-7AE4-4CEB-95D7-B80333F7E946}" destId="{35FB772F-18AF-4A98-AE95-50042CA9DE7D}" srcOrd="8" destOrd="0" presId="urn:microsoft.com/office/officeart/2005/8/layout/default"/>
    <dgm:cxn modelId="{1835344A-7187-490F-8F18-1502EA986734}" type="presParOf" srcId="{2A34AD0D-7AE4-4CEB-95D7-B80333F7E946}" destId="{9E0B4AB9-994D-4F5B-B5DD-20FC0C120A22}" srcOrd="9" destOrd="0" presId="urn:microsoft.com/office/officeart/2005/8/layout/default"/>
    <dgm:cxn modelId="{A911135F-1F4E-4877-B600-D2C537EE9091}" type="presParOf" srcId="{2A34AD0D-7AE4-4CEB-95D7-B80333F7E946}" destId="{CB9CDF62-B62E-4C98-A4F4-5F10C616A0C5}" srcOrd="10" destOrd="0" presId="urn:microsoft.com/office/officeart/2005/8/layout/default"/>
    <dgm:cxn modelId="{69AFAAEC-54F2-42B4-8196-9BD97D7B3AFC}" type="presParOf" srcId="{2A34AD0D-7AE4-4CEB-95D7-B80333F7E946}" destId="{92298F28-2CA7-4E72-91BA-4EF1C6B2DA2D}" srcOrd="11" destOrd="0" presId="urn:microsoft.com/office/officeart/2005/8/layout/default"/>
    <dgm:cxn modelId="{859C6CAD-4F2F-4595-A166-7D1BE31DE107}" type="presParOf" srcId="{2A34AD0D-7AE4-4CEB-95D7-B80333F7E946}" destId="{6A960F40-E2B9-47DF-8C6D-A0AEE5660B1E}" srcOrd="12" destOrd="0" presId="urn:microsoft.com/office/officeart/2005/8/layout/default"/>
    <dgm:cxn modelId="{FC88D018-18A4-4FE7-BE12-06950E450458}" type="presParOf" srcId="{2A34AD0D-7AE4-4CEB-95D7-B80333F7E946}" destId="{10A65FDB-F794-4F05-8AFD-4F29EFE97541}" srcOrd="13" destOrd="0" presId="urn:microsoft.com/office/officeart/2005/8/layout/default"/>
    <dgm:cxn modelId="{55046760-565D-4FF4-B51A-954B48ED9FE7}" type="presParOf" srcId="{2A34AD0D-7AE4-4CEB-95D7-B80333F7E946}" destId="{1498FE42-2C96-4CF9-85DC-E8A16F558990}" srcOrd="14" destOrd="0" presId="urn:microsoft.com/office/officeart/2005/8/layout/default"/>
    <dgm:cxn modelId="{CAC31F0E-1B0B-466D-B074-42FA11C0B7E5}" type="presParOf" srcId="{2A34AD0D-7AE4-4CEB-95D7-B80333F7E946}" destId="{7ADADDD5-BE36-4403-A5A0-BE6B0579FC30}" srcOrd="15" destOrd="0" presId="urn:microsoft.com/office/officeart/2005/8/layout/default"/>
    <dgm:cxn modelId="{65870A52-9CE1-4A53-A01D-E2199779192F}" type="presParOf" srcId="{2A34AD0D-7AE4-4CEB-95D7-B80333F7E946}" destId="{4B4E3DF6-9F04-4E87-A70A-767D15027B99}" srcOrd="16" destOrd="0" presId="urn:microsoft.com/office/officeart/2005/8/layout/default"/>
    <dgm:cxn modelId="{B5859842-F1E4-4A8E-948E-CE980555C971}" type="presParOf" srcId="{2A34AD0D-7AE4-4CEB-95D7-B80333F7E946}" destId="{F8ED94D8-DBC2-475C-A167-35FFD9D085CD}" srcOrd="17" destOrd="0" presId="urn:microsoft.com/office/officeart/2005/8/layout/default"/>
    <dgm:cxn modelId="{6D240096-129B-465C-B6C5-F2D86A654856}" type="presParOf" srcId="{2A34AD0D-7AE4-4CEB-95D7-B80333F7E946}" destId="{B37599FE-FF22-4377-95D1-5397CA6EA350}"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B76AAC-5094-435B-B023-AC693AE1FAB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E8C762B-E357-4AF2-A1D8-206431D26EF3}">
      <dgm:prSet custT="1"/>
      <dgm:spPr/>
      <dgm:t>
        <a:bodyPr/>
        <a:lstStyle/>
        <a:p>
          <a:pPr>
            <a:lnSpc>
              <a:spcPct val="100000"/>
            </a:lnSpc>
          </a:pPr>
          <a:r>
            <a:rPr lang="en-US" sz="1800" b="1" i="0" dirty="0"/>
            <a:t>13000 Orders has been delivered late from the agreed delivery date.</a:t>
          </a:r>
          <a:endParaRPr lang="en-US" sz="1800" b="1" dirty="0"/>
        </a:p>
      </dgm:t>
    </dgm:pt>
    <dgm:pt modelId="{854A0280-B2E4-4627-9A19-84B07B242014}" type="parTrans" cxnId="{73A83C4A-58ED-4EAD-B566-9CFC2399579A}">
      <dgm:prSet/>
      <dgm:spPr/>
      <dgm:t>
        <a:bodyPr/>
        <a:lstStyle/>
        <a:p>
          <a:endParaRPr lang="en-US"/>
        </a:p>
      </dgm:t>
    </dgm:pt>
    <dgm:pt modelId="{E6253A57-CC08-4E57-9AC5-C1CAD3A47D70}" type="sibTrans" cxnId="{73A83C4A-58ED-4EAD-B566-9CFC2399579A}">
      <dgm:prSet/>
      <dgm:spPr/>
      <dgm:t>
        <a:bodyPr/>
        <a:lstStyle/>
        <a:p>
          <a:endParaRPr lang="en-US"/>
        </a:p>
      </dgm:t>
    </dgm:pt>
    <dgm:pt modelId="{FDC17253-F1E8-4125-9C48-91552E32E249}">
      <dgm:prSet custT="1"/>
      <dgm:spPr/>
      <dgm:t>
        <a:bodyPr/>
        <a:lstStyle/>
        <a:p>
          <a:pPr>
            <a:lnSpc>
              <a:spcPct val="100000"/>
            </a:lnSpc>
          </a:pPr>
          <a:r>
            <a:rPr lang="en-US" sz="1400" b="1" dirty="0"/>
            <a:t>On an average, Orders getting delayed1.69days to be delivered from the agreed delivery date</a:t>
          </a:r>
        </a:p>
      </dgm:t>
    </dgm:pt>
    <dgm:pt modelId="{EFAAFD20-B48C-4617-B06A-E64DD698AFBD}" type="parTrans" cxnId="{F76CC782-5049-42F2-BD3B-61AA801708DC}">
      <dgm:prSet/>
      <dgm:spPr/>
      <dgm:t>
        <a:bodyPr/>
        <a:lstStyle/>
        <a:p>
          <a:endParaRPr lang="en-US"/>
        </a:p>
      </dgm:t>
    </dgm:pt>
    <dgm:pt modelId="{972195DF-C809-44C0-BC4C-5A9243C11CDA}" type="sibTrans" cxnId="{F76CC782-5049-42F2-BD3B-61AA801708DC}">
      <dgm:prSet/>
      <dgm:spPr/>
      <dgm:t>
        <a:bodyPr/>
        <a:lstStyle/>
        <a:p>
          <a:endParaRPr lang="en-US"/>
        </a:p>
      </dgm:t>
    </dgm:pt>
    <dgm:pt modelId="{7131F1A5-4637-4BA1-AFA3-51497FDB25E4}">
      <dgm:prSet custT="1"/>
      <dgm:spPr/>
      <dgm:t>
        <a:bodyPr/>
        <a:lstStyle/>
        <a:p>
          <a:pPr>
            <a:lnSpc>
              <a:spcPct val="100000"/>
            </a:lnSpc>
          </a:pPr>
          <a:r>
            <a:rPr lang="en-US" sz="1200" b="1" dirty="0"/>
            <a:t>Dairy Products Contribute highest in average delayed days , when we do the product level analysis we find </a:t>
          </a:r>
          <a:r>
            <a:rPr lang="en-US" sz="1200" b="1" i="0" dirty="0"/>
            <a:t>Ghee, curd and butter products are most delayed to deliver.</a:t>
          </a:r>
          <a:endParaRPr lang="en-US" sz="1200" b="1" dirty="0"/>
        </a:p>
      </dgm:t>
    </dgm:pt>
    <dgm:pt modelId="{256AD89D-131E-44BA-B067-5FEC048D6DB7}" type="parTrans" cxnId="{A8E72603-33C8-411D-A473-ABD1E1D75600}">
      <dgm:prSet/>
      <dgm:spPr/>
      <dgm:t>
        <a:bodyPr/>
        <a:lstStyle/>
        <a:p>
          <a:endParaRPr lang="en-US"/>
        </a:p>
      </dgm:t>
    </dgm:pt>
    <dgm:pt modelId="{5B143FFC-0955-4DBE-91AB-2051B31CE147}" type="sibTrans" cxnId="{A8E72603-33C8-411D-A473-ABD1E1D75600}">
      <dgm:prSet/>
      <dgm:spPr/>
      <dgm:t>
        <a:bodyPr/>
        <a:lstStyle/>
        <a:p>
          <a:endParaRPr lang="en-US"/>
        </a:p>
      </dgm:t>
    </dgm:pt>
    <dgm:pt modelId="{2D06C944-82FF-433F-A925-76ACED0AF480}">
      <dgm:prSet/>
      <dgm:spPr/>
      <dgm:t>
        <a:bodyPr/>
        <a:lstStyle/>
        <a:p>
          <a:pPr>
            <a:lnSpc>
              <a:spcPct val="100000"/>
            </a:lnSpc>
          </a:pPr>
          <a:r>
            <a:rPr lang="en-US" b="1" i="0" dirty="0"/>
            <a:t>Lotus Mart, </a:t>
          </a:r>
          <a:r>
            <a:rPr lang="en-US" b="1" i="0" dirty="0" err="1"/>
            <a:t>Coolblue</a:t>
          </a:r>
          <a:r>
            <a:rPr lang="en-US" b="1" i="0" dirty="0"/>
            <a:t>, Acclaimed stores have the highest orders as well as delayed the most to deliver the products on time</a:t>
          </a:r>
          <a:endParaRPr lang="en-US" b="1" dirty="0"/>
        </a:p>
      </dgm:t>
    </dgm:pt>
    <dgm:pt modelId="{4E294171-2B00-4AC8-AF6C-C79E0FA33FA9}" type="parTrans" cxnId="{90795457-D693-48E8-9CE5-23EB9873FD1A}">
      <dgm:prSet/>
      <dgm:spPr/>
      <dgm:t>
        <a:bodyPr/>
        <a:lstStyle/>
        <a:p>
          <a:endParaRPr lang="en-US"/>
        </a:p>
      </dgm:t>
    </dgm:pt>
    <dgm:pt modelId="{8ED4121B-3ABF-44F1-A0B0-A18021F3CDAF}" type="sibTrans" cxnId="{90795457-D693-48E8-9CE5-23EB9873FD1A}">
      <dgm:prSet/>
      <dgm:spPr/>
      <dgm:t>
        <a:bodyPr/>
        <a:lstStyle/>
        <a:p>
          <a:endParaRPr lang="en-US"/>
        </a:p>
      </dgm:t>
    </dgm:pt>
    <dgm:pt modelId="{DBE4F7B9-895F-4247-92D6-B86A97001C30}" type="pres">
      <dgm:prSet presAssocID="{29B76AAC-5094-435B-B023-AC693AE1FABE}" presName="root" presStyleCnt="0">
        <dgm:presLayoutVars>
          <dgm:dir/>
          <dgm:resizeHandles val="exact"/>
        </dgm:presLayoutVars>
      </dgm:prSet>
      <dgm:spPr/>
    </dgm:pt>
    <dgm:pt modelId="{B9754129-E853-42B7-B15C-18AA65A94AFD}" type="pres">
      <dgm:prSet presAssocID="{9E8C762B-E357-4AF2-A1D8-206431D26EF3}" presName="compNode" presStyleCnt="0"/>
      <dgm:spPr/>
    </dgm:pt>
    <dgm:pt modelId="{5BBB1728-13DD-4A25-9B60-30EB55374655}" type="pres">
      <dgm:prSet presAssocID="{9E8C762B-E357-4AF2-A1D8-206431D26E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x trolley"/>
        </a:ext>
      </dgm:extLst>
    </dgm:pt>
    <dgm:pt modelId="{D5F2D609-2C85-494A-B43B-7097D9D7C03F}" type="pres">
      <dgm:prSet presAssocID="{9E8C762B-E357-4AF2-A1D8-206431D26EF3}" presName="spaceRect" presStyleCnt="0"/>
      <dgm:spPr/>
    </dgm:pt>
    <dgm:pt modelId="{A0641ABD-82DE-41E0-B815-521E477A734D}" type="pres">
      <dgm:prSet presAssocID="{9E8C762B-E357-4AF2-A1D8-206431D26EF3}" presName="textRect" presStyleLbl="revTx" presStyleIdx="0" presStyleCnt="4">
        <dgm:presLayoutVars>
          <dgm:chMax val="1"/>
          <dgm:chPref val="1"/>
        </dgm:presLayoutVars>
      </dgm:prSet>
      <dgm:spPr/>
    </dgm:pt>
    <dgm:pt modelId="{5F62398E-4992-4DBD-A23E-453C723EC1FF}" type="pres">
      <dgm:prSet presAssocID="{E6253A57-CC08-4E57-9AC5-C1CAD3A47D70}" presName="sibTrans" presStyleCnt="0"/>
      <dgm:spPr/>
    </dgm:pt>
    <dgm:pt modelId="{3F36BB56-AD3C-465D-8539-CEB7CF853733}" type="pres">
      <dgm:prSet presAssocID="{FDC17253-F1E8-4125-9C48-91552E32E249}" presName="compNode" presStyleCnt="0"/>
      <dgm:spPr/>
    </dgm:pt>
    <dgm:pt modelId="{23768BB3-360B-48CB-994D-2D30C23F79CD}" type="pres">
      <dgm:prSet presAssocID="{FDC17253-F1E8-4125-9C48-91552E32E24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x"/>
        </a:ext>
      </dgm:extLst>
    </dgm:pt>
    <dgm:pt modelId="{65732AB7-4D1B-4390-87CF-9D51B8E1D9E9}" type="pres">
      <dgm:prSet presAssocID="{FDC17253-F1E8-4125-9C48-91552E32E249}" presName="spaceRect" presStyleCnt="0"/>
      <dgm:spPr/>
    </dgm:pt>
    <dgm:pt modelId="{623889A4-6F9C-4ABA-B3ED-E2C2035DE466}" type="pres">
      <dgm:prSet presAssocID="{FDC17253-F1E8-4125-9C48-91552E32E249}" presName="textRect" presStyleLbl="revTx" presStyleIdx="1" presStyleCnt="4">
        <dgm:presLayoutVars>
          <dgm:chMax val="1"/>
          <dgm:chPref val="1"/>
        </dgm:presLayoutVars>
      </dgm:prSet>
      <dgm:spPr/>
    </dgm:pt>
    <dgm:pt modelId="{32D6B706-4BBA-4B21-AB9B-D7A6D88C4B8F}" type="pres">
      <dgm:prSet presAssocID="{972195DF-C809-44C0-BC4C-5A9243C11CDA}" presName="sibTrans" presStyleCnt="0"/>
      <dgm:spPr/>
    </dgm:pt>
    <dgm:pt modelId="{EE034BC5-4757-4FD8-B3DF-0687643399FB}" type="pres">
      <dgm:prSet presAssocID="{7131F1A5-4637-4BA1-AFA3-51497FDB25E4}" presName="compNode" presStyleCnt="0"/>
      <dgm:spPr/>
    </dgm:pt>
    <dgm:pt modelId="{40FE4CA2-7BCA-4002-B5D6-BB8966BDFCF1}" type="pres">
      <dgm:prSet presAssocID="{7131F1A5-4637-4BA1-AFA3-51497FDB25E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ble Setting"/>
        </a:ext>
      </dgm:extLst>
    </dgm:pt>
    <dgm:pt modelId="{FBF33A3A-8C54-4BDD-A766-72C5B9EFF320}" type="pres">
      <dgm:prSet presAssocID="{7131F1A5-4637-4BA1-AFA3-51497FDB25E4}" presName="spaceRect" presStyleCnt="0"/>
      <dgm:spPr/>
    </dgm:pt>
    <dgm:pt modelId="{6F1E02AF-DF93-4B11-8E96-E55E96E66671}" type="pres">
      <dgm:prSet presAssocID="{7131F1A5-4637-4BA1-AFA3-51497FDB25E4}" presName="textRect" presStyleLbl="revTx" presStyleIdx="2" presStyleCnt="4" custScaleY="111913">
        <dgm:presLayoutVars>
          <dgm:chMax val="1"/>
          <dgm:chPref val="1"/>
        </dgm:presLayoutVars>
      </dgm:prSet>
      <dgm:spPr/>
    </dgm:pt>
    <dgm:pt modelId="{60316D65-A891-48DC-B9D5-7966DBE505BB}" type="pres">
      <dgm:prSet presAssocID="{5B143FFC-0955-4DBE-91AB-2051B31CE147}" presName="sibTrans" presStyleCnt="0"/>
      <dgm:spPr/>
    </dgm:pt>
    <dgm:pt modelId="{DAAE7557-55BE-45EB-A255-F2631410A9CB}" type="pres">
      <dgm:prSet presAssocID="{2D06C944-82FF-433F-A925-76ACED0AF480}" presName="compNode" presStyleCnt="0"/>
      <dgm:spPr/>
    </dgm:pt>
    <dgm:pt modelId="{606FB666-C801-4EE4-8460-5A2813F9F13D}" type="pres">
      <dgm:prSet presAssocID="{2D06C944-82FF-433F-A925-76ACED0AF48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rker"/>
        </a:ext>
      </dgm:extLst>
    </dgm:pt>
    <dgm:pt modelId="{334B5FBD-5E07-432D-BA7A-70F2D3C0859B}" type="pres">
      <dgm:prSet presAssocID="{2D06C944-82FF-433F-A925-76ACED0AF480}" presName="spaceRect" presStyleCnt="0"/>
      <dgm:spPr/>
    </dgm:pt>
    <dgm:pt modelId="{3D9FA25D-5942-4325-A804-37DA17A6EDFB}" type="pres">
      <dgm:prSet presAssocID="{2D06C944-82FF-433F-A925-76ACED0AF480}" presName="textRect" presStyleLbl="revTx" presStyleIdx="3" presStyleCnt="4">
        <dgm:presLayoutVars>
          <dgm:chMax val="1"/>
          <dgm:chPref val="1"/>
        </dgm:presLayoutVars>
      </dgm:prSet>
      <dgm:spPr/>
    </dgm:pt>
  </dgm:ptLst>
  <dgm:cxnLst>
    <dgm:cxn modelId="{A8E72603-33C8-411D-A473-ABD1E1D75600}" srcId="{29B76AAC-5094-435B-B023-AC693AE1FABE}" destId="{7131F1A5-4637-4BA1-AFA3-51497FDB25E4}" srcOrd="2" destOrd="0" parTransId="{256AD89D-131E-44BA-B067-5FEC048D6DB7}" sibTransId="{5B143FFC-0955-4DBE-91AB-2051B31CE147}"/>
    <dgm:cxn modelId="{3AF0FE48-1951-47F0-8DD1-9A0BF374082D}" type="presOf" srcId="{FDC17253-F1E8-4125-9C48-91552E32E249}" destId="{623889A4-6F9C-4ABA-B3ED-E2C2035DE466}" srcOrd="0" destOrd="0" presId="urn:microsoft.com/office/officeart/2018/2/layout/IconLabelList"/>
    <dgm:cxn modelId="{73A83C4A-58ED-4EAD-B566-9CFC2399579A}" srcId="{29B76AAC-5094-435B-B023-AC693AE1FABE}" destId="{9E8C762B-E357-4AF2-A1D8-206431D26EF3}" srcOrd="0" destOrd="0" parTransId="{854A0280-B2E4-4627-9A19-84B07B242014}" sibTransId="{E6253A57-CC08-4E57-9AC5-C1CAD3A47D70}"/>
    <dgm:cxn modelId="{955AF54A-DCD2-415A-8D1E-053CB3E40956}" type="presOf" srcId="{9E8C762B-E357-4AF2-A1D8-206431D26EF3}" destId="{A0641ABD-82DE-41E0-B815-521E477A734D}" srcOrd="0" destOrd="0" presId="urn:microsoft.com/office/officeart/2018/2/layout/IconLabelList"/>
    <dgm:cxn modelId="{90795457-D693-48E8-9CE5-23EB9873FD1A}" srcId="{29B76AAC-5094-435B-B023-AC693AE1FABE}" destId="{2D06C944-82FF-433F-A925-76ACED0AF480}" srcOrd="3" destOrd="0" parTransId="{4E294171-2B00-4AC8-AF6C-C79E0FA33FA9}" sibTransId="{8ED4121B-3ABF-44F1-A0B0-A18021F3CDAF}"/>
    <dgm:cxn modelId="{F76CC782-5049-42F2-BD3B-61AA801708DC}" srcId="{29B76AAC-5094-435B-B023-AC693AE1FABE}" destId="{FDC17253-F1E8-4125-9C48-91552E32E249}" srcOrd="1" destOrd="0" parTransId="{EFAAFD20-B48C-4617-B06A-E64DD698AFBD}" sibTransId="{972195DF-C809-44C0-BC4C-5A9243C11CDA}"/>
    <dgm:cxn modelId="{D58A3886-5E24-4E94-B197-3F606DD325D2}" type="presOf" srcId="{7131F1A5-4637-4BA1-AFA3-51497FDB25E4}" destId="{6F1E02AF-DF93-4B11-8E96-E55E96E66671}" srcOrd="0" destOrd="0" presId="urn:microsoft.com/office/officeart/2018/2/layout/IconLabelList"/>
    <dgm:cxn modelId="{ACE316EA-BECA-4E64-9C9A-FEFD14D7EEEA}" type="presOf" srcId="{29B76AAC-5094-435B-B023-AC693AE1FABE}" destId="{DBE4F7B9-895F-4247-92D6-B86A97001C30}" srcOrd="0" destOrd="0" presId="urn:microsoft.com/office/officeart/2018/2/layout/IconLabelList"/>
    <dgm:cxn modelId="{1DA57AF0-48BB-44E0-ACA9-E5710773A958}" type="presOf" srcId="{2D06C944-82FF-433F-A925-76ACED0AF480}" destId="{3D9FA25D-5942-4325-A804-37DA17A6EDFB}" srcOrd="0" destOrd="0" presId="urn:microsoft.com/office/officeart/2018/2/layout/IconLabelList"/>
    <dgm:cxn modelId="{6F138EA8-0443-4057-8324-9FFC875D1B6B}" type="presParOf" srcId="{DBE4F7B9-895F-4247-92D6-B86A97001C30}" destId="{B9754129-E853-42B7-B15C-18AA65A94AFD}" srcOrd="0" destOrd="0" presId="urn:microsoft.com/office/officeart/2018/2/layout/IconLabelList"/>
    <dgm:cxn modelId="{1F9E0E95-86E6-4147-A8A5-776C53744A6A}" type="presParOf" srcId="{B9754129-E853-42B7-B15C-18AA65A94AFD}" destId="{5BBB1728-13DD-4A25-9B60-30EB55374655}" srcOrd="0" destOrd="0" presId="urn:microsoft.com/office/officeart/2018/2/layout/IconLabelList"/>
    <dgm:cxn modelId="{4423BE06-627F-420F-ACD5-4AF775FA3A4F}" type="presParOf" srcId="{B9754129-E853-42B7-B15C-18AA65A94AFD}" destId="{D5F2D609-2C85-494A-B43B-7097D9D7C03F}" srcOrd="1" destOrd="0" presId="urn:microsoft.com/office/officeart/2018/2/layout/IconLabelList"/>
    <dgm:cxn modelId="{65B00472-E904-4C95-866B-949FFFB05F28}" type="presParOf" srcId="{B9754129-E853-42B7-B15C-18AA65A94AFD}" destId="{A0641ABD-82DE-41E0-B815-521E477A734D}" srcOrd="2" destOrd="0" presId="urn:microsoft.com/office/officeart/2018/2/layout/IconLabelList"/>
    <dgm:cxn modelId="{F68FAFA9-A7DC-4E4A-97E8-7393171A8198}" type="presParOf" srcId="{DBE4F7B9-895F-4247-92D6-B86A97001C30}" destId="{5F62398E-4992-4DBD-A23E-453C723EC1FF}" srcOrd="1" destOrd="0" presId="urn:microsoft.com/office/officeart/2018/2/layout/IconLabelList"/>
    <dgm:cxn modelId="{272BE672-8FA0-4D2E-BE1D-586E22A6F161}" type="presParOf" srcId="{DBE4F7B9-895F-4247-92D6-B86A97001C30}" destId="{3F36BB56-AD3C-465D-8539-CEB7CF853733}" srcOrd="2" destOrd="0" presId="urn:microsoft.com/office/officeart/2018/2/layout/IconLabelList"/>
    <dgm:cxn modelId="{E516F0BF-36A2-4A87-80E2-2DBB190DE370}" type="presParOf" srcId="{3F36BB56-AD3C-465D-8539-CEB7CF853733}" destId="{23768BB3-360B-48CB-994D-2D30C23F79CD}" srcOrd="0" destOrd="0" presId="urn:microsoft.com/office/officeart/2018/2/layout/IconLabelList"/>
    <dgm:cxn modelId="{D5515D6C-184C-473C-86B9-51DF1509E249}" type="presParOf" srcId="{3F36BB56-AD3C-465D-8539-CEB7CF853733}" destId="{65732AB7-4D1B-4390-87CF-9D51B8E1D9E9}" srcOrd="1" destOrd="0" presId="urn:microsoft.com/office/officeart/2018/2/layout/IconLabelList"/>
    <dgm:cxn modelId="{6FA00EAB-04A5-4C2C-9A52-D3BEFE4CC172}" type="presParOf" srcId="{3F36BB56-AD3C-465D-8539-CEB7CF853733}" destId="{623889A4-6F9C-4ABA-B3ED-E2C2035DE466}" srcOrd="2" destOrd="0" presId="urn:microsoft.com/office/officeart/2018/2/layout/IconLabelList"/>
    <dgm:cxn modelId="{3EA44518-B759-4F4D-8832-75B2E758C553}" type="presParOf" srcId="{DBE4F7B9-895F-4247-92D6-B86A97001C30}" destId="{32D6B706-4BBA-4B21-AB9B-D7A6D88C4B8F}" srcOrd="3" destOrd="0" presId="urn:microsoft.com/office/officeart/2018/2/layout/IconLabelList"/>
    <dgm:cxn modelId="{37B362D8-0AC1-4E06-B621-807320C570C9}" type="presParOf" srcId="{DBE4F7B9-895F-4247-92D6-B86A97001C30}" destId="{EE034BC5-4757-4FD8-B3DF-0687643399FB}" srcOrd="4" destOrd="0" presId="urn:microsoft.com/office/officeart/2018/2/layout/IconLabelList"/>
    <dgm:cxn modelId="{4E1CBC6B-000A-41F0-A757-28E8B4AC3D9E}" type="presParOf" srcId="{EE034BC5-4757-4FD8-B3DF-0687643399FB}" destId="{40FE4CA2-7BCA-4002-B5D6-BB8966BDFCF1}" srcOrd="0" destOrd="0" presId="urn:microsoft.com/office/officeart/2018/2/layout/IconLabelList"/>
    <dgm:cxn modelId="{AAC9E2C7-DAC4-4F30-8646-4DCA5F7E0983}" type="presParOf" srcId="{EE034BC5-4757-4FD8-B3DF-0687643399FB}" destId="{FBF33A3A-8C54-4BDD-A766-72C5B9EFF320}" srcOrd="1" destOrd="0" presId="urn:microsoft.com/office/officeart/2018/2/layout/IconLabelList"/>
    <dgm:cxn modelId="{9B846E5B-1A25-4E44-A1EF-DCCEB533E6C9}" type="presParOf" srcId="{EE034BC5-4757-4FD8-B3DF-0687643399FB}" destId="{6F1E02AF-DF93-4B11-8E96-E55E96E66671}" srcOrd="2" destOrd="0" presId="urn:microsoft.com/office/officeart/2018/2/layout/IconLabelList"/>
    <dgm:cxn modelId="{188E64E1-B515-42FD-A26E-C0C6731A6597}" type="presParOf" srcId="{DBE4F7B9-895F-4247-92D6-B86A97001C30}" destId="{60316D65-A891-48DC-B9D5-7966DBE505BB}" srcOrd="5" destOrd="0" presId="urn:microsoft.com/office/officeart/2018/2/layout/IconLabelList"/>
    <dgm:cxn modelId="{A8AA9C55-5DFE-4089-86E1-8BF70897159F}" type="presParOf" srcId="{DBE4F7B9-895F-4247-92D6-B86A97001C30}" destId="{DAAE7557-55BE-45EB-A255-F2631410A9CB}" srcOrd="6" destOrd="0" presId="urn:microsoft.com/office/officeart/2018/2/layout/IconLabelList"/>
    <dgm:cxn modelId="{AAF349C7-FB5E-41AC-803A-120B75C341EC}" type="presParOf" srcId="{DAAE7557-55BE-45EB-A255-F2631410A9CB}" destId="{606FB666-C801-4EE4-8460-5A2813F9F13D}" srcOrd="0" destOrd="0" presId="urn:microsoft.com/office/officeart/2018/2/layout/IconLabelList"/>
    <dgm:cxn modelId="{5F32E8A9-6CFC-498D-B056-FCA8763F099B}" type="presParOf" srcId="{DAAE7557-55BE-45EB-A255-F2631410A9CB}" destId="{334B5FBD-5E07-432D-BA7A-70F2D3C0859B}" srcOrd="1" destOrd="0" presId="urn:microsoft.com/office/officeart/2018/2/layout/IconLabelList"/>
    <dgm:cxn modelId="{E083F92E-0407-4087-8285-6660808848CF}" type="presParOf" srcId="{DAAE7557-55BE-45EB-A255-F2631410A9CB}" destId="{3D9FA25D-5942-4325-A804-37DA17A6EDF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88AA3C-1954-4A1C-B89D-5C62B9A64402}">
      <dsp:nvSpPr>
        <dsp:cNvPr id="0" name=""/>
        <dsp:cNvSpPr/>
      </dsp:nvSpPr>
      <dsp:spPr>
        <a:xfrm>
          <a:off x="582645" y="1178"/>
          <a:ext cx="2174490" cy="130469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t>Total Order Lines</a:t>
          </a:r>
          <a:r>
            <a:rPr lang="en-US" sz="1600" b="1" kern="1200"/>
            <a:t>                     </a:t>
          </a:r>
          <a:r>
            <a:rPr lang="en-US" sz="1600" b="1" i="0" kern="1200"/>
            <a:t>Count of all order lines in fact_orders table</a:t>
          </a:r>
          <a:r>
            <a:rPr lang="en-US" sz="1600" b="1" kern="1200"/>
            <a:t> </a:t>
          </a:r>
          <a:endParaRPr lang="en-US" sz="1600" kern="1200"/>
        </a:p>
      </dsp:txBody>
      <dsp:txXfrm>
        <a:off x="582645" y="1178"/>
        <a:ext cx="2174490" cy="1304694"/>
      </dsp:txXfrm>
    </dsp:sp>
    <dsp:sp modelId="{9092C996-515F-42B0-97DE-56667726FFDE}">
      <dsp:nvSpPr>
        <dsp:cNvPr id="0" name=""/>
        <dsp:cNvSpPr/>
      </dsp:nvSpPr>
      <dsp:spPr>
        <a:xfrm>
          <a:off x="2974584" y="1178"/>
          <a:ext cx="2174490" cy="1304694"/>
        </a:xfrm>
        <a:prstGeom prst="rect">
          <a:avLst/>
        </a:prstGeom>
        <a:gradFill rotWithShape="0">
          <a:gsLst>
            <a:gs pos="0">
              <a:schemeClr val="accent5">
                <a:hueOff val="-750949"/>
                <a:satOff val="-1935"/>
                <a:lumOff val="-1307"/>
                <a:alphaOff val="0"/>
                <a:satMod val="103000"/>
                <a:lumMod val="102000"/>
                <a:tint val="94000"/>
              </a:schemeClr>
            </a:gs>
            <a:gs pos="50000">
              <a:schemeClr val="accent5">
                <a:hueOff val="-750949"/>
                <a:satOff val="-1935"/>
                <a:lumOff val="-1307"/>
                <a:alphaOff val="0"/>
                <a:satMod val="110000"/>
                <a:lumMod val="100000"/>
                <a:shade val="100000"/>
              </a:schemeClr>
            </a:gs>
            <a:gs pos="100000">
              <a:schemeClr val="accent5">
                <a:hueOff val="-750949"/>
                <a:satOff val="-1935"/>
                <a:lumOff val="-13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t>On Time Delivery %</a:t>
          </a:r>
          <a:r>
            <a:rPr lang="en-US" sz="1600" b="1" kern="1200"/>
            <a:t>                  </a:t>
          </a:r>
          <a:r>
            <a:rPr lang="en-US" sz="1600" b="1" i="0" kern="1200"/>
            <a:t>Number of orders delivered On Time / Total Number of Orders</a:t>
          </a:r>
          <a:r>
            <a:rPr lang="en-US" sz="1600" b="1" kern="1200"/>
            <a:t> </a:t>
          </a:r>
          <a:endParaRPr lang="en-US" sz="1600" kern="1200"/>
        </a:p>
      </dsp:txBody>
      <dsp:txXfrm>
        <a:off x="2974584" y="1178"/>
        <a:ext cx="2174490" cy="1304694"/>
      </dsp:txXfrm>
    </dsp:sp>
    <dsp:sp modelId="{316686F8-CACC-469B-AFCB-12A66B19ADA6}">
      <dsp:nvSpPr>
        <dsp:cNvPr id="0" name=""/>
        <dsp:cNvSpPr/>
      </dsp:nvSpPr>
      <dsp:spPr>
        <a:xfrm>
          <a:off x="5366524" y="1178"/>
          <a:ext cx="2174490" cy="1304694"/>
        </a:xfrm>
        <a:prstGeom prst="rect">
          <a:avLst/>
        </a:prstGeom>
        <a:gradFill rotWithShape="0">
          <a:gsLst>
            <a:gs pos="0">
              <a:schemeClr val="accent5">
                <a:hueOff val="-1501898"/>
                <a:satOff val="-3871"/>
                <a:lumOff val="-2614"/>
                <a:alphaOff val="0"/>
                <a:satMod val="103000"/>
                <a:lumMod val="102000"/>
                <a:tint val="94000"/>
              </a:schemeClr>
            </a:gs>
            <a:gs pos="50000">
              <a:schemeClr val="accent5">
                <a:hueOff val="-1501898"/>
                <a:satOff val="-3871"/>
                <a:lumOff val="-2614"/>
                <a:alphaOff val="0"/>
                <a:satMod val="110000"/>
                <a:lumMod val="100000"/>
                <a:shade val="100000"/>
              </a:schemeClr>
            </a:gs>
            <a:gs pos="100000">
              <a:schemeClr val="accent5">
                <a:hueOff val="-1501898"/>
                <a:satOff val="-3871"/>
                <a:lumOff val="-26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t>In Full Delivery %</a:t>
          </a:r>
          <a:r>
            <a:rPr lang="en-US" sz="1600" b="1" kern="1200"/>
            <a:t>                     </a:t>
          </a:r>
          <a:r>
            <a:rPr lang="en-US" sz="1600" b="1" i="0" kern="1200"/>
            <a:t>Number of orders delivered in Full quantity / Total Number of Orders</a:t>
          </a:r>
          <a:r>
            <a:rPr lang="en-US" sz="1600" b="1" kern="1200"/>
            <a:t> </a:t>
          </a:r>
          <a:endParaRPr lang="en-US" sz="1600" kern="1200"/>
        </a:p>
      </dsp:txBody>
      <dsp:txXfrm>
        <a:off x="5366524" y="1178"/>
        <a:ext cx="2174490" cy="1304694"/>
      </dsp:txXfrm>
    </dsp:sp>
    <dsp:sp modelId="{01A70AB0-26E8-4589-8097-2120CE98D847}">
      <dsp:nvSpPr>
        <dsp:cNvPr id="0" name=""/>
        <dsp:cNvSpPr/>
      </dsp:nvSpPr>
      <dsp:spPr>
        <a:xfrm>
          <a:off x="7758464" y="1178"/>
          <a:ext cx="2174490" cy="1304694"/>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t>On Time In Full %</a:t>
          </a:r>
          <a:r>
            <a:rPr lang="en-US" sz="1600" b="1" kern="1200"/>
            <a:t>                     </a:t>
          </a:r>
          <a:r>
            <a:rPr lang="en-US" sz="1600" b="1" i="0" kern="1200"/>
            <a:t>Number of orders delivered both IN Full &amp; On Time / Total Number of Orders</a:t>
          </a:r>
          <a:r>
            <a:rPr lang="en-US" sz="1600" b="1" kern="1200"/>
            <a:t> </a:t>
          </a:r>
          <a:endParaRPr lang="en-US" sz="1600" kern="1200"/>
        </a:p>
      </dsp:txBody>
      <dsp:txXfrm>
        <a:off x="7758464" y="1178"/>
        <a:ext cx="2174490" cy="1304694"/>
      </dsp:txXfrm>
    </dsp:sp>
    <dsp:sp modelId="{35FB772F-18AF-4A98-AE95-50042CA9DE7D}">
      <dsp:nvSpPr>
        <dsp:cNvPr id="0" name=""/>
        <dsp:cNvSpPr/>
      </dsp:nvSpPr>
      <dsp:spPr>
        <a:xfrm>
          <a:off x="582645" y="1523321"/>
          <a:ext cx="2174490" cy="1304694"/>
        </a:xfrm>
        <a:prstGeom prst="rect">
          <a:avLst/>
        </a:prstGeom>
        <a:gradFill rotWithShape="0">
          <a:gsLst>
            <a:gs pos="0">
              <a:schemeClr val="accent5">
                <a:hueOff val="-3003797"/>
                <a:satOff val="-7742"/>
                <a:lumOff val="-5229"/>
                <a:alphaOff val="0"/>
                <a:satMod val="103000"/>
                <a:lumMod val="102000"/>
                <a:tint val="94000"/>
              </a:schemeClr>
            </a:gs>
            <a:gs pos="50000">
              <a:schemeClr val="accent5">
                <a:hueOff val="-3003797"/>
                <a:satOff val="-7742"/>
                <a:lumOff val="-5229"/>
                <a:alphaOff val="0"/>
                <a:satMod val="110000"/>
                <a:lumMod val="100000"/>
                <a:shade val="100000"/>
              </a:schemeClr>
            </a:gs>
            <a:gs pos="100000">
              <a:schemeClr val="accent5">
                <a:hueOff val="-3003797"/>
                <a:satOff val="-7742"/>
                <a:lumOff val="-522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t>Line Fill Rate</a:t>
          </a:r>
          <a:r>
            <a:rPr lang="en-US" sz="1600" b="1" kern="1200"/>
            <a:t>                           </a:t>
          </a:r>
          <a:r>
            <a:rPr lang="en-US" sz="1600" b="1" i="0" kern="1200"/>
            <a:t>Number of order lines shipped In Full Quantity / Total Order Lines</a:t>
          </a:r>
          <a:r>
            <a:rPr lang="en-US" sz="1600" b="1" kern="1200"/>
            <a:t> </a:t>
          </a:r>
          <a:endParaRPr lang="en-US" sz="1600" kern="1200"/>
        </a:p>
      </dsp:txBody>
      <dsp:txXfrm>
        <a:off x="582645" y="1523321"/>
        <a:ext cx="2174490" cy="1304694"/>
      </dsp:txXfrm>
    </dsp:sp>
    <dsp:sp modelId="{CB9CDF62-B62E-4C98-A4F4-5F10C616A0C5}">
      <dsp:nvSpPr>
        <dsp:cNvPr id="0" name=""/>
        <dsp:cNvSpPr/>
      </dsp:nvSpPr>
      <dsp:spPr>
        <a:xfrm>
          <a:off x="2974584" y="1523321"/>
          <a:ext cx="2174490" cy="1304694"/>
        </a:xfrm>
        <a:prstGeom prst="rect">
          <a:avLst/>
        </a:prstGeom>
        <a:gradFill rotWithShape="0">
          <a:gsLst>
            <a:gs pos="0">
              <a:schemeClr val="accent5">
                <a:hueOff val="-3754746"/>
                <a:satOff val="-9677"/>
                <a:lumOff val="-6536"/>
                <a:alphaOff val="0"/>
                <a:satMod val="103000"/>
                <a:lumMod val="102000"/>
                <a:tint val="94000"/>
              </a:schemeClr>
            </a:gs>
            <a:gs pos="50000">
              <a:schemeClr val="accent5">
                <a:hueOff val="-3754746"/>
                <a:satOff val="-9677"/>
                <a:lumOff val="-6536"/>
                <a:alphaOff val="0"/>
                <a:satMod val="110000"/>
                <a:lumMod val="100000"/>
                <a:shade val="100000"/>
              </a:schemeClr>
            </a:gs>
            <a:gs pos="100000">
              <a:schemeClr val="accent5">
                <a:hueOff val="-3754746"/>
                <a:satOff val="-9677"/>
                <a:lumOff val="-653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t>Volume Fill Rate</a:t>
          </a:r>
          <a:r>
            <a:rPr lang="en-US" sz="1600" b="1" kern="1200"/>
            <a:t>                       </a:t>
          </a:r>
          <a:r>
            <a:rPr lang="en-US" sz="1600" b="1" i="0" kern="1200"/>
            <a:t>Total Quantity shipped / Total Quantity Ordered</a:t>
          </a:r>
          <a:r>
            <a:rPr lang="en-US" sz="1600" b="1" kern="1200"/>
            <a:t> </a:t>
          </a:r>
          <a:endParaRPr lang="en-US" sz="1600" kern="1200"/>
        </a:p>
      </dsp:txBody>
      <dsp:txXfrm>
        <a:off x="2974584" y="1523321"/>
        <a:ext cx="2174490" cy="1304694"/>
      </dsp:txXfrm>
    </dsp:sp>
    <dsp:sp modelId="{6A960F40-E2B9-47DF-8C6D-A0AEE5660B1E}">
      <dsp:nvSpPr>
        <dsp:cNvPr id="0" name=""/>
        <dsp:cNvSpPr/>
      </dsp:nvSpPr>
      <dsp:spPr>
        <a:xfrm>
          <a:off x="5366524" y="1523321"/>
          <a:ext cx="2174490" cy="1304694"/>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t>Total Orders</a:t>
          </a:r>
          <a:r>
            <a:rPr lang="en-US" sz="1600" b="1" kern="1200"/>
            <a:t>                           </a:t>
          </a:r>
          <a:r>
            <a:rPr lang="en-US" sz="1600" b="1" i="0" kern="1200"/>
            <a:t>Total Quantity Ordered</a:t>
          </a:r>
          <a:r>
            <a:rPr lang="en-US" sz="1600" b="1" kern="1200"/>
            <a:t> </a:t>
          </a:r>
          <a:endParaRPr lang="en-US" sz="1600" kern="1200"/>
        </a:p>
      </dsp:txBody>
      <dsp:txXfrm>
        <a:off x="5366524" y="1523321"/>
        <a:ext cx="2174490" cy="1304694"/>
      </dsp:txXfrm>
    </dsp:sp>
    <dsp:sp modelId="{1498FE42-2C96-4CF9-85DC-E8A16F558990}">
      <dsp:nvSpPr>
        <dsp:cNvPr id="0" name=""/>
        <dsp:cNvSpPr/>
      </dsp:nvSpPr>
      <dsp:spPr>
        <a:xfrm>
          <a:off x="7758464" y="1523321"/>
          <a:ext cx="2174490" cy="1304694"/>
        </a:xfrm>
        <a:prstGeom prst="rect">
          <a:avLst/>
        </a:prstGeom>
        <a:gradFill rotWithShape="0">
          <a:gsLst>
            <a:gs pos="0">
              <a:schemeClr val="accent5">
                <a:hueOff val="-5256644"/>
                <a:satOff val="-13548"/>
                <a:lumOff val="-9151"/>
                <a:alphaOff val="0"/>
                <a:satMod val="103000"/>
                <a:lumMod val="102000"/>
                <a:tint val="94000"/>
              </a:schemeClr>
            </a:gs>
            <a:gs pos="50000">
              <a:schemeClr val="accent5">
                <a:hueOff val="-5256644"/>
                <a:satOff val="-13548"/>
                <a:lumOff val="-9151"/>
                <a:alphaOff val="0"/>
                <a:satMod val="110000"/>
                <a:lumMod val="100000"/>
                <a:shade val="100000"/>
              </a:schemeClr>
            </a:gs>
            <a:gs pos="100000">
              <a:schemeClr val="accent5">
                <a:hueOff val="-5256644"/>
                <a:satOff val="-13548"/>
                <a:lumOff val="-915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t>On Time Target                                   Average of On-Time Target </a:t>
          </a:r>
          <a:endParaRPr lang="en-US" sz="1600" kern="1200"/>
        </a:p>
      </dsp:txBody>
      <dsp:txXfrm>
        <a:off x="7758464" y="1523321"/>
        <a:ext cx="2174490" cy="1304694"/>
      </dsp:txXfrm>
    </dsp:sp>
    <dsp:sp modelId="{4B4E3DF6-9F04-4E87-A70A-767D15027B99}">
      <dsp:nvSpPr>
        <dsp:cNvPr id="0" name=""/>
        <dsp:cNvSpPr/>
      </dsp:nvSpPr>
      <dsp:spPr>
        <a:xfrm>
          <a:off x="2974584" y="3045465"/>
          <a:ext cx="2174490" cy="1304694"/>
        </a:xfrm>
        <a:prstGeom prst="rect">
          <a:avLst/>
        </a:prstGeom>
        <a:gradFill rotWithShape="0">
          <a:gsLst>
            <a:gs pos="0">
              <a:schemeClr val="accent5">
                <a:hueOff val="-6007594"/>
                <a:satOff val="-15484"/>
                <a:lumOff val="-10458"/>
                <a:alphaOff val="0"/>
                <a:satMod val="103000"/>
                <a:lumMod val="102000"/>
                <a:tint val="94000"/>
              </a:schemeClr>
            </a:gs>
            <a:gs pos="50000">
              <a:schemeClr val="accent5">
                <a:hueOff val="-6007594"/>
                <a:satOff val="-15484"/>
                <a:lumOff val="-10458"/>
                <a:alphaOff val="0"/>
                <a:satMod val="110000"/>
                <a:lumMod val="100000"/>
                <a:shade val="100000"/>
              </a:schemeClr>
            </a:gs>
            <a:gs pos="100000">
              <a:schemeClr val="accent5">
                <a:hueOff val="-6007594"/>
                <a:satOff val="-15484"/>
                <a:lumOff val="-1045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t>In Full Target                                       Average of In-Full Target</a:t>
          </a:r>
          <a:r>
            <a:rPr lang="en-US" sz="1600" b="1" kern="1200"/>
            <a:t> </a:t>
          </a:r>
          <a:endParaRPr lang="en-US" sz="1600" kern="1200"/>
        </a:p>
      </dsp:txBody>
      <dsp:txXfrm>
        <a:off x="2974584" y="3045465"/>
        <a:ext cx="2174490" cy="1304694"/>
      </dsp:txXfrm>
    </dsp:sp>
    <dsp:sp modelId="{B37599FE-FF22-4377-95D1-5397CA6EA350}">
      <dsp:nvSpPr>
        <dsp:cNvPr id="0" name=""/>
        <dsp:cNvSpPr/>
      </dsp:nvSpPr>
      <dsp:spPr>
        <a:xfrm>
          <a:off x="5366524" y="3045465"/>
          <a:ext cx="2174490" cy="1304694"/>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t>On Time In Full Target                        Average of OTIF Target</a:t>
          </a:r>
          <a:r>
            <a:rPr lang="en-US" sz="1600" b="1" kern="1200"/>
            <a:t> </a:t>
          </a:r>
          <a:endParaRPr lang="en-US" sz="1600" kern="1200"/>
        </a:p>
      </dsp:txBody>
      <dsp:txXfrm>
        <a:off x="5366524" y="3045465"/>
        <a:ext cx="2174490" cy="13046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B1728-13DD-4A25-9B60-30EB55374655}">
      <dsp:nvSpPr>
        <dsp:cNvPr id="0" name=""/>
        <dsp:cNvSpPr/>
      </dsp:nvSpPr>
      <dsp:spPr>
        <a:xfrm>
          <a:off x="1019379" y="97441"/>
          <a:ext cx="730107" cy="7301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641ABD-82DE-41E0-B815-521E477A734D}">
      <dsp:nvSpPr>
        <dsp:cNvPr id="0" name=""/>
        <dsp:cNvSpPr/>
      </dsp:nvSpPr>
      <dsp:spPr>
        <a:xfrm>
          <a:off x="573202" y="1181995"/>
          <a:ext cx="1622460" cy="1277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0" kern="1200" dirty="0"/>
            <a:t>13000 Orders has been delivered late from the agreed delivery date.</a:t>
          </a:r>
          <a:endParaRPr lang="en-US" sz="1800" b="1" kern="1200" dirty="0"/>
        </a:p>
      </dsp:txBody>
      <dsp:txXfrm>
        <a:off x="573202" y="1181995"/>
        <a:ext cx="1622460" cy="1277687"/>
      </dsp:txXfrm>
    </dsp:sp>
    <dsp:sp modelId="{23768BB3-360B-48CB-994D-2D30C23F79CD}">
      <dsp:nvSpPr>
        <dsp:cNvPr id="0" name=""/>
        <dsp:cNvSpPr/>
      </dsp:nvSpPr>
      <dsp:spPr>
        <a:xfrm>
          <a:off x="2925771" y="97441"/>
          <a:ext cx="730107" cy="7301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3889A4-6F9C-4ABA-B3ED-E2C2035DE466}">
      <dsp:nvSpPr>
        <dsp:cNvPr id="0" name=""/>
        <dsp:cNvSpPr/>
      </dsp:nvSpPr>
      <dsp:spPr>
        <a:xfrm>
          <a:off x="2479594" y="1181995"/>
          <a:ext cx="1622460" cy="1277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dirty="0"/>
            <a:t>On an average, Orders getting delayed1.69days to be delivered from the agreed delivery date</a:t>
          </a:r>
        </a:p>
      </dsp:txBody>
      <dsp:txXfrm>
        <a:off x="2479594" y="1181995"/>
        <a:ext cx="1622460" cy="1277687"/>
      </dsp:txXfrm>
    </dsp:sp>
    <dsp:sp modelId="{40FE4CA2-7BCA-4002-B5D6-BB8966BDFCF1}">
      <dsp:nvSpPr>
        <dsp:cNvPr id="0" name=""/>
        <dsp:cNvSpPr/>
      </dsp:nvSpPr>
      <dsp:spPr>
        <a:xfrm>
          <a:off x="1019379" y="2865298"/>
          <a:ext cx="730107" cy="7301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1E02AF-DF93-4B11-8E96-E55E96E66671}">
      <dsp:nvSpPr>
        <dsp:cNvPr id="0" name=""/>
        <dsp:cNvSpPr/>
      </dsp:nvSpPr>
      <dsp:spPr>
        <a:xfrm>
          <a:off x="573202" y="3873747"/>
          <a:ext cx="1622460" cy="1429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1" kern="1200" dirty="0"/>
            <a:t>Dairy Products Contribute highest in average delayed days , when we do the product level analysis we find </a:t>
          </a:r>
          <a:r>
            <a:rPr lang="en-US" sz="1200" b="1" i="0" kern="1200" dirty="0"/>
            <a:t>Ghee, curd and butter products are most delayed to deliver.</a:t>
          </a:r>
          <a:endParaRPr lang="en-US" sz="1200" b="1" kern="1200" dirty="0"/>
        </a:p>
      </dsp:txBody>
      <dsp:txXfrm>
        <a:off x="573202" y="3873747"/>
        <a:ext cx="1622460" cy="1429898"/>
      </dsp:txXfrm>
    </dsp:sp>
    <dsp:sp modelId="{606FB666-C801-4EE4-8460-5A2813F9F13D}">
      <dsp:nvSpPr>
        <dsp:cNvPr id="0" name=""/>
        <dsp:cNvSpPr/>
      </dsp:nvSpPr>
      <dsp:spPr>
        <a:xfrm>
          <a:off x="2925771" y="2903351"/>
          <a:ext cx="730107" cy="7301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9FA25D-5942-4325-A804-37DA17A6EDFB}">
      <dsp:nvSpPr>
        <dsp:cNvPr id="0" name=""/>
        <dsp:cNvSpPr/>
      </dsp:nvSpPr>
      <dsp:spPr>
        <a:xfrm>
          <a:off x="2479594" y="3987905"/>
          <a:ext cx="1622460" cy="1277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1" i="0" kern="1200" dirty="0"/>
            <a:t>Lotus Mart, </a:t>
          </a:r>
          <a:r>
            <a:rPr lang="en-US" sz="1300" b="1" i="0" kern="1200" dirty="0" err="1"/>
            <a:t>Coolblue</a:t>
          </a:r>
          <a:r>
            <a:rPr lang="en-US" sz="1300" b="1" i="0" kern="1200" dirty="0"/>
            <a:t>, Acclaimed stores have the highest orders as well as delayed the most to deliver the products on time</a:t>
          </a:r>
          <a:endParaRPr lang="en-US" sz="1300" b="1" kern="1200" dirty="0"/>
        </a:p>
      </dsp:txBody>
      <dsp:txXfrm>
        <a:off x="2479594" y="3987905"/>
        <a:ext cx="1622460" cy="127768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FDDC-E875-A0E2-1466-585CF97149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D69758-A6C5-F2FD-6170-5AA0810FA0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08C707-D218-BFF6-A8AD-65E92D8546FB}"/>
              </a:ext>
            </a:extLst>
          </p:cNvPr>
          <p:cNvSpPr>
            <a:spLocks noGrp="1"/>
          </p:cNvSpPr>
          <p:nvPr>
            <p:ph type="dt" sz="half" idx="10"/>
          </p:nvPr>
        </p:nvSpPr>
        <p:spPr/>
        <p:txBody>
          <a:bodyPr/>
          <a:lstStyle/>
          <a:p>
            <a:fld id="{5861A810-8952-46E6-9C61-F1DABE0F9C9B}" type="datetimeFigureOut">
              <a:rPr lang="en-US" smtClean="0"/>
              <a:t>8/13/2024</a:t>
            </a:fld>
            <a:endParaRPr lang="en-US"/>
          </a:p>
        </p:txBody>
      </p:sp>
      <p:sp>
        <p:nvSpPr>
          <p:cNvPr id="5" name="Footer Placeholder 4">
            <a:extLst>
              <a:ext uri="{FF2B5EF4-FFF2-40B4-BE49-F238E27FC236}">
                <a16:creationId xmlns:a16="http://schemas.microsoft.com/office/drawing/2014/main" id="{64FC915D-3A1D-2643-048F-BC3C55CF3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51A8BA-4404-5F6F-E873-9A4E6DB8C238}"/>
              </a:ext>
            </a:extLst>
          </p:cNvPr>
          <p:cNvSpPr>
            <a:spLocks noGrp="1"/>
          </p:cNvSpPr>
          <p:nvPr>
            <p:ph type="sldNum" sz="quarter" idx="12"/>
          </p:nvPr>
        </p:nvSpPr>
        <p:spPr/>
        <p:txBody>
          <a:bodyPr/>
          <a:lstStyle/>
          <a:p>
            <a:fld id="{574445FF-91F6-4F4F-9A23-D48823DAE708}" type="slidenum">
              <a:rPr lang="en-US" smtClean="0"/>
              <a:t>‹#›</a:t>
            </a:fld>
            <a:endParaRPr lang="en-US"/>
          </a:p>
        </p:txBody>
      </p:sp>
    </p:spTree>
    <p:extLst>
      <p:ext uri="{BB962C8B-B14F-4D97-AF65-F5344CB8AC3E}">
        <p14:creationId xmlns:p14="http://schemas.microsoft.com/office/powerpoint/2010/main" val="1640414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4C359-7F13-14A9-7FF9-3E9AC2764B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D2D97D-ED49-E86F-6678-839032CEAB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FBEEA7-2845-F7DD-0B37-17246419A99A}"/>
              </a:ext>
            </a:extLst>
          </p:cNvPr>
          <p:cNvSpPr>
            <a:spLocks noGrp="1"/>
          </p:cNvSpPr>
          <p:nvPr>
            <p:ph type="dt" sz="half" idx="10"/>
          </p:nvPr>
        </p:nvSpPr>
        <p:spPr/>
        <p:txBody>
          <a:bodyPr/>
          <a:lstStyle/>
          <a:p>
            <a:fld id="{5861A810-8952-46E6-9C61-F1DABE0F9C9B}" type="datetimeFigureOut">
              <a:rPr lang="en-US" smtClean="0"/>
              <a:t>8/13/2024</a:t>
            </a:fld>
            <a:endParaRPr lang="en-US"/>
          </a:p>
        </p:txBody>
      </p:sp>
      <p:sp>
        <p:nvSpPr>
          <p:cNvPr id="5" name="Footer Placeholder 4">
            <a:extLst>
              <a:ext uri="{FF2B5EF4-FFF2-40B4-BE49-F238E27FC236}">
                <a16:creationId xmlns:a16="http://schemas.microsoft.com/office/drawing/2014/main" id="{8F85DE85-06A9-53E0-B9E1-B22960B1B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8D6F3-B9B5-AF08-23AF-DCED4A4C24D2}"/>
              </a:ext>
            </a:extLst>
          </p:cNvPr>
          <p:cNvSpPr>
            <a:spLocks noGrp="1"/>
          </p:cNvSpPr>
          <p:nvPr>
            <p:ph type="sldNum" sz="quarter" idx="12"/>
          </p:nvPr>
        </p:nvSpPr>
        <p:spPr/>
        <p:txBody>
          <a:bodyPr/>
          <a:lstStyle/>
          <a:p>
            <a:fld id="{574445FF-91F6-4F4F-9A23-D48823DAE708}" type="slidenum">
              <a:rPr lang="en-US" smtClean="0"/>
              <a:t>‹#›</a:t>
            </a:fld>
            <a:endParaRPr lang="en-US"/>
          </a:p>
        </p:txBody>
      </p:sp>
    </p:spTree>
    <p:extLst>
      <p:ext uri="{BB962C8B-B14F-4D97-AF65-F5344CB8AC3E}">
        <p14:creationId xmlns:p14="http://schemas.microsoft.com/office/powerpoint/2010/main" val="259740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92732F-93B2-7E8E-3005-C0B26F959F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9847BC-3D4F-8F19-D071-6E4FB7EA40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AA4EB5-9976-92B4-0EFE-E98DA49BEB4C}"/>
              </a:ext>
            </a:extLst>
          </p:cNvPr>
          <p:cNvSpPr>
            <a:spLocks noGrp="1"/>
          </p:cNvSpPr>
          <p:nvPr>
            <p:ph type="dt" sz="half" idx="10"/>
          </p:nvPr>
        </p:nvSpPr>
        <p:spPr/>
        <p:txBody>
          <a:bodyPr/>
          <a:lstStyle/>
          <a:p>
            <a:fld id="{5861A810-8952-46E6-9C61-F1DABE0F9C9B}" type="datetimeFigureOut">
              <a:rPr lang="en-US" smtClean="0"/>
              <a:t>8/13/2024</a:t>
            </a:fld>
            <a:endParaRPr lang="en-US"/>
          </a:p>
        </p:txBody>
      </p:sp>
      <p:sp>
        <p:nvSpPr>
          <p:cNvPr id="5" name="Footer Placeholder 4">
            <a:extLst>
              <a:ext uri="{FF2B5EF4-FFF2-40B4-BE49-F238E27FC236}">
                <a16:creationId xmlns:a16="http://schemas.microsoft.com/office/drawing/2014/main" id="{9B48C0D1-811B-3E52-8F6C-5630982594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DD3168-339A-BC68-D493-B12FAF515B7A}"/>
              </a:ext>
            </a:extLst>
          </p:cNvPr>
          <p:cNvSpPr>
            <a:spLocks noGrp="1"/>
          </p:cNvSpPr>
          <p:nvPr>
            <p:ph type="sldNum" sz="quarter" idx="12"/>
          </p:nvPr>
        </p:nvSpPr>
        <p:spPr/>
        <p:txBody>
          <a:bodyPr/>
          <a:lstStyle/>
          <a:p>
            <a:fld id="{574445FF-91F6-4F4F-9A23-D48823DAE708}" type="slidenum">
              <a:rPr lang="en-US" smtClean="0"/>
              <a:t>‹#›</a:t>
            </a:fld>
            <a:endParaRPr lang="en-US"/>
          </a:p>
        </p:txBody>
      </p:sp>
    </p:spTree>
    <p:extLst>
      <p:ext uri="{BB962C8B-B14F-4D97-AF65-F5344CB8AC3E}">
        <p14:creationId xmlns:p14="http://schemas.microsoft.com/office/powerpoint/2010/main" val="2626040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0F4B6-FA4C-7567-7C80-B818D3A879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3E3DF7-6727-7280-D7EF-6D55F019EA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3F650A-C317-D3A7-03B5-53A9B763F0DB}"/>
              </a:ext>
            </a:extLst>
          </p:cNvPr>
          <p:cNvSpPr>
            <a:spLocks noGrp="1"/>
          </p:cNvSpPr>
          <p:nvPr>
            <p:ph type="dt" sz="half" idx="10"/>
          </p:nvPr>
        </p:nvSpPr>
        <p:spPr/>
        <p:txBody>
          <a:bodyPr/>
          <a:lstStyle/>
          <a:p>
            <a:fld id="{5861A810-8952-46E6-9C61-F1DABE0F9C9B}" type="datetimeFigureOut">
              <a:rPr lang="en-US" smtClean="0"/>
              <a:t>8/13/2024</a:t>
            </a:fld>
            <a:endParaRPr lang="en-US"/>
          </a:p>
        </p:txBody>
      </p:sp>
      <p:sp>
        <p:nvSpPr>
          <p:cNvPr id="5" name="Footer Placeholder 4">
            <a:extLst>
              <a:ext uri="{FF2B5EF4-FFF2-40B4-BE49-F238E27FC236}">
                <a16:creationId xmlns:a16="http://schemas.microsoft.com/office/drawing/2014/main" id="{789437C1-3A15-3B0E-6220-347855080A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A3241-6B32-CA9C-CCD3-565CDCA1C10A}"/>
              </a:ext>
            </a:extLst>
          </p:cNvPr>
          <p:cNvSpPr>
            <a:spLocks noGrp="1"/>
          </p:cNvSpPr>
          <p:nvPr>
            <p:ph type="sldNum" sz="quarter" idx="12"/>
          </p:nvPr>
        </p:nvSpPr>
        <p:spPr/>
        <p:txBody>
          <a:bodyPr/>
          <a:lstStyle/>
          <a:p>
            <a:fld id="{574445FF-91F6-4F4F-9A23-D48823DAE708}" type="slidenum">
              <a:rPr lang="en-US" smtClean="0"/>
              <a:t>‹#›</a:t>
            </a:fld>
            <a:endParaRPr lang="en-US"/>
          </a:p>
        </p:txBody>
      </p:sp>
    </p:spTree>
    <p:extLst>
      <p:ext uri="{BB962C8B-B14F-4D97-AF65-F5344CB8AC3E}">
        <p14:creationId xmlns:p14="http://schemas.microsoft.com/office/powerpoint/2010/main" val="63466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3A01D-319B-8F14-BA6B-8E1EF21674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468CE-D9EE-22BA-10FF-AAFD7B1244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543218-B62C-25B8-B5A1-E4270A6C9B24}"/>
              </a:ext>
            </a:extLst>
          </p:cNvPr>
          <p:cNvSpPr>
            <a:spLocks noGrp="1"/>
          </p:cNvSpPr>
          <p:nvPr>
            <p:ph type="dt" sz="half" idx="10"/>
          </p:nvPr>
        </p:nvSpPr>
        <p:spPr/>
        <p:txBody>
          <a:bodyPr/>
          <a:lstStyle/>
          <a:p>
            <a:fld id="{5861A810-8952-46E6-9C61-F1DABE0F9C9B}" type="datetimeFigureOut">
              <a:rPr lang="en-US" smtClean="0"/>
              <a:t>8/13/2024</a:t>
            </a:fld>
            <a:endParaRPr lang="en-US"/>
          </a:p>
        </p:txBody>
      </p:sp>
      <p:sp>
        <p:nvSpPr>
          <p:cNvPr id="5" name="Footer Placeholder 4">
            <a:extLst>
              <a:ext uri="{FF2B5EF4-FFF2-40B4-BE49-F238E27FC236}">
                <a16:creationId xmlns:a16="http://schemas.microsoft.com/office/drawing/2014/main" id="{F13C2453-1D30-8004-8C13-1981FB76A6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E65838-B054-8F2F-8A5E-F1F2CE477ECA}"/>
              </a:ext>
            </a:extLst>
          </p:cNvPr>
          <p:cNvSpPr>
            <a:spLocks noGrp="1"/>
          </p:cNvSpPr>
          <p:nvPr>
            <p:ph type="sldNum" sz="quarter" idx="12"/>
          </p:nvPr>
        </p:nvSpPr>
        <p:spPr/>
        <p:txBody>
          <a:bodyPr/>
          <a:lstStyle/>
          <a:p>
            <a:fld id="{574445FF-91F6-4F4F-9A23-D48823DAE708}" type="slidenum">
              <a:rPr lang="en-US" smtClean="0"/>
              <a:t>‹#›</a:t>
            </a:fld>
            <a:endParaRPr lang="en-US"/>
          </a:p>
        </p:txBody>
      </p:sp>
    </p:spTree>
    <p:extLst>
      <p:ext uri="{BB962C8B-B14F-4D97-AF65-F5344CB8AC3E}">
        <p14:creationId xmlns:p14="http://schemas.microsoft.com/office/powerpoint/2010/main" val="272704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EF0C-E8C0-A9D5-9B21-B23E0C6557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13901B-76ED-E1C8-F8DF-966CBF0D2A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ECDBC8-2733-C877-2FC8-363A7C896B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177739-E6FE-2622-08A4-5679D3D7CF93}"/>
              </a:ext>
            </a:extLst>
          </p:cNvPr>
          <p:cNvSpPr>
            <a:spLocks noGrp="1"/>
          </p:cNvSpPr>
          <p:nvPr>
            <p:ph type="dt" sz="half" idx="10"/>
          </p:nvPr>
        </p:nvSpPr>
        <p:spPr/>
        <p:txBody>
          <a:bodyPr/>
          <a:lstStyle/>
          <a:p>
            <a:fld id="{5861A810-8952-46E6-9C61-F1DABE0F9C9B}" type="datetimeFigureOut">
              <a:rPr lang="en-US" smtClean="0"/>
              <a:t>8/13/2024</a:t>
            </a:fld>
            <a:endParaRPr lang="en-US"/>
          </a:p>
        </p:txBody>
      </p:sp>
      <p:sp>
        <p:nvSpPr>
          <p:cNvPr id="6" name="Footer Placeholder 5">
            <a:extLst>
              <a:ext uri="{FF2B5EF4-FFF2-40B4-BE49-F238E27FC236}">
                <a16:creationId xmlns:a16="http://schemas.microsoft.com/office/drawing/2014/main" id="{96430C58-C377-E47C-FF8B-940EC718B1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175322-5320-DF95-B47A-66512F386576}"/>
              </a:ext>
            </a:extLst>
          </p:cNvPr>
          <p:cNvSpPr>
            <a:spLocks noGrp="1"/>
          </p:cNvSpPr>
          <p:nvPr>
            <p:ph type="sldNum" sz="quarter" idx="12"/>
          </p:nvPr>
        </p:nvSpPr>
        <p:spPr/>
        <p:txBody>
          <a:bodyPr/>
          <a:lstStyle/>
          <a:p>
            <a:fld id="{574445FF-91F6-4F4F-9A23-D48823DAE708}" type="slidenum">
              <a:rPr lang="en-US" smtClean="0"/>
              <a:t>‹#›</a:t>
            </a:fld>
            <a:endParaRPr lang="en-US"/>
          </a:p>
        </p:txBody>
      </p:sp>
    </p:spTree>
    <p:extLst>
      <p:ext uri="{BB962C8B-B14F-4D97-AF65-F5344CB8AC3E}">
        <p14:creationId xmlns:p14="http://schemas.microsoft.com/office/powerpoint/2010/main" val="114408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E81-6CFD-0275-5FE3-DA5F58B81C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F5E3DC-7104-C355-11ED-73CBCD04D0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21DC6A-4D69-029A-9BC0-B9340C6BE0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F261D5-370C-0F36-9F57-533236406B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DB47AA-CFE1-ED09-885F-321F9902E8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7AAB7E-885A-7151-E08E-A2DF6F3D926F}"/>
              </a:ext>
            </a:extLst>
          </p:cNvPr>
          <p:cNvSpPr>
            <a:spLocks noGrp="1"/>
          </p:cNvSpPr>
          <p:nvPr>
            <p:ph type="dt" sz="half" idx="10"/>
          </p:nvPr>
        </p:nvSpPr>
        <p:spPr/>
        <p:txBody>
          <a:bodyPr/>
          <a:lstStyle/>
          <a:p>
            <a:fld id="{5861A810-8952-46E6-9C61-F1DABE0F9C9B}" type="datetimeFigureOut">
              <a:rPr lang="en-US" smtClean="0"/>
              <a:t>8/13/2024</a:t>
            </a:fld>
            <a:endParaRPr lang="en-US"/>
          </a:p>
        </p:txBody>
      </p:sp>
      <p:sp>
        <p:nvSpPr>
          <p:cNvPr id="8" name="Footer Placeholder 7">
            <a:extLst>
              <a:ext uri="{FF2B5EF4-FFF2-40B4-BE49-F238E27FC236}">
                <a16:creationId xmlns:a16="http://schemas.microsoft.com/office/drawing/2014/main" id="{E576A609-5C59-79D1-E86E-54A752EF47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54DDE3-B80E-3442-27A6-4D71F7E87D7C}"/>
              </a:ext>
            </a:extLst>
          </p:cNvPr>
          <p:cNvSpPr>
            <a:spLocks noGrp="1"/>
          </p:cNvSpPr>
          <p:nvPr>
            <p:ph type="sldNum" sz="quarter" idx="12"/>
          </p:nvPr>
        </p:nvSpPr>
        <p:spPr/>
        <p:txBody>
          <a:bodyPr/>
          <a:lstStyle/>
          <a:p>
            <a:fld id="{574445FF-91F6-4F4F-9A23-D48823DAE708}" type="slidenum">
              <a:rPr lang="en-US" smtClean="0"/>
              <a:t>‹#›</a:t>
            </a:fld>
            <a:endParaRPr lang="en-US"/>
          </a:p>
        </p:txBody>
      </p:sp>
    </p:spTree>
    <p:extLst>
      <p:ext uri="{BB962C8B-B14F-4D97-AF65-F5344CB8AC3E}">
        <p14:creationId xmlns:p14="http://schemas.microsoft.com/office/powerpoint/2010/main" val="3503758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91A00-BE5F-0D3E-3FC1-51CD591531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D45485-ABFF-E8C3-4451-F935EB059C6A}"/>
              </a:ext>
            </a:extLst>
          </p:cNvPr>
          <p:cNvSpPr>
            <a:spLocks noGrp="1"/>
          </p:cNvSpPr>
          <p:nvPr>
            <p:ph type="dt" sz="half" idx="10"/>
          </p:nvPr>
        </p:nvSpPr>
        <p:spPr/>
        <p:txBody>
          <a:bodyPr/>
          <a:lstStyle/>
          <a:p>
            <a:fld id="{5861A810-8952-46E6-9C61-F1DABE0F9C9B}" type="datetimeFigureOut">
              <a:rPr lang="en-US" smtClean="0"/>
              <a:t>8/13/2024</a:t>
            </a:fld>
            <a:endParaRPr lang="en-US"/>
          </a:p>
        </p:txBody>
      </p:sp>
      <p:sp>
        <p:nvSpPr>
          <p:cNvPr id="4" name="Footer Placeholder 3">
            <a:extLst>
              <a:ext uri="{FF2B5EF4-FFF2-40B4-BE49-F238E27FC236}">
                <a16:creationId xmlns:a16="http://schemas.microsoft.com/office/drawing/2014/main" id="{21F3A1E7-EC00-A07A-2C8E-95AC1C7817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A9312C-F61C-0B64-5D3E-DDC2C0C3A7A1}"/>
              </a:ext>
            </a:extLst>
          </p:cNvPr>
          <p:cNvSpPr>
            <a:spLocks noGrp="1"/>
          </p:cNvSpPr>
          <p:nvPr>
            <p:ph type="sldNum" sz="quarter" idx="12"/>
          </p:nvPr>
        </p:nvSpPr>
        <p:spPr/>
        <p:txBody>
          <a:bodyPr/>
          <a:lstStyle/>
          <a:p>
            <a:fld id="{574445FF-91F6-4F4F-9A23-D48823DAE708}" type="slidenum">
              <a:rPr lang="en-US" smtClean="0"/>
              <a:t>‹#›</a:t>
            </a:fld>
            <a:endParaRPr lang="en-US"/>
          </a:p>
        </p:txBody>
      </p:sp>
    </p:spTree>
    <p:extLst>
      <p:ext uri="{BB962C8B-B14F-4D97-AF65-F5344CB8AC3E}">
        <p14:creationId xmlns:p14="http://schemas.microsoft.com/office/powerpoint/2010/main" val="123007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94AC36-AA94-666D-D91D-FE02D191E16A}"/>
              </a:ext>
            </a:extLst>
          </p:cNvPr>
          <p:cNvSpPr>
            <a:spLocks noGrp="1"/>
          </p:cNvSpPr>
          <p:nvPr>
            <p:ph type="dt" sz="half" idx="10"/>
          </p:nvPr>
        </p:nvSpPr>
        <p:spPr/>
        <p:txBody>
          <a:bodyPr/>
          <a:lstStyle/>
          <a:p>
            <a:fld id="{5861A810-8952-46E6-9C61-F1DABE0F9C9B}" type="datetimeFigureOut">
              <a:rPr lang="en-US" smtClean="0"/>
              <a:t>8/13/2024</a:t>
            </a:fld>
            <a:endParaRPr lang="en-US"/>
          </a:p>
        </p:txBody>
      </p:sp>
      <p:sp>
        <p:nvSpPr>
          <p:cNvPr id="3" name="Footer Placeholder 2">
            <a:extLst>
              <a:ext uri="{FF2B5EF4-FFF2-40B4-BE49-F238E27FC236}">
                <a16:creationId xmlns:a16="http://schemas.microsoft.com/office/drawing/2014/main" id="{D11E2BE1-6BCC-206E-4724-68B8703D6D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27B028-F8D8-7481-7E69-0975C9D6284E}"/>
              </a:ext>
            </a:extLst>
          </p:cNvPr>
          <p:cNvSpPr>
            <a:spLocks noGrp="1"/>
          </p:cNvSpPr>
          <p:nvPr>
            <p:ph type="sldNum" sz="quarter" idx="12"/>
          </p:nvPr>
        </p:nvSpPr>
        <p:spPr/>
        <p:txBody>
          <a:bodyPr/>
          <a:lstStyle/>
          <a:p>
            <a:fld id="{574445FF-91F6-4F4F-9A23-D48823DAE708}" type="slidenum">
              <a:rPr lang="en-US" smtClean="0"/>
              <a:t>‹#›</a:t>
            </a:fld>
            <a:endParaRPr lang="en-US"/>
          </a:p>
        </p:txBody>
      </p:sp>
    </p:spTree>
    <p:extLst>
      <p:ext uri="{BB962C8B-B14F-4D97-AF65-F5344CB8AC3E}">
        <p14:creationId xmlns:p14="http://schemas.microsoft.com/office/powerpoint/2010/main" val="2999453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F531C-7D4F-A046-76AD-CC757B219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DCB8A7-BF91-A82D-FDBC-9DD620CDAB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3626FC-63BB-7DCE-3570-F9B9F6EC4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9D20E2-5DB9-278D-B13A-F19A0EDD92AB}"/>
              </a:ext>
            </a:extLst>
          </p:cNvPr>
          <p:cNvSpPr>
            <a:spLocks noGrp="1"/>
          </p:cNvSpPr>
          <p:nvPr>
            <p:ph type="dt" sz="half" idx="10"/>
          </p:nvPr>
        </p:nvSpPr>
        <p:spPr/>
        <p:txBody>
          <a:bodyPr/>
          <a:lstStyle/>
          <a:p>
            <a:fld id="{5861A810-8952-46E6-9C61-F1DABE0F9C9B}" type="datetimeFigureOut">
              <a:rPr lang="en-US" smtClean="0"/>
              <a:t>8/13/2024</a:t>
            </a:fld>
            <a:endParaRPr lang="en-US"/>
          </a:p>
        </p:txBody>
      </p:sp>
      <p:sp>
        <p:nvSpPr>
          <p:cNvPr id="6" name="Footer Placeholder 5">
            <a:extLst>
              <a:ext uri="{FF2B5EF4-FFF2-40B4-BE49-F238E27FC236}">
                <a16:creationId xmlns:a16="http://schemas.microsoft.com/office/drawing/2014/main" id="{696394A1-6397-18D6-2718-2A8230B5A4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EA757-617C-7D62-017D-E1C8BFD094BA}"/>
              </a:ext>
            </a:extLst>
          </p:cNvPr>
          <p:cNvSpPr>
            <a:spLocks noGrp="1"/>
          </p:cNvSpPr>
          <p:nvPr>
            <p:ph type="sldNum" sz="quarter" idx="12"/>
          </p:nvPr>
        </p:nvSpPr>
        <p:spPr/>
        <p:txBody>
          <a:bodyPr/>
          <a:lstStyle/>
          <a:p>
            <a:fld id="{574445FF-91F6-4F4F-9A23-D48823DAE708}" type="slidenum">
              <a:rPr lang="en-US" smtClean="0"/>
              <a:t>‹#›</a:t>
            </a:fld>
            <a:endParaRPr lang="en-US"/>
          </a:p>
        </p:txBody>
      </p:sp>
    </p:spTree>
    <p:extLst>
      <p:ext uri="{BB962C8B-B14F-4D97-AF65-F5344CB8AC3E}">
        <p14:creationId xmlns:p14="http://schemas.microsoft.com/office/powerpoint/2010/main" val="1503681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F245E-92EB-C9DD-80A9-4F50AF994C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1057F5-4F73-D9BB-F865-9D0EF67055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370811-9188-BC26-FE69-109E4D55E2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323F68-A0BA-F0BD-823D-E0693185F862}"/>
              </a:ext>
            </a:extLst>
          </p:cNvPr>
          <p:cNvSpPr>
            <a:spLocks noGrp="1"/>
          </p:cNvSpPr>
          <p:nvPr>
            <p:ph type="dt" sz="half" idx="10"/>
          </p:nvPr>
        </p:nvSpPr>
        <p:spPr/>
        <p:txBody>
          <a:bodyPr/>
          <a:lstStyle/>
          <a:p>
            <a:fld id="{5861A810-8952-46E6-9C61-F1DABE0F9C9B}" type="datetimeFigureOut">
              <a:rPr lang="en-US" smtClean="0"/>
              <a:t>8/13/2024</a:t>
            </a:fld>
            <a:endParaRPr lang="en-US"/>
          </a:p>
        </p:txBody>
      </p:sp>
      <p:sp>
        <p:nvSpPr>
          <p:cNvPr id="6" name="Footer Placeholder 5">
            <a:extLst>
              <a:ext uri="{FF2B5EF4-FFF2-40B4-BE49-F238E27FC236}">
                <a16:creationId xmlns:a16="http://schemas.microsoft.com/office/drawing/2014/main" id="{2B8B0A64-5BDA-C60A-403A-E1C7AB331C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8CCEC-32BB-ED0E-701B-F4BEBE5D30EE}"/>
              </a:ext>
            </a:extLst>
          </p:cNvPr>
          <p:cNvSpPr>
            <a:spLocks noGrp="1"/>
          </p:cNvSpPr>
          <p:nvPr>
            <p:ph type="sldNum" sz="quarter" idx="12"/>
          </p:nvPr>
        </p:nvSpPr>
        <p:spPr/>
        <p:txBody>
          <a:bodyPr/>
          <a:lstStyle/>
          <a:p>
            <a:fld id="{574445FF-91F6-4F4F-9A23-D48823DAE708}" type="slidenum">
              <a:rPr lang="en-US" smtClean="0"/>
              <a:t>‹#›</a:t>
            </a:fld>
            <a:endParaRPr lang="en-US"/>
          </a:p>
        </p:txBody>
      </p:sp>
    </p:spTree>
    <p:extLst>
      <p:ext uri="{BB962C8B-B14F-4D97-AF65-F5344CB8AC3E}">
        <p14:creationId xmlns:p14="http://schemas.microsoft.com/office/powerpoint/2010/main" val="188270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6BDA73-087A-8B56-B742-CCAE2CC684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CFA8D5-8B39-7A6D-2A05-E601E741D7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69C2A-E2A4-6ABB-CDA3-91B05B76CA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1A810-8952-46E6-9C61-F1DABE0F9C9B}" type="datetimeFigureOut">
              <a:rPr lang="en-US" smtClean="0"/>
              <a:t>8/13/2024</a:t>
            </a:fld>
            <a:endParaRPr lang="en-US"/>
          </a:p>
        </p:txBody>
      </p:sp>
      <p:sp>
        <p:nvSpPr>
          <p:cNvPr id="5" name="Footer Placeholder 4">
            <a:extLst>
              <a:ext uri="{FF2B5EF4-FFF2-40B4-BE49-F238E27FC236}">
                <a16:creationId xmlns:a16="http://schemas.microsoft.com/office/drawing/2014/main" id="{16F4E4BD-03E6-57A2-4DBD-47DEA8AB28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BECFC6-1831-D3F4-11E7-C32AA638E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445FF-91F6-4F4F-9A23-D48823DAE708}" type="slidenum">
              <a:rPr lang="en-US" smtClean="0"/>
              <a:t>‹#›</a:t>
            </a:fld>
            <a:endParaRPr lang="en-US"/>
          </a:p>
        </p:txBody>
      </p:sp>
    </p:spTree>
    <p:extLst>
      <p:ext uri="{BB962C8B-B14F-4D97-AF65-F5344CB8AC3E}">
        <p14:creationId xmlns:p14="http://schemas.microsoft.com/office/powerpoint/2010/main" val="4066834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oswaldo/173382446/"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www.pexels.com/photo/chinese-food-delivery-van-1838839/" TargetMode="Externa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hyperlink" Target="https://www.rawpixel.com/search/ship%20illustration"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Layout" Target="../diagrams/layout2.xml"/><Relationship Id="rId7" Type="http://schemas.openxmlformats.org/officeDocument/2006/relationships/image" Target="../media/image2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2">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4">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5" name="Picture 4" descr="A grocery store aisle with shelves of goods&#10;&#10;Description automatically generated">
            <a:extLst>
              <a:ext uri="{FF2B5EF4-FFF2-40B4-BE49-F238E27FC236}">
                <a16:creationId xmlns:a16="http://schemas.microsoft.com/office/drawing/2014/main" id="{CC11B7AE-334D-8632-5FCF-6025C38278CA}"/>
              </a:ext>
            </a:extLst>
          </p:cNvPr>
          <p:cNvPicPr>
            <a:picLocks noChangeAspect="1"/>
          </p:cNvPicPr>
          <p:nvPr/>
        </p:nvPicPr>
        <p:blipFill>
          <a:blip r:embed="rId2">
            <a:alphaModFix amt="6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6196" r="17104"/>
          <a:stretch/>
        </p:blipFill>
        <p:spPr>
          <a:xfrm>
            <a:off x="-4084" y="10"/>
            <a:ext cx="6099050" cy="6857990"/>
          </a:xfrm>
          <a:prstGeom prst="rect">
            <a:avLst/>
          </a:prstGeom>
        </p:spPr>
      </p:pic>
      <p:pic>
        <p:nvPicPr>
          <p:cNvPr id="8" name="Picture 7" descr="A truck full of boxes&#10;&#10;Description automatically generated">
            <a:extLst>
              <a:ext uri="{FF2B5EF4-FFF2-40B4-BE49-F238E27FC236}">
                <a16:creationId xmlns:a16="http://schemas.microsoft.com/office/drawing/2014/main" id="{A6191C51-E4F6-DD5A-46A4-7AB7B95F2D30}"/>
              </a:ext>
            </a:extLst>
          </p:cNvPr>
          <p:cNvPicPr>
            <a:picLocks noChangeAspect="1"/>
          </p:cNvPicPr>
          <p:nvPr/>
        </p:nvPicPr>
        <p:blipFill>
          <a:blip r:embed="rId4">
            <a:alphaModFix amt="60000"/>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20559" r="20560" b="-1"/>
          <a:stretch/>
        </p:blipFill>
        <p:spPr>
          <a:xfrm>
            <a:off x="6096844" y="10"/>
            <a:ext cx="6095156" cy="6857990"/>
          </a:xfrm>
          <a:prstGeom prst="rect">
            <a:avLst/>
          </a:prstGeom>
        </p:spPr>
      </p:pic>
      <p:sp>
        <p:nvSpPr>
          <p:cNvPr id="2" name="Title 1">
            <a:extLst>
              <a:ext uri="{FF2B5EF4-FFF2-40B4-BE49-F238E27FC236}">
                <a16:creationId xmlns:a16="http://schemas.microsoft.com/office/drawing/2014/main" id="{6AE59100-61CB-D3D3-4B88-F04A2FF6FDC1}"/>
              </a:ext>
            </a:extLst>
          </p:cNvPr>
          <p:cNvSpPr>
            <a:spLocks noGrp="1"/>
          </p:cNvSpPr>
          <p:nvPr>
            <p:ph type="ctrTitle"/>
          </p:nvPr>
        </p:nvSpPr>
        <p:spPr>
          <a:xfrm>
            <a:off x="1198181" y="1122363"/>
            <a:ext cx="9795637" cy="2215884"/>
          </a:xfrm>
        </p:spPr>
        <p:txBody>
          <a:bodyPr>
            <a:normAutofit/>
          </a:bodyPr>
          <a:lstStyle/>
          <a:p>
            <a:r>
              <a:rPr lang="en-US" sz="5200" b="1" i="0" dirty="0" err="1">
                <a:solidFill>
                  <a:schemeClr val="bg1"/>
                </a:solidFill>
                <a:effectLst/>
                <a:latin typeface="Segoe UI" panose="020B0502040204020203" pitchFamily="34" charset="0"/>
              </a:rPr>
              <a:t>AtliQ</a:t>
            </a:r>
            <a:r>
              <a:rPr lang="en-US" sz="5200" b="1" i="0" dirty="0">
                <a:solidFill>
                  <a:schemeClr val="bg1"/>
                </a:solidFill>
                <a:effectLst/>
                <a:latin typeface="Segoe UI" panose="020B0502040204020203" pitchFamily="34" charset="0"/>
              </a:rPr>
              <a:t> Mart - Supply Chain Analysis </a:t>
            </a:r>
            <a:endParaRPr lang="en-US" sz="5200" dirty="0">
              <a:solidFill>
                <a:schemeClr val="bg1"/>
              </a:solidFill>
            </a:endParaRPr>
          </a:p>
        </p:txBody>
      </p:sp>
    </p:spTree>
    <p:extLst>
      <p:ext uri="{BB962C8B-B14F-4D97-AF65-F5344CB8AC3E}">
        <p14:creationId xmlns:p14="http://schemas.microsoft.com/office/powerpoint/2010/main" val="425502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erson on a scooter with boxes on his back&#10;&#10;Description automatically generated">
            <a:extLst>
              <a:ext uri="{FF2B5EF4-FFF2-40B4-BE49-F238E27FC236}">
                <a16:creationId xmlns:a16="http://schemas.microsoft.com/office/drawing/2014/main" id="{D968F63A-068E-3D3E-636A-43EEC4A198E1}"/>
              </a:ext>
            </a:extLst>
          </p:cNvPr>
          <p:cNvPicPr>
            <a:picLocks noChangeAspect="1"/>
          </p:cNvPicPr>
          <p:nvPr/>
        </p:nvPicPr>
        <p:blipFill>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7471" b="6279"/>
          <a:stretch/>
        </p:blipFill>
        <p:spPr>
          <a:xfrm>
            <a:off x="20" y="10"/>
            <a:ext cx="12191980" cy="6857990"/>
          </a:xfrm>
          <a:prstGeom prst="rect">
            <a:avLst/>
          </a:prstGeom>
        </p:spPr>
      </p:pic>
      <p:sp>
        <p:nvSpPr>
          <p:cNvPr id="2" name="Title 1">
            <a:extLst>
              <a:ext uri="{FF2B5EF4-FFF2-40B4-BE49-F238E27FC236}">
                <a16:creationId xmlns:a16="http://schemas.microsoft.com/office/drawing/2014/main" id="{25E9898B-E09B-1586-44D5-18FA179BE788}"/>
              </a:ext>
            </a:extLst>
          </p:cNvPr>
          <p:cNvSpPr>
            <a:spLocks noGrp="1"/>
          </p:cNvSpPr>
          <p:nvPr>
            <p:ph type="title"/>
          </p:nvPr>
        </p:nvSpPr>
        <p:spPr>
          <a:xfrm>
            <a:off x="838200" y="365125"/>
            <a:ext cx="10515600" cy="1325563"/>
          </a:xfrm>
        </p:spPr>
        <p:txBody>
          <a:bodyPr>
            <a:normAutofit/>
          </a:bodyPr>
          <a:lstStyle/>
          <a:p>
            <a:r>
              <a:rPr lang="en-US" b="1">
                <a:solidFill>
                  <a:srgbClr val="FFFFFF"/>
                </a:solidFill>
                <a:latin typeface="Arial Black" panose="020B0A04020102020204" pitchFamily="34" charset="0"/>
              </a:rPr>
              <a:t>Problem Statement </a:t>
            </a:r>
          </a:p>
        </p:txBody>
      </p:sp>
      <p:sp>
        <p:nvSpPr>
          <p:cNvPr id="3" name="Content Placeholder 2">
            <a:extLst>
              <a:ext uri="{FF2B5EF4-FFF2-40B4-BE49-F238E27FC236}">
                <a16:creationId xmlns:a16="http://schemas.microsoft.com/office/drawing/2014/main" id="{EA7F12A0-33AF-4E7A-940A-7A3EE08D187A}"/>
              </a:ext>
            </a:extLst>
          </p:cNvPr>
          <p:cNvSpPr>
            <a:spLocks noGrp="1"/>
          </p:cNvSpPr>
          <p:nvPr>
            <p:ph idx="1"/>
          </p:nvPr>
        </p:nvSpPr>
        <p:spPr>
          <a:xfrm>
            <a:off x="838200" y="1825625"/>
            <a:ext cx="10515600" cy="4351338"/>
          </a:xfrm>
        </p:spPr>
        <p:txBody>
          <a:bodyPr>
            <a:normAutofit/>
          </a:bodyPr>
          <a:lstStyle/>
          <a:p>
            <a:r>
              <a:rPr lang="en-US" sz="2000" b="0" i="0">
                <a:solidFill>
                  <a:srgbClr val="FFFFFF"/>
                </a:solidFill>
                <a:effectLst/>
                <a:latin typeface="-apple-system"/>
              </a:rPr>
              <a:t>AtliQ Mart is a growing FMCG manufacturer headquartered in Gujarat, India. It is currently operational in three cities Surat, Ahmedabad and Vadodra. They want to expand to other metro/tier1 cities in the next 2 years.</a:t>
            </a:r>
          </a:p>
          <a:p>
            <a:r>
              <a:rPr lang="en-US" sz="2000" b="0" i="0">
                <a:solidFill>
                  <a:srgbClr val="FFFFFF"/>
                </a:solidFill>
                <a:effectLst/>
                <a:latin typeface="-apple-system"/>
              </a:rPr>
              <a:t>AtliQ Mart is currently facing a problem where a few key customers did not extend the annual contract due to service issues. It is speculated that some of the essential products were either not delivered on time or not delivered in full over a continued period, which could have resulted in bad customer service. Management wants to fix this issue before expanding to other cities and requested their supply chain analytics team to track the ’On time’ and ‘In Full’ delivery service level for all the customers on a daily basis so that they can respond swiftly to these issues.</a:t>
            </a:r>
          </a:p>
          <a:p>
            <a:r>
              <a:rPr lang="en-US" sz="2000" b="0" i="0">
                <a:solidFill>
                  <a:srgbClr val="FFFFFF"/>
                </a:solidFill>
                <a:effectLst/>
                <a:latin typeface="-apple-system"/>
              </a:rPr>
              <a:t>The Supply Chain team decided to use a standard approach to measure the service level in which they will measure ‘on-time delivery (OT) %’, ‘In-full delivery (IF) %’ and OnTime in full (OTIF) % of the customer orders on a daily basis against the target service level set for each customer.</a:t>
            </a:r>
          </a:p>
          <a:p>
            <a:endParaRPr lang="en-US" sz="2000">
              <a:solidFill>
                <a:srgbClr val="FFFFFF"/>
              </a:solidFill>
            </a:endParaRPr>
          </a:p>
        </p:txBody>
      </p:sp>
    </p:spTree>
    <p:extLst>
      <p:ext uri="{BB962C8B-B14F-4D97-AF65-F5344CB8AC3E}">
        <p14:creationId xmlns:p14="http://schemas.microsoft.com/office/powerpoint/2010/main" val="253888784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F1E51-793B-4EBB-89FD-A99604C54C47}"/>
              </a:ext>
            </a:extLst>
          </p:cNvPr>
          <p:cNvSpPr>
            <a:spLocks noGrp="1"/>
          </p:cNvSpPr>
          <p:nvPr>
            <p:ph type="title"/>
          </p:nvPr>
        </p:nvSpPr>
        <p:spPr>
          <a:xfrm>
            <a:off x="838200" y="5586257"/>
            <a:ext cx="6926703" cy="804161"/>
          </a:xfrm>
        </p:spPr>
        <p:txBody>
          <a:bodyPr vert="horz" lIns="91440" tIns="45720" rIns="91440" bIns="45720" rtlCol="0" anchor="ctr">
            <a:normAutofit/>
          </a:bodyPr>
          <a:lstStyle/>
          <a:p>
            <a:r>
              <a:rPr lang="en-US" sz="3200"/>
              <a:t>Data Model </a:t>
            </a:r>
          </a:p>
        </p:txBody>
      </p:sp>
      <p:pic>
        <p:nvPicPr>
          <p:cNvPr id="6" name="Content Placeholder 5">
            <a:extLst>
              <a:ext uri="{FF2B5EF4-FFF2-40B4-BE49-F238E27FC236}">
                <a16:creationId xmlns:a16="http://schemas.microsoft.com/office/drawing/2014/main" id="{A57F9E57-9B75-5FC4-C8A5-21C596E4389D}"/>
              </a:ext>
            </a:extLst>
          </p:cNvPr>
          <p:cNvPicPr>
            <a:picLocks noGrp="1" noChangeAspect="1"/>
          </p:cNvPicPr>
          <p:nvPr>
            <p:ph idx="1"/>
          </p:nvPr>
        </p:nvPicPr>
        <p:blipFill>
          <a:blip r:embed="rId2"/>
          <a:srcRect l="2711" r="1461" b="1"/>
          <a:stretch/>
        </p:blipFill>
        <p:spPr>
          <a:xfrm>
            <a:off x="20" y="10"/>
            <a:ext cx="12191980" cy="5279933"/>
          </a:xfrm>
          <a:prstGeom prst="rect">
            <a:avLst/>
          </a:prstGeom>
        </p:spPr>
      </p:pic>
      <p:grpSp>
        <p:nvGrpSpPr>
          <p:cNvPr id="19" name="Group 10">
            <a:extLst>
              <a:ext uri="{FF2B5EF4-FFF2-40B4-BE49-F238E27FC236}">
                <a16:creationId xmlns:a16="http://schemas.microsoft.com/office/drawing/2014/main" id="{0E76F6F3-F5F0-B26D-1B63-73AD0299B7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5193518"/>
            <a:ext cx="12207200" cy="123363"/>
            <a:chOff x="-5025" y="6737718"/>
            <a:chExt cx="12207200" cy="123363"/>
          </a:xfrm>
        </p:grpSpPr>
        <p:sp>
          <p:nvSpPr>
            <p:cNvPr id="12" name="Rectangle 11">
              <a:extLst>
                <a:ext uri="{FF2B5EF4-FFF2-40B4-BE49-F238E27FC236}">
                  <a16:creationId xmlns:a16="http://schemas.microsoft.com/office/drawing/2014/main" id="{ABC84BA2-BCC1-89D4-5592-8B2364E6B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39C4FA24-7C12-A16B-31C2-891750171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Content Placeholder 2">
            <a:extLst>
              <a:ext uri="{FF2B5EF4-FFF2-40B4-BE49-F238E27FC236}">
                <a16:creationId xmlns:a16="http://schemas.microsoft.com/office/drawing/2014/main" id="{17EE0A71-AEA6-78E9-337C-DE3F2F41FB57}"/>
              </a:ext>
            </a:extLst>
          </p:cNvPr>
          <p:cNvSpPr txBox="1">
            <a:spLocks/>
          </p:cNvSpPr>
          <p:nvPr/>
        </p:nvSpPr>
        <p:spPr>
          <a:xfrm>
            <a:off x="838200" y="179514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3439463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7CD292A9-F72E-DBF6-CA58-01D0FB3041F8}"/>
              </a:ext>
            </a:extLst>
          </p:cNvPr>
          <p:cNvPicPr>
            <a:picLocks noChangeAspect="1"/>
          </p:cNvPicPr>
          <p:nvPr/>
        </p:nvPicPr>
        <p:blipFill>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8855272B-2324-884E-6AD5-43A195808B0C}"/>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Metrics </a:t>
            </a:r>
          </a:p>
        </p:txBody>
      </p:sp>
      <p:graphicFrame>
        <p:nvGraphicFramePr>
          <p:cNvPr id="5" name="Content Placeholder 2">
            <a:extLst>
              <a:ext uri="{FF2B5EF4-FFF2-40B4-BE49-F238E27FC236}">
                <a16:creationId xmlns:a16="http://schemas.microsoft.com/office/drawing/2014/main" id="{4C139562-F012-493E-F0DF-461956643D89}"/>
              </a:ext>
            </a:extLst>
          </p:cNvPr>
          <p:cNvGraphicFramePr>
            <a:graphicFrameLocks noGrp="1"/>
          </p:cNvGraphicFramePr>
          <p:nvPr>
            <p:ph idx="1"/>
            <p:extLst>
              <p:ext uri="{D42A27DB-BD31-4B8C-83A1-F6EECF244321}">
                <p14:modId xmlns:p14="http://schemas.microsoft.com/office/powerpoint/2010/main" val="22288594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898948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AFD5E-CE7E-09E0-9DB8-443ECC69F4BC}"/>
              </a:ext>
            </a:extLst>
          </p:cNvPr>
          <p:cNvSpPr>
            <a:spLocks noGrp="1"/>
          </p:cNvSpPr>
          <p:nvPr>
            <p:ph type="title"/>
          </p:nvPr>
        </p:nvSpPr>
        <p:spPr>
          <a:xfrm>
            <a:off x="518615" y="227091"/>
            <a:ext cx="4497887" cy="992060"/>
          </a:xfrm>
        </p:spPr>
        <p:txBody>
          <a:bodyPr vert="horz" lIns="91440" tIns="45720" rIns="91440" bIns="45720" rtlCol="0" anchor="b">
            <a:normAutofit/>
          </a:bodyPr>
          <a:lstStyle/>
          <a:p>
            <a:pPr algn="ctr"/>
            <a:r>
              <a:rPr lang="en-US" sz="3600" b="1" kern="1200" dirty="0">
                <a:solidFill>
                  <a:schemeClr val="tx1"/>
                </a:solidFill>
                <a:latin typeface="+mj-lt"/>
                <a:ea typeface="+mj-ea"/>
                <a:cs typeface="+mj-cs"/>
              </a:rPr>
              <a:t>KPI’s Analysis </a:t>
            </a:r>
          </a:p>
        </p:txBody>
      </p:sp>
      <p:pic>
        <p:nvPicPr>
          <p:cNvPr id="5" name="Content Placeholder 4">
            <a:extLst>
              <a:ext uri="{FF2B5EF4-FFF2-40B4-BE49-F238E27FC236}">
                <a16:creationId xmlns:a16="http://schemas.microsoft.com/office/drawing/2014/main" id="{E832E419-2AD1-E3BF-FBFB-9FA32E20AD63}"/>
              </a:ext>
            </a:extLst>
          </p:cNvPr>
          <p:cNvPicPr>
            <a:picLocks noGrp="1" noChangeAspect="1"/>
          </p:cNvPicPr>
          <p:nvPr>
            <p:ph idx="1"/>
          </p:nvPr>
        </p:nvPicPr>
        <p:blipFill>
          <a:blip r:embed="rId2"/>
          <a:stretch>
            <a:fillRect/>
          </a:stretch>
        </p:blipFill>
        <p:spPr>
          <a:xfrm>
            <a:off x="6376556" y="321732"/>
            <a:ext cx="1878855" cy="1617903"/>
          </a:xfrm>
          <a:prstGeom prst="rect">
            <a:avLst/>
          </a:prstGeom>
        </p:spPr>
      </p:pic>
      <p:pic>
        <p:nvPicPr>
          <p:cNvPr id="11" name="Picture 10">
            <a:extLst>
              <a:ext uri="{FF2B5EF4-FFF2-40B4-BE49-F238E27FC236}">
                <a16:creationId xmlns:a16="http://schemas.microsoft.com/office/drawing/2014/main" id="{78ACB0F4-B6B2-6307-BBAB-4327440A25E2}"/>
              </a:ext>
            </a:extLst>
          </p:cNvPr>
          <p:cNvPicPr>
            <a:picLocks noChangeAspect="1"/>
          </p:cNvPicPr>
          <p:nvPr/>
        </p:nvPicPr>
        <p:blipFill>
          <a:blip r:embed="rId3"/>
          <a:stretch>
            <a:fillRect/>
          </a:stretch>
        </p:blipFill>
        <p:spPr>
          <a:xfrm>
            <a:off x="8829538" y="4568690"/>
            <a:ext cx="3362461" cy="2289310"/>
          </a:xfrm>
          <a:prstGeom prst="rect">
            <a:avLst/>
          </a:prstGeom>
        </p:spPr>
      </p:pic>
      <p:pic>
        <p:nvPicPr>
          <p:cNvPr id="15" name="Picture 14">
            <a:extLst>
              <a:ext uri="{FF2B5EF4-FFF2-40B4-BE49-F238E27FC236}">
                <a16:creationId xmlns:a16="http://schemas.microsoft.com/office/drawing/2014/main" id="{44291250-BF4D-A61E-D6F1-307AA8ACB682}"/>
              </a:ext>
            </a:extLst>
          </p:cNvPr>
          <p:cNvPicPr>
            <a:picLocks noChangeAspect="1"/>
          </p:cNvPicPr>
          <p:nvPr/>
        </p:nvPicPr>
        <p:blipFill>
          <a:blip r:embed="rId4"/>
          <a:stretch>
            <a:fillRect/>
          </a:stretch>
        </p:blipFill>
        <p:spPr>
          <a:xfrm>
            <a:off x="8856858" y="2261377"/>
            <a:ext cx="3335142" cy="2333540"/>
          </a:xfrm>
          <a:prstGeom prst="rect">
            <a:avLst/>
          </a:prstGeom>
        </p:spPr>
      </p:pic>
      <p:pic>
        <p:nvPicPr>
          <p:cNvPr id="13" name="Picture 12">
            <a:extLst>
              <a:ext uri="{FF2B5EF4-FFF2-40B4-BE49-F238E27FC236}">
                <a16:creationId xmlns:a16="http://schemas.microsoft.com/office/drawing/2014/main" id="{3784636B-26C3-6296-0870-D3CF07EA647D}"/>
              </a:ext>
            </a:extLst>
          </p:cNvPr>
          <p:cNvPicPr>
            <a:picLocks noChangeAspect="1"/>
          </p:cNvPicPr>
          <p:nvPr/>
        </p:nvPicPr>
        <p:blipFill>
          <a:blip r:embed="rId5"/>
          <a:stretch>
            <a:fillRect/>
          </a:stretch>
        </p:blipFill>
        <p:spPr>
          <a:xfrm>
            <a:off x="6331194" y="2721695"/>
            <a:ext cx="1877214" cy="1576535"/>
          </a:xfrm>
          <a:prstGeom prst="rect">
            <a:avLst/>
          </a:prstGeom>
        </p:spPr>
      </p:pic>
      <p:cxnSp>
        <p:nvCxnSpPr>
          <p:cNvPr id="20" name="Straight Connector 19">
            <a:extLst>
              <a:ext uri="{FF2B5EF4-FFF2-40B4-BE49-F238E27FC236}">
                <a16:creationId xmlns:a16="http://schemas.microsoft.com/office/drawing/2014/main" id="{DC034BB4-8B50-4484-85C4-0CE4699284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56858" y="0"/>
            <a:ext cx="0" cy="6858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C3F23A3-536E-F09B-32FD-307DCC627A76}"/>
              </a:ext>
            </a:extLst>
          </p:cNvPr>
          <p:cNvPicPr>
            <a:picLocks noChangeAspect="1"/>
          </p:cNvPicPr>
          <p:nvPr/>
        </p:nvPicPr>
        <p:blipFill>
          <a:blip r:embed="rId6"/>
          <a:stretch>
            <a:fillRect/>
          </a:stretch>
        </p:blipFill>
        <p:spPr>
          <a:xfrm>
            <a:off x="8884178" y="0"/>
            <a:ext cx="3307821" cy="2196162"/>
          </a:xfrm>
          <a:prstGeom prst="rect">
            <a:avLst/>
          </a:prstGeom>
        </p:spPr>
      </p:pic>
      <p:cxnSp>
        <p:nvCxnSpPr>
          <p:cNvPr id="22" name="Straight Connector 21">
            <a:extLst>
              <a:ext uri="{FF2B5EF4-FFF2-40B4-BE49-F238E27FC236}">
                <a16:creationId xmlns:a16="http://schemas.microsoft.com/office/drawing/2014/main" id="{81B200F7-B57A-4824-BB91-B6624450A5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228770"/>
            <a:ext cx="6096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A92245C-961F-47D5-9691-272D28692D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36750" y="4581803"/>
            <a:ext cx="605525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CF68913-CD8D-52A6-D403-87B9ABA8A76F}"/>
              </a:ext>
            </a:extLst>
          </p:cNvPr>
          <p:cNvPicPr>
            <a:picLocks noChangeAspect="1"/>
          </p:cNvPicPr>
          <p:nvPr/>
        </p:nvPicPr>
        <p:blipFill>
          <a:blip r:embed="rId7"/>
          <a:stretch>
            <a:fillRect/>
          </a:stretch>
        </p:blipFill>
        <p:spPr>
          <a:xfrm>
            <a:off x="6440952" y="4966342"/>
            <a:ext cx="1774632" cy="1576534"/>
          </a:xfrm>
          <a:prstGeom prst="rect">
            <a:avLst/>
          </a:prstGeom>
        </p:spPr>
      </p:pic>
      <p:sp>
        <p:nvSpPr>
          <p:cNvPr id="16" name="TextBox 15">
            <a:extLst>
              <a:ext uri="{FF2B5EF4-FFF2-40B4-BE49-F238E27FC236}">
                <a16:creationId xmlns:a16="http://schemas.microsoft.com/office/drawing/2014/main" id="{49113990-4CF7-7F33-649D-FF7175AFB94E}"/>
              </a:ext>
            </a:extLst>
          </p:cNvPr>
          <p:cNvSpPr txBox="1"/>
          <p:nvPr/>
        </p:nvSpPr>
        <p:spPr>
          <a:xfrm>
            <a:off x="673768" y="2228770"/>
            <a:ext cx="4668252" cy="3970318"/>
          </a:xfrm>
          <a:prstGeom prst="rect">
            <a:avLst/>
          </a:prstGeom>
          <a:noFill/>
        </p:spPr>
        <p:txBody>
          <a:bodyPr wrap="square" rtlCol="0">
            <a:spAutoFit/>
          </a:bodyPr>
          <a:lstStyle/>
          <a:p>
            <a:r>
              <a:rPr lang="en-US" b="0" i="0" dirty="0">
                <a:solidFill>
                  <a:srgbClr val="1F2328"/>
                </a:solidFill>
                <a:effectLst/>
                <a:latin typeface="-apple-system"/>
              </a:rPr>
              <a:t>All the Key Metrics (OT%, IF%, OTIF%) are far behind the target in all the cities  and our stores in Vadodara are behind the overall average across sites .</a:t>
            </a:r>
          </a:p>
          <a:p>
            <a:r>
              <a:rPr lang="en-US" dirty="0" err="1">
                <a:solidFill>
                  <a:srgbClr val="1F2328"/>
                </a:solidFill>
                <a:latin typeface="-apple-system"/>
              </a:rPr>
              <a:t>Vadodra</a:t>
            </a:r>
            <a:r>
              <a:rPr lang="en-US" dirty="0">
                <a:solidFill>
                  <a:srgbClr val="1F2328"/>
                </a:solidFill>
                <a:latin typeface="-apple-system"/>
              </a:rPr>
              <a:t> On time Delivery % is 36% less than the target and even less than the overall average of 29%</a:t>
            </a:r>
          </a:p>
          <a:p>
            <a:r>
              <a:rPr lang="en-US" dirty="0" err="1">
                <a:solidFill>
                  <a:srgbClr val="1F2328"/>
                </a:solidFill>
                <a:latin typeface="-apple-system"/>
              </a:rPr>
              <a:t>Vadodra</a:t>
            </a:r>
            <a:r>
              <a:rPr lang="en-US" dirty="0">
                <a:solidFill>
                  <a:srgbClr val="1F2328"/>
                </a:solidFill>
                <a:latin typeface="-apple-system"/>
              </a:rPr>
              <a:t>  In Full Delivery % is 24% less than the target and even less than the overall average of 52%</a:t>
            </a:r>
          </a:p>
          <a:p>
            <a:endParaRPr lang="en-US" dirty="0">
              <a:solidFill>
                <a:srgbClr val="1F2328"/>
              </a:solidFill>
              <a:latin typeface="-apple-system"/>
            </a:endParaRPr>
          </a:p>
          <a:p>
            <a:endParaRPr lang="en-US" dirty="0">
              <a:solidFill>
                <a:srgbClr val="1F2328"/>
              </a:solidFill>
              <a:latin typeface="-apple-system"/>
            </a:endParaRPr>
          </a:p>
          <a:p>
            <a:endParaRPr lang="en-US" b="0" i="0" dirty="0">
              <a:solidFill>
                <a:srgbClr val="1F2328"/>
              </a:solidFill>
              <a:effectLst/>
              <a:latin typeface="-apple-system"/>
            </a:endParaRPr>
          </a:p>
          <a:p>
            <a:endParaRPr lang="en-US" dirty="0"/>
          </a:p>
        </p:txBody>
      </p:sp>
    </p:spTree>
    <p:extLst>
      <p:ext uri="{BB962C8B-B14F-4D97-AF65-F5344CB8AC3E}">
        <p14:creationId xmlns:p14="http://schemas.microsoft.com/office/powerpoint/2010/main" val="286408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21">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3">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4" y="321732"/>
            <a:ext cx="4568741" cy="6192603"/>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58FB70-B35A-BE47-C6E6-FF98A308086E}"/>
              </a:ext>
            </a:extLst>
          </p:cNvPr>
          <p:cNvSpPr>
            <a:spLocks noGrp="1"/>
          </p:cNvSpPr>
          <p:nvPr>
            <p:ph type="title"/>
          </p:nvPr>
        </p:nvSpPr>
        <p:spPr>
          <a:xfrm>
            <a:off x="798257" y="343665"/>
            <a:ext cx="3225103" cy="638112"/>
          </a:xfrm>
        </p:spPr>
        <p:txBody>
          <a:bodyPr anchor="b">
            <a:noAutofit/>
          </a:bodyPr>
          <a:lstStyle/>
          <a:p>
            <a:r>
              <a:rPr lang="en-US" sz="2400" b="1" dirty="0">
                <a:solidFill>
                  <a:srgbClr val="FFFFFF"/>
                </a:solidFill>
              </a:rPr>
              <a:t>Daily &amp; Monthly Analysis </a:t>
            </a:r>
            <a:br>
              <a:rPr lang="en-US" sz="2000" dirty="0">
                <a:solidFill>
                  <a:srgbClr val="FFFFFF"/>
                </a:solidFill>
              </a:rPr>
            </a:br>
            <a:endParaRPr lang="en-US" sz="2000" dirty="0">
              <a:solidFill>
                <a:srgbClr val="FFFFFF"/>
              </a:solidFill>
            </a:endParaRPr>
          </a:p>
        </p:txBody>
      </p:sp>
      <p:pic>
        <p:nvPicPr>
          <p:cNvPr id="15" name="Picture 14">
            <a:extLst>
              <a:ext uri="{FF2B5EF4-FFF2-40B4-BE49-F238E27FC236}">
                <a16:creationId xmlns:a16="http://schemas.microsoft.com/office/drawing/2014/main" id="{C2D3D515-F7B6-BEC6-7B26-DF2D12040F5D}"/>
              </a:ext>
            </a:extLst>
          </p:cNvPr>
          <p:cNvPicPr>
            <a:picLocks noChangeAspect="1"/>
          </p:cNvPicPr>
          <p:nvPr/>
        </p:nvPicPr>
        <p:blipFill>
          <a:blip r:embed="rId2"/>
          <a:stretch>
            <a:fillRect/>
          </a:stretch>
        </p:blipFill>
        <p:spPr>
          <a:xfrm>
            <a:off x="4981806" y="4548335"/>
            <a:ext cx="3525259" cy="1845905"/>
          </a:xfrm>
          <a:prstGeom prst="rect">
            <a:avLst/>
          </a:prstGeom>
        </p:spPr>
      </p:pic>
      <p:sp>
        <p:nvSpPr>
          <p:cNvPr id="3" name="Content Placeholder 2">
            <a:extLst>
              <a:ext uri="{FF2B5EF4-FFF2-40B4-BE49-F238E27FC236}">
                <a16:creationId xmlns:a16="http://schemas.microsoft.com/office/drawing/2014/main" id="{CE78D598-7B82-C495-90F4-EEC0654E927A}"/>
              </a:ext>
            </a:extLst>
          </p:cNvPr>
          <p:cNvSpPr>
            <a:spLocks noGrp="1"/>
          </p:cNvSpPr>
          <p:nvPr>
            <p:ph idx="1"/>
          </p:nvPr>
        </p:nvSpPr>
        <p:spPr>
          <a:xfrm>
            <a:off x="539014" y="837398"/>
            <a:ext cx="4214759" cy="5426483"/>
          </a:xfrm>
        </p:spPr>
        <p:txBody>
          <a:bodyPr anchor="t">
            <a:normAutofit/>
          </a:bodyPr>
          <a:lstStyle/>
          <a:p>
            <a:r>
              <a:rPr lang="en-US" sz="2000" dirty="0">
                <a:solidFill>
                  <a:srgbClr val="FFFFFF"/>
                </a:solidFill>
              </a:rPr>
              <a:t>MAY'22 and AUG'22 are the two months where IF% and OTIF 9%have shown slight improvement compare to past month, still they are far away from Target levels</a:t>
            </a:r>
          </a:p>
          <a:p>
            <a:r>
              <a:rPr lang="en-US" sz="2000" dirty="0">
                <a:solidFill>
                  <a:srgbClr val="FFFFFF"/>
                </a:solidFill>
              </a:rPr>
              <a:t>In Daily Trend for OT% Graphs for Order even Daily level of OT% too are significantly lower than Targeted OT%</a:t>
            </a:r>
          </a:p>
          <a:p>
            <a:r>
              <a:rPr lang="en-US" sz="2000" dirty="0">
                <a:solidFill>
                  <a:srgbClr val="FFFFFF"/>
                </a:solidFill>
              </a:rPr>
              <a:t>As we see in above slide only 59.03% of total orders are delivered on time</a:t>
            </a:r>
          </a:p>
          <a:p>
            <a:r>
              <a:rPr lang="en-US" sz="2000" b="1" dirty="0">
                <a:solidFill>
                  <a:srgbClr val="FFFFFF"/>
                </a:solidFill>
              </a:rPr>
              <a:t>Even Daily trends of IF% and OTIF % </a:t>
            </a:r>
            <a:r>
              <a:rPr lang="en-US" sz="2000" b="1" dirty="0" err="1">
                <a:solidFill>
                  <a:srgbClr val="FFFFFF"/>
                </a:solidFill>
              </a:rPr>
              <a:t>chartshows</a:t>
            </a:r>
            <a:r>
              <a:rPr lang="en-US" sz="2000" b="1" dirty="0">
                <a:solidFill>
                  <a:srgbClr val="FFFFFF"/>
                </a:solidFill>
              </a:rPr>
              <a:t> that not a single day they are able </a:t>
            </a:r>
            <a:r>
              <a:rPr lang="en-US" sz="2000" b="1" dirty="0" err="1">
                <a:solidFill>
                  <a:srgbClr val="FFFFFF"/>
                </a:solidFill>
              </a:rPr>
              <a:t>totouch</a:t>
            </a:r>
            <a:r>
              <a:rPr lang="en-US" sz="2000" b="1" dirty="0">
                <a:solidFill>
                  <a:srgbClr val="FFFFFF"/>
                </a:solidFill>
              </a:rPr>
              <a:t> the Target lines for respective </a:t>
            </a:r>
            <a:r>
              <a:rPr lang="en-US" sz="2000" b="1" dirty="0" err="1">
                <a:solidFill>
                  <a:srgbClr val="FFFFFF"/>
                </a:solidFill>
              </a:rPr>
              <a:t>matrices.Especially</a:t>
            </a:r>
            <a:r>
              <a:rPr lang="en-US" sz="2000" b="1" dirty="0">
                <a:solidFill>
                  <a:srgbClr val="FFFFFF"/>
                </a:solidFill>
              </a:rPr>
              <a:t> OTIF% performance is </a:t>
            </a:r>
            <a:r>
              <a:rPr lang="en-US" sz="2000" b="1" dirty="0" err="1">
                <a:solidFill>
                  <a:srgbClr val="FFFFFF"/>
                </a:solidFill>
              </a:rPr>
              <a:t>quitedisappointing</a:t>
            </a:r>
            <a:r>
              <a:rPr lang="en-US" sz="2000" b="1" dirty="0">
                <a:solidFill>
                  <a:srgbClr val="FFFFFF"/>
                </a:solidFill>
              </a:rPr>
              <a:t>.</a:t>
            </a:r>
          </a:p>
        </p:txBody>
      </p:sp>
      <p:pic>
        <p:nvPicPr>
          <p:cNvPr id="11" name="Picture 10">
            <a:extLst>
              <a:ext uri="{FF2B5EF4-FFF2-40B4-BE49-F238E27FC236}">
                <a16:creationId xmlns:a16="http://schemas.microsoft.com/office/drawing/2014/main" id="{7FB5FF40-5D57-37A8-0AE6-2B2094108520}"/>
              </a:ext>
            </a:extLst>
          </p:cNvPr>
          <p:cNvPicPr>
            <a:picLocks noChangeAspect="1"/>
          </p:cNvPicPr>
          <p:nvPr/>
        </p:nvPicPr>
        <p:blipFill>
          <a:blip r:embed="rId3"/>
          <a:stretch>
            <a:fillRect/>
          </a:stretch>
        </p:blipFill>
        <p:spPr>
          <a:xfrm>
            <a:off x="4999572" y="2391997"/>
            <a:ext cx="3583474" cy="1990698"/>
          </a:xfrm>
          <a:prstGeom prst="rect">
            <a:avLst/>
          </a:prstGeom>
        </p:spPr>
      </p:pic>
      <p:pic>
        <p:nvPicPr>
          <p:cNvPr id="17" name="Picture 16">
            <a:extLst>
              <a:ext uri="{FF2B5EF4-FFF2-40B4-BE49-F238E27FC236}">
                <a16:creationId xmlns:a16="http://schemas.microsoft.com/office/drawing/2014/main" id="{7E0DFE4E-6523-CD09-FEF7-F3983C4984AB}"/>
              </a:ext>
            </a:extLst>
          </p:cNvPr>
          <p:cNvPicPr>
            <a:picLocks noChangeAspect="1"/>
          </p:cNvPicPr>
          <p:nvPr/>
        </p:nvPicPr>
        <p:blipFill>
          <a:blip r:embed="rId4"/>
          <a:stretch>
            <a:fillRect/>
          </a:stretch>
        </p:blipFill>
        <p:spPr>
          <a:xfrm>
            <a:off x="5040153" y="302482"/>
            <a:ext cx="3583474" cy="1923876"/>
          </a:xfrm>
          <a:prstGeom prst="rect">
            <a:avLst/>
          </a:prstGeom>
        </p:spPr>
      </p:pic>
      <p:pic>
        <p:nvPicPr>
          <p:cNvPr id="9" name="Picture 8">
            <a:extLst>
              <a:ext uri="{FF2B5EF4-FFF2-40B4-BE49-F238E27FC236}">
                <a16:creationId xmlns:a16="http://schemas.microsoft.com/office/drawing/2014/main" id="{D38B1C19-F4B7-10A2-2D01-7087EDD3C2DA}"/>
              </a:ext>
            </a:extLst>
          </p:cNvPr>
          <p:cNvPicPr>
            <a:picLocks noChangeAspect="1"/>
          </p:cNvPicPr>
          <p:nvPr/>
        </p:nvPicPr>
        <p:blipFill>
          <a:blip r:embed="rId5"/>
          <a:stretch>
            <a:fillRect/>
          </a:stretch>
        </p:blipFill>
        <p:spPr>
          <a:xfrm>
            <a:off x="8768990" y="302482"/>
            <a:ext cx="3332150" cy="1890111"/>
          </a:xfrm>
          <a:prstGeom prst="rect">
            <a:avLst/>
          </a:prstGeom>
        </p:spPr>
      </p:pic>
      <p:pic>
        <p:nvPicPr>
          <p:cNvPr id="23" name="Picture 22">
            <a:extLst>
              <a:ext uri="{FF2B5EF4-FFF2-40B4-BE49-F238E27FC236}">
                <a16:creationId xmlns:a16="http://schemas.microsoft.com/office/drawing/2014/main" id="{00D6113C-DFA5-24A6-838B-DAF52F093480}"/>
              </a:ext>
            </a:extLst>
          </p:cNvPr>
          <p:cNvPicPr>
            <a:picLocks noChangeAspect="1"/>
          </p:cNvPicPr>
          <p:nvPr/>
        </p:nvPicPr>
        <p:blipFill>
          <a:blip r:embed="rId6"/>
          <a:stretch>
            <a:fillRect/>
          </a:stretch>
        </p:blipFill>
        <p:spPr>
          <a:xfrm>
            <a:off x="8768990" y="2391997"/>
            <a:ext cx="3298339" cy="1933727"/>
          </a:xfrm>
          <a:prstGeom prst="rect">
            <a:avLst/>
          </a:prstGeom>
        </p:spPr>
      </p:pic>
      <p:pic>
        <p:nvPicPr>
          <p:cNvPr id="26" name="Picture 25">
            <a:extLst>
              <a:ext uri="{FF2B5EF4-FFF2-40B4-BE49-F238E27FC236}">
                <a16:creationId xmlns:a16="http://schemas.microsoft.com/office/drawing/2014/main" id="{5D2CEBEE-E502-0A6B-192B-05F1066CA415}"/>
              </a:ext>
            </a:extLst>
          </p:cNvPr>
          <p:cNvPicPr>
            <a:picLocks noChangeAspect="1"/>
          </p:cNvPicPr>
          <p:nvPr/>
        </p:nvPicPr>
        <p:blipFill>
          <a:blip r:embed="rId7"/>
          <a:stretch>
            <a:fillRect/>
          </a:stretch>
        </p:blipFill>
        <p:spPr>
          <a:xfrm>
            <a:off x="8683457" y="4548334"/>
            <a:ext cx="3332150" cy="1845905"/>
          </a:xfrm>
          <a:prstGeom prst="rect">
            <a:avLst/>
          </a:prstGeom>
        </p:spPr>
      </p:pic>
    </p:spTree>
    <p:extLst>
      <p:ext uri="{BB962C8B-B14F-4D97-AF65-F5344CB8AC3E}">
        <p14:creationId xmlns:p14="http://schemas.microsoft.com/office/powerpoint/2010/main" val="309595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EC18772E-90A8-959D-0DA2-5436E9205342}"/>
              </a:ext>
            </a:extLst>
          </p:cNvPr>
          <p:cNvSpPr>
            <a:spLocks noGrp="1"/>
          </p:cNvSpPr>
          <p:nvPr>
            <p:ph type="title"/>
          </p:nvPr>
        </p:nvSpPr>
        <p:spPr>
          <a:xfrm>
            <a:off x="838199" y="978408"/>
            <a:ext cx="4056530" cy="1106424"/>
          </a:xfrm>
        </p:spPr>
        <p:txBody>
          <a:bodyPr>
            <a:normAutofit/>
          </a:bodyPr>
          <a:lstStyle/>
          <a:p>
            <a:r>
              <a:rPr lang="en-US" sz="2800" dirty="0"/>
              <a:t>`</a:t>
            </a:r>
          </a:p>
        </p:txBody>
      </p:sp>
      <p:sp>
        <p:nvSpPr>
          <p:cNvPr id="38" name="Rectangle 37">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2" name="Content Placeholder 5">
            <a:extLst>
              <a:ext uri="{FF2B5EF4-FFF2-40B4-BE49-F238E27FC236}">
                <a16:creationId xmlns:a16="http://schemas.microsoft.com/office/drawing/2014/main" id="{1FF8CBA4-000C-64D0-3161-6736FF32B0A6}"/>
              </a:ext>
            </a:extLst>
          </p:cNvPr>
          <p:cNvGraphicFramePr>
            <a:graphicFrameLocks noGrp="1"/>
          </p:cNvGraphicFramePr>
          <p:nvPr>
            <p:ph idx="1"/>
            <p:extLst>
              <p:ext uri="{D42A27DB-BD31-4B8C-83A1-F6EECF244321}">
                <p14:modId xmlns:p14="http://schemas.microsoft.com/office/powerpoint/2010/main" val="2679705983"/>
              </p:ext>
            </p:extLst>
          </p:nvPr>
        </p:nvGraphicFramePr>
        <p:xfrm>
          <a:off x="490767" y="728456"/>
          <a:ext cx="4675258" cy="5401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a:extLst>
              <a:ext uri="{FF2B5EF4-FFF2-40B4-BE49-F238E27FC236}">
                <a16:creationId xmlns:a16="http://schemas.microsoft.com/office/drawing/2014/main" id="{F0A8769A-DC4D-1851-4D17-F0C91D31A355}"/>
              </a:ext>
            </a:extLst>
          </p:cNvPr>
          <p:cNvPicPr>
            <a:picLocks noChangeAspect="1"/>
          </p:cNvPicPr>
          <p:nvPr/>
        </p:nvPicPr>
        <p:blipFill>
          <a:blip r:embed="rId7"/>
          <a:srcRect t="6521"/>
          <a:stretch/>
        </p:blipFill>
        <p:spPr>
          <a:xfrm>
            <a:off x="5418180" y="1582523"/>
            <a:ext cx="3278780" cy="2091399"/>
          </a:xfrm>
          <a:prstGeom prst="rect">
            <a:avLst/>
          </a:prstGeom>
        </p:spPr>
      </p:pic>
      <p:pic>
        <p:nvPicPr>
          <p:cNvPr id="20" name="Picture 19">
            <a:extLst>
              <a:ext uri="{FF2B5EF4-FFF2-40B4-BE49-F238E27FC236}">
                <a16:creationId xmlns:a16="http://schemas.microsoft.com/office/drawing/2014/main" id="{8D7AA389-F48B-2195-A629-D1C1B31D25F5}"/>
              </a:ext>
            </a:extLst>
          </p:cNvPr>
          <p:cNvPicPr>
            <a:picLocks noChangeAspect="1"/>
          </p:cNvPicPr>
          <p:nvPr/>
        </p:nvPicPr>
        <p:blipFill>
          <a:blip r:embed="rId8"/>
          <a:stretch>
            <a:fillRect/>
          </a:stretch>
        </p:blipFill>
        <p:spPr>
          <a:xfrm>
            <a:off x="8696960" y="1582523"/>
            <a:ext cx="3260069" cy="2091399"/>
          </a:xfrm>
          <a:prstGeom prst="rect">
            <a:avLst/>
          </a:prstGeom>
        </p:spPr>
      </p:pic>
      <p:pic>
        <p:nvPicPr>
          <p:cNvPr id="18" name="Picture 17">
            <a:extLst>
              <a:ext uri="{FF2B5EF4-FFF2-40B4-BE49-F238E27FC236}">
                <a16:creationId xmlns:a16="http://schemas.microsoft.com/office/drawing/2014/main" id="{55624D90-A141-A0EC-8DF8-85C3DE0E41CE}"/>
              </a:ext>
            </a:extLst>
          </p:cNvPr>
          <p:cNvPicPr>
            <a:picLocks noChangeAspect="1"/>
          </p:cNvPicPr>
          <p:nvPr/>
        </p:nvPicPr>
        <p:blipFill>
          <a:blip r:embed="rId9"/>
          <a:stretch>
            <a:fillRect/>
          </a:stretch>
        </p:blipFill>
        <p:spPr>
          <a:xfrm>
            <a:off x="5400996" y="3673922"/>
            <a:ext cx="6556033" cy="2899598"/>
          </a:xfrm>
          <a:prstGeom prst="rect">
            <a:avLst/>
          </a:prstGeom>
        </p:spPr>
      </p:pic>
      <p:sp>
        <p:nvSpPr>
          <p:cNvPr id="22" name="TextBox 21">
            <a:extLst>
              <a:ext uri="{FF2B5EF4-FFF2-40B4-BE49-F238E27FC236}">
                <a16:creationId xmlns:a16="http://schemas.microsoft.com/office/drawing/2014/main" id="{9BE37737-4C26-3433-1AE6-05D5B581777B}"/>
              </a:ext>
            </a:extLst>
          </p:cNvPr>
          <p:cNvSpPr txBox="1"/>
          <p:nvPr/>
        </p:nvSpPr>
        <p:spPr>
          <a:xfrm>
            <a:off x="5746563" y="352158"/>
            <a:ext cx="4863405" cy="954107"/>
          </a:xfrm>
          <a:prstGeom prst="rect">
            <a:avLst/>
          </a:prstGeom>
          <a:noFill/>
        </p:spPr>
        <p:txBody>
          <a:bodyPr wrap="square" rtlCol="0">
            <a:spAutoFit/>
          </a:bodyPr>
          <a:lstStyle/>
          <a:p>
            <a:pPr algn="ctr"/>
            <a:r>
              <a:rPr lang="en-US" sz="2800" b="1" dirty="0">
                <a:latin typeface="Arial Black" panose="020B0A04020102020204" pitchFamily="34" charset="0"/>
              </a:rPr>
              <a:t>Delayed Delivery Analysis </a:t>
            </a:r>
          </a:p>
        </p:txBody>
      </p:sp>
    </p:spTree>
    <p:extLst>
      <p:ext uri="{BB962C8B-B14F-4D97-AF65-F5344CB8AC3E}">
        <p14:creationId xmlns:p14="http://schemas.microsoft.com/office/powerpoint/2010/main" val="4160922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4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5C9C2D-DC1F-6408-070B-CDCDC70634F6}"/>
              </a:ext>
            </a:extLst>
          </p:cNvPr>
          <p:cNvSpPr>
            <a:spLocks noGrp="1"/>
          </p:cNvSpPr>
          <p:nvPr>
            <p:ph type="title"/>
          </p:nvPr>
        </p:nvSpPr>
        <p:spPr>
          <a:xfrm>
            <a:off x="1155557" y="649675"/>
            <a:ext cx="4284420" cy="1455528"/>
          </a:xfrm>
        </p:spPr>
        <p:txBody>
          <a:bodyPr anchor="t">
            <a:normAutofit/>
          </a:bodyPr>
          <a:lstStyle/>
          <a:p>
            <a:r>
              <a:rPr lang="en-US" dirty="0">
                <a:solidFill>
                  <a:schemeClr val="bg1"/>
                </a:solidFill>
              </a:rPr>
              <a:t>Quantity Ordered Not Delivered </a:t>
            </a:r>
          </a:p>
        </p:txBody>
      </p:sp>
      <p:sp>
        <p:nvSpPr>
          <p:cNvPr id="60" name="Rectangle 5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5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650" y="642750"/>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787735C-C324-EF5D-B447-B962A40250C9}"/>
              </a:ext>
            </a:extLst>
          </p:cNvPr>
          <p:cNvPicPr>
            <a:picLocks noChangeAspect="1"/>
          </p:cNvPicPr>
          <p:nvPr/>
        </p:nvPicPr>
        <p:blipFill>
          <a:blip r:embed="rId2"/>
          <a:srcRect l="4647" r="9653" b="1"/>
          <a:stretch/>
        </p:blipFill>
        <p:spPr>
          <a:xfrm>
            <a:off x="6096000" y="-1"/>
            <a:ext cx="6095990" cy="1960881"/>
          </a:xfrm>
          <a:prstGeom prst="rect">
            <a:avLst/>
          </a:prstGeom>
        </p:spPr>
      </p:pic>
      <p:pic>
        <p:nvPicPr>
          <p:cNvPr id="9" name="Picture 8">
            <a:extLst>
              <a:ext uri="{FF2B5EF4-FFF2-40B4-BE49-F238E27FC236}">
                <a16:creationId xmlns:a16="http://schemas.microsoft.com/office/drawing/2014/main" id="{5FF7AC12-6A54-4074-6B70-BD6FB9229A6C}"/>
              </a:ext>
            </a:extLst>
          </p:cNvPr>
          <p:cNvPicPr>
            <a:picLocks noChangeAspect="1"/>
          </p:cNvPicPr>
          <p:nvPr/>
        </p:nvPicPr>
        <p:blipFill>
          <a:blip r:embed="rId3"/>
          <a:srcRect l="15086" r="15065" b="3"/>
          <a:stretch/>
        </p:blipFill>
        <p:spPr>
          <a:xfrm>
            <a:off x="6096001" y="3921761"/>
            <a:ext cx="6052996" cy="2844800"/>
          </a:xfrm>
          <a:prstGeom prst="rect">
            <a:avLst/>
          </a:prstGeom>
        </p:spPr>
      </p:pic>
      <p:sp>
        <p:nvSpPr>
          <p:cNvPr id="11" name="TextBox 10">
            <a:extLst>
              <a:ext uri="{FF2B5EF4-FFF2-40B4-BE49-F238E27FC236}">
                <a16:creationId xmlns:a16="http://schemas.microsoft.com/office/drawing/2014/main" id="{74A0A4E8-0337-B6FD-DD98-539135A797A9}"/>
              </a:ext>
            </a:extLst>
          </p:cNvPr>
          <p:cNvSpPr txBox="1"/>
          <p:nvPr/>
        </p:nvSpPr>
        <p:spPr>
          <a:xfrm>
            <a:off x="355600" y="2275840"/>
            <a:ext cx="5323840"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Total 458K Quantities were short to be delivered and in result not delivered to customer which means we are not analyzing the items to be kept in stock to meet the demand  </a:t>
            </a:r>
          </a:p>
          <a:p>
            <a:pPr marL="285750" indent="-285750">
              <a:buFont typeface="Arial" panose="020B0604020202020204" pitchFamily="34" charset="0"/>
              <a:buChar char="•"/>
            </a:pPr>
            <a:r>
              <a:rPr lang="en-US" b="1" dirty="0">
                <a:solidFill>
                  <a:schemeClr val="bg1"/>
                </a:solidFill>
              </a:rPr>
              <a:t>We can see Dairy products top the chart in term of deficit of quantity to be delivered . </a:t>
            </a:r>
          </a:p>
          <a:p>
            <a:pPr marL="285750" indent="-285750">
              <a:buFont typeface="Arial" panose="020B0604020202020204" pitchFamily="34" charset="0"/>
              <a:buChar char="•"/>
            </a:pPr>
            <a:r>
              <a:rPr lang="en-US" sz="1800" b="1" dirty="0">
                <a:solidFill>
                  <a:schemeClr val="bg1"/>
                </a:solidFill>
              </a:rPr>
              <a:t>we can see Milk , Curd &amp; Butter  </a:t>
            </a:r>
            <a:r>
              <a:rPr lang="en-US" sz="1800" b="1" i="0" dirty="0">
                <a:solidFill>
                  <a:schemeClr val="bg1"/>
                </a:solidFill>
              </a:rPr>
              <a:t> products are most found to be short in stock .</a:t>
            </a:r>
          </a:p>
          <a:p>
            <a:pPr marL="285750" indent="-285750">
              <a:buFont typeface="Arial" panose="020B0604020202020204" pitchFamily="34" charset="0"/>
              <a:buChar char="•"/>
            </a:pPr>
            <a:r>
              <a:rPr lang="en-US" b="1" dirty="0">
                <a:solidFill>
                  <a:schemeClr val="bg1"/>
                </a:solidFill>
              </a:rPr>
              <a:t>Analyzing  the same on city level shows that we are facing the same situation in all the cities but </a:t>
            </a:r>
            <a:r>
              <a:rPr lang="en-US" b="1" dirty="0" err="1">
                <a:solidFill>
                  <a:schemeClr val="bg1"/>
                </a:solidFill>
              </a:rPr>
              <a:t>vadodra</a:t>
            </a:r>
            <a:r>
              <a:rPr lang="en-US" b="1" dirty="0">
                <a:solidFill>
                  <a:schemeClr val="bg1"/>
                </a:solidFill>
              </a:rPr>
              <a:t> is </a:t>
            </a:r>
            <a:r>
              <a:rPr lang="en-US" b="1">
                <a:solidFill>
                  <a:schemeClr val="bg1"/>
                </a:solidFill>
              </a:rPr>
              <a:t>most impacted .</a:t>
            </a:r>
            <a:endParaRPr lang="en-US" sz="1800" b="1"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p:txBody>
      </p:sp>
      <p:pic>
        <p:nvPicPr>
          <p:cNvPr id="13" name="Picture 12">
            <a:extLst>
              <a:ext uri="{FF2B5EF4-FFF2-40B4-BE49-F238E27FC236}">
                <a16:creationId xmlns:a16="http://schemas.microsoft.com/office/drawing/2014/main" id="{22B33F62-B9DB-50A7-13E0-704B13D0B871}"/>
              </a:ext>
            </a:extLst>
          </p:cNvPr>
          <p:cNvPicPr>
            <a:picLocks noChangeAspect="1"/>
          </p:cNvPicPr>
          <p:nvPr/>
        </p:nvPicPr>
        <p:blipFill>
          <a:blip r:embed="rId4"/>
          <a:stretch>
            <a:fillRect/>
          </a:stretch>
        </p:blipFill>
        <p:spPr>
          <a:xfrm>
            <a:off x="6112180" y="2023923"/>
            <a:ext cx="6079820" cy="1765757"/>
          </a:xfrm>
          <a:prstGeom prst="rect">
            <a:avLst/>
          </a:prstGeom>
        </p:spPr>
      </p:pic>
    </p:spTree>
    <p:extLst>
      <p:ext uri="{BB962C8B-B14F-4D97-AF65-F5344CB8AC3E}">
        <p14:creationId xmlns:p14="http://schemas.microsoft.com/office/powerpoint/2010/main" val="3229344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118</TotalTime>
  <Words>704</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-apple-system</vt:lpstr>
      <vt:lpstr>Arial</vt:lpstr>
      <vt:lpstr>Arial Black</vt:lpstr>
      <vt:lpstr>Calibri</vt:lpstr>
      <vt:lpstr>Calibri Light</vt:lpstr>
      <vt:lpstr>Segoe UI</vt:lpstr>
      <vt:lpstr>Office Theme</vt:lpstr>
      <vt:lpstr>AtliQ Mart - Supply Chain Analysis </vt:lpstr>
      <vt:lpstr>Problem Statement </vt:lpstr>
      <vt:lpstr>Data Model </vt:lpstr>
      <vt:lpstr>Metrics </vt:lpstr>
      <vt:lpstr>KPI’s Analysis </vt:lpstr>
      <vt:lpstr>Daily &amp; Monthly Analysis  </vt:lpstr>
      <vt:lpstr>`</vt:lpstr>
      <vt:lpstr>Quantity Ordered Not Delivered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AtliQ Mart - Supply Chain Analysis </dc:title>
  <dc:creator>Manish Walia</dc:creator>
  <cp:lastModifiedBy>Manish Walia</cp:lastModifiedBy>
  <cp:revision>2</cp:revision>
  <dcterms:created xsi:type="dcterms:W3CDTF">2024-08-08T16:32:24Z</dcterms:created>
  <dcterms:modified xsi:type="dcterms:W3CDTF">2024-08-13T11:02:30Z</dcterms:modified>
</cp:coreProperties>
</file>