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10"/>
  </p:notesMasterIdLst>
  <p:sldIdLst>
    <p:sldId id="256" r:id="rId3"/>
    <p:sldId id="257" r:id="rId4"/>
    <p:sldId id="258" r:id="rId5"/>
    <p:sldId id="259" r:id="rId6"/>
    <p:sldId id="260" r:id="rId7"/>
    <p:sldId id="261" r:id="rId8"/>
    <p:sldId id="263" r:id="rId9"/>
  </p:sldIdLst>
  <p:sldSz cx="9144000" cy="5143500" type="screen16x9"/>
  <p:notesSz cx="6858000" cy="9144000"/>
  <p:embeddedFontLst>
    <p:embeddedFont>
      <p:font typeface="Inter" panose="020B0604020202020204" charset="0"/>
      <p:regular r:id="rId11"/>
      <p:bold r:id="rId12"/>
    </p:embeddedFont>
    <p:embeddedFont>
      <p:font typeface="League Spartan Medium" panose="020B0604020202020204" charset="0"/>
      <p:regular r:id="rId13"/>
      <p:bold r:id="rId14"/>
    </p:embeddedFont>
    <p:embeddedFont>
      <p:font typeface="Poppins" panose="020B0502040204020203"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SLIDES_API32531876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SLIDES_API32531876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SLIDES_API32531876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SLIDES_API32531876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2c75241b4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2c75241b4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SLIDES_API32531876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SLIDES_API32531876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SLIDES_API32531876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SLIDES_API32531876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SLIDES_API32531876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SLIDES_API32531876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A_Introduction_Slide_1"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32175" y="920625"/>
            <a:ext cx="7679700" cy="7269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56" name="Google Shape;5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57" name="Google Shape;57;p14"/>
          <p:cNvSpPr txBox="1">
            <a:spLocks noGrp="1"/>
          </p:cNvSpPr>
          <p:nvPr>
            <p:ph type="body" idx="1"/>
          </p:nvPr>
        </p:nvSpPr>
        <p:spPr>
          <a:xfrm>
            <a:off x="632175" y="1717350"/>
            <a:ext cx="5056800" cy="1959600"/>
          </a:xfrm>
          <a:prstGeom prst="rect">
            <a:avLst/>
          </a:prstGeom>
        </p:spPr>
        <p:txBody>
          <a:bodyPr spcFirstLastPara="1" wrap="square" lIns="91425" tIns="91425" rIns="91425" bIns="91425" anchor="t" anchorCtr="0">
            <a:spAutoFit/>
          </a:bodyPr>
          <a:lstStyle>
            <a:lvl1pPr marL="457200" lvl="0" indent="-311150">
              <a:spcBef>
                <a:spcPts val="0"/>
              </a:spcBef>
              <a:spcAft>
                <a:spcPts val="0"/>
              </a:spcAft>
              <a:buSzPts val="1300"/>
              <a:buChar char="●"/>
              <a:defRPr sz="13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pic>
        <p:nvPicPr>
          <p:cNvPr id="58" name="Google Shape;58;p14"/>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59" name="Google Shape;59;p14"/>
          <p:cNvPicPr preferRelativeResize="0"/>
          <p:nvPr/>
        </p:nvPicPr>
        <p:blipFill rotWithShape="1">
          <a:blip r:embed="rId3">
            <a:alphaModFix/>
          </a:blip>
          <a:srcRect l="7871" r="4470"/>
          <a:stretch/>
        </p:blipFill>
        <p:spPr>
          <a:xfrm rot="5399995">
            <a:off x="5161977" y="1270987"/>
            <a:ext cx="5149824" cy="2601527"/>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A_Title_Body_1">
  <p:cSld name="TITLE_1">
    <p:spTree>
      <p:nvGrpSpPr>
        <p:cNvPr id="1" name="Shape 60"/>
        <p:cNvGrpSpPr/>
        <p:nvPr/>
      </p:nvGrpSpPr>
      <p:grpSpPr>
        <a:xfrm>
          <a:off x="0" y="0"/>
          <a:ext cx="0" cy="0"/>
          <a:chOff x="0" y="0"/>
          <a:chExt cx="0" cy="0"/>
        </a:xfrm>
      </p:grpSpPr>
      <p:sp>
        <p:nvSpPr>
          <p:cNvPr id="61" name="Google Shape;6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62" name="Google Shape;62;p15"/>
          <p:cNvPicPr preferRelativeResize="0"/>
          <p:nvPr/>
        </p:nvPicPr>
        <p:blipFill>
          <a:blip r:embed="rId2">
            <a:alphaModFix/>
          </a:blip>
          <a:stretch>
            <a:fillRect/>
          </a:stretch>
        </p:blipFill>
        <p:spPr>
          <a:xfrm>
            <a:off x="5899075" y="1913100"/>
            <a:ext cx="3244926" cy="3230399"/>
          </a:xfrm>
          <a:prstGeom prst="rect">
            <a:avLst/>
          </a:prstGeom>
          <a:noFill/>
          <a:ln>
            <a:noFill/>
          </a:ln>
        </p:spPr>
      </p:pic>
      <p:sp>
        <p:nvSpPr>
          <p:cNvPr id="63" name="Google Shape;63;p15"/>
          <p:cNvSpPr>
            <a:spLocks noGrp="1"/>
          </p:cNvSpPr>
          <p:nvPr>
            <p:ph type="pic" idx="2"/>
          </p:nvPr>
        </p:nvSpPr>
        <p:spPr>
          <a:xfrm>
            <a:off x="5843075" y="632300"/>
            <a:ext cx="2615100" cy="3918900"/>
          </a:xfrm>
          <a:prstGeom prst="roundRect">
            <a:avLst>
              <a:gd name="adj" fmla="val 16667"/>
            </a:avLst>
          </a:prstGeom>
          <a:noFill/>
          <a:ln>
            <a:noFill/>
          </a:ln>
        </p:spPr>
      </p:sp>
      <p:sp>
        <p:nvSpPr>
          <p:cNvPr id="64" name="Google Shape;64;p15"/>
          <p:cNvSpPr txBox="1">
            <a:spLocks noGrp="1"/>
          </p:cNvSpPr>
          <p:nvPr>
            <p:ph type="title"/>
          </p:nvPr>
        </p:nvSpPr>
        <p:spPr>
          <a:xfrm>
            <a:off x="632175" y="920625"/>
            <a:ext cx="5046000" cy="7269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pic>
        <p:nvPicPr>
          <p:cNvPr id="65" name="Google Shape;65;p15"/>
          <p:cNvPicPr preferRelativeResize="0"/>
          <p:nvPr/>
        </p:nvPicPr>
        <p:blipFill>
          <a:blip r:embed="rId3">
            <a:alphaModFix/>
          </a:blip>
          <a:stretch>
            <a:fillRect/>
          </a:stretch>
        </p:blipFill>
        <p:spPr>
          <a:xfrm rot="5400000">
            <a:off x="727196" y="475900"/>
            <a:ext cx="374904" cy="374904"/>
          </a:xfrm>
          <a:prstGeom prst="rect">
            <a:avLst/>
          </a:prstGeom>
          <a:noFill/>
          <a:ln>
            <a:noFill/>
          </a:ln>
        </p:spPr>
      </p:pic>
      <p:sp>
        <p:nvSpPr>
          <p:cNvPr id="66" name="Google Shape;66;p15"/>
          <p:cNvSpPr txBox="1">
            <a:spLocks noGrp="1"/>
          </p:cNvSpPr>
          <p:nvPr>
            <p:ph type="subTitle" idx="1"/>
          </p:nvPr>
        </p:nvSpPr>
        <p:spPr>
          <a:xfrm>
            <a:off x="642700" y="1723725"/>
            <a:ext cx="3605100" cy="1964700"/>
          </a:xfrm>
          <a:prstGeom prst="rect">
            <a:avLst/>
          </a:prstGeom>
        </p:spPr>
        <p:txBody>
          <a:bodyPr spcFirstLastPara="1" wrap="square" lIns="91425" tIns="91425" rIns="91425" bIns="91425" anchor="t" anchorCtr="0">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891">
          <p15:clr>
            <a:srgbClr val="E46962"/>
          </p15:clr>
        </p15:guide>
        <p15:guide id="7" orient="horz" pos="1086">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A_Title_Body_2">
  <p:cSld name="TITLE_1_1">
    <p:spTree>
      <p:nvGrpSpPr>
        <p:cNvPr id="1" name="Shape 67"/>
        <p:cNvGrpSpPr/>
        <p:nvPr/>
      </p:nvGrpSpPr>
      <p:grpSpPr>
        <a:xfrm>
          <a:off x="0" y="0"/>
          <a:ext cx="0" cy="0"/>
          <a:chOff x="0" y="0"/>
          <a:chExt cx="0" cy="0"/>
        </a:xfrm>
      </p:grpSpPr>
      <p:pic>
        <p:nvPicPr>
          <p:cNvPr id="68" name="Google Shape;68;p16"/>
          <p:cNvPicPr preferRelativeResize="0"/>
          <p:nvPr/>
        </p:nvPicPr>
        <p:blipFill rotWithShape="1">
          <a:blip r:embed="rId2">
            <a:alphaModFix/>
          </a:blip>
          <a:srcRect r="49205"/>
          <a:stretch/>
        </p:blipFill>
        <p:spPr>
          <a:xfrm flipH="1">
            <a:off x="0" y="-348137"/>
            <a:ext cx="1836600" cy="3599400"/>
          </a:xfrm>
          <a:prstGeom prst="rect">
            <a:avLst/>
          </a:prstGeom>
          <a:noFill/>
          <a:ln>
            <a:noFill/>
          </a:ln>
        </p:spPr>
      </p:pic>
      <p:pic>
        <p:nvPicPr>
          <p:cNvPr id="69" name="Google Shape;69;p16"/>
          <p:cNvPicPr preferRelativeResize="0"/>
          <p:nvPr/>
        </p:nvPicPr>
        <p:blipFill rotWithShape="1">
          <a:blip r:embed="rId2">
            <a:alphaModFix/>
          </a:blip>
          <a:srcRect r="49205"/>
          <a:stretch/>
        </p:blipFill>
        <p:spPr>
          <a:xfrm rot="10800000">
            <a:off x="0" y="1892237"/>
            <a:ext cx="1836600" cy="3599400"/>
          </a:xfrm>
          <a:prstGeom prst="rect">
            <a:avLst/>
          </a:prstGeom>
          <a:noFill/>
          <a:ln>
            <a:noFill/>
          </a:ln>
        </p:spPr>
      </p:pic>
      <p:sp>
        <p:nvSpPr>
          <p:cNvPr id="70" name="Google Shape;70;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71" name="Google Shape;71;p16"/>
          <p:cNvSpPr>
            <a:spLocks noGrp="1"/>
          </p:cNvSpPr>
          <p:nvPr>
            <p:ph type="pic" idx="2"/>
          </p:nvPr>
        </p:nvSpPr>
        <p:spPr>
          <a:xfrm>
            <a:off x="642700" y="632300"/>
            <a:ext cx="2615100" cy="3918900"/>
          </a:xfrm>
          <a:prstGeom prst="roundRect">
            <a:avLst>
              <a:gd name="adj" fmla="val 16667"/>
            </a:avLst>
          </a:prstGeom>
          <a:noFill/>
          <a:ln>
            <a:noFill/>
          </a:ln>
        </p:spPr>
      </p:sp>
      <p:sp>
        <p:nvSpPr>
          <p:cNvPr id="72" name="Google Shape;72;p16"/>
          <p:cNvSpPr/>
          <p:nvPr/>
        </p:nvSpPr>
        <p:spPr>
          <a:xfrm rot="-695">
            <a:off x="8410293" y="4393362"/>
            <a:ext cx="1484700" cy="1476900"/>
          </a:xfrm>
          <a:prstGeom prst="pie">
            <a:avLst>
              <a:gd name="adj1" fmla="val 10804369"/>
              <a:gd name="adj2" fmla="val 16200000"/>
            </a:avLst>
          </a:prstGeom>
          <a:gradFill>
            <a:gsLst>
              <a:gs pos="0">
                <a:srgbClr val="FFC982"/>
              </a:gs>
              <a:gs pos="100000">
                <a:srgbClr val="F58F09"/>
              </a:gs>
            </a:gsLst>
            <a:path path="circle">
              <a:fillToRect l="50000" t="50000" r="50000" b="50000"/>
            </a:path>
            <a:tileRect/>
          </a:gra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C2C2C"/>
              </a:solidFill>
            </a:endParaRPr>
          </a:p>
        </p:txBody>
      </p:sp>
      <p:sp>
        <p:nvSpPr>
          <p:cNvPr id="73" name="Google Shape;73;p16"/>
          <p:cNvSpPr txBox="1">
            <a:spLocks noGrp="1"/>
          </p:cNvSpPr>
          <p:nvPr>
            <p:ph type="title"/>
          </p:nvPr>
        </p:nvSpPr>
        <p:spPr>
          <a:xfrm>
            <a:off x="4722075" y="997400"/>
            <a:ext cx="3589800" cy="6501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74" name="Google Shape;74;p16"/>
          <p:cNvSpPr/>
          <p:nvPr/>
        </p:nvSpPr>
        <p:spPr>
          <a:xfrm>
            <a:off x="4800600" y="632300"/>
            <a:ext cx="775500" cy="131400"/>
          </a:xfrm>
          <a:prstGeom prst="roundRect">
            <a:avLst>
              <a:gd name="adj" fmla="val 50000"/>
            </a:avLst>
          </a:prstGeom>
          <a:solidFill>
            <a:srgbClr val="F47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6"/>
          <p:cNvSpPr txBox="1">
            <a:spLocks noGrp="1"/>
          </p:cNvSpPr>
          <p:nvPr>
            <p:ph type="subTitle" idx="1"/>
          </p:nvPr>
        </p:nvSpPr>
        <p:spPr>
          <a:xfrm>
            <a:off x="4722075" y="1959150"/>
            <a:ext cx="3589800" cy="1964700"/>
          </a:xfrm>
          <a:prstGeom prst="rect">
            <a:avLst/>
          </a:prstGeom>
        </p:spPr>
        <p:txBody>
          <a:bodyPr spcFirstLastPara="1" wrap="square" lIns="91425" tIns="91425" rIns="91425" bIns="91425" anchor="t" anchorCtr="0">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A_Title_Body_3">
  <p:cSld name="TITLE_1_1_1">
    <p:spTree>
      <p:nvGrpSpPr>
        <p:cNvPr id="1" name="Shape 76"/>
        <p:cNvGrpSpPr/>
        <p:nvPr/>
      </p:nvGrpSpPr>
      <p:grpSpPr>
        <a:xfrm>
          <a:off x="0" y="0"/>
          <a:ext cx="0" cy="0"/>
          <a:chOff x="0" y="0"/>
          <a:chExt cx="0" cy="0"/>
        </a:xfrm>
      </p:grpSpPr>
      <p:sp>
        <p:nvSpPr>
          <p:cNvPr id="77" name="Google Shape;7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78" name="Google Shape;78;p17"/>
          <p:cNvSpPr txBox="1">
            <a:spLocks noGrp="1"/>
          </p:cNvSpPr>
          <p:nvPr>
            <p:ph type="subTitle" idx="1"/>
          </p:nvPr>
        </p:nvSpPr>
        <p:spPr>
          <a:xfrm>
            <a:off x="383075" y="1908900"/>
            <a:ext cx="24690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79" name="Google Shape;79;p17"/>
          <p:cNvSpPr txBox="1">
            <a:spLocks noGrp="1"/>
          </p:cNvSpPr>
          <p:nvPr>
            <p:ph type="subTitle" idx="2"/>
          </p:nvPr>
        </p:nvSpPr>
        <p:spPr>
          <a:xfrm>
            <a:off x="3284763" y="19089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pic>
        <p:nvPicPr>
          <p:cNvPr id="80" name="Google Shape;80;p17"/>
          <p:cNvPicPr preferRelativeResize="0"/>
          <p:nvPr/>
        </p:nvPicPr>
        <p:blipFill rotWithShape="1">
          <a:blip r:embed="rId2">
            <a:alphaModFix/>
          </a:blip>
          <a:srcRect r="49205" b="13464"/>
          <a:stretch/>
        </p:blipFill>
        <p:spPr>
          <a:xfrm flipH="1">
            <a:off x="8025" y="3162568"/>
            <a:ext cx="1168200" cy="1980900"/>
          </a:xfrm>
          <a:prstGeom prst="rect">
            <a:avLst/>
          </a:prstGeom>
          <a:noFill/>
          <a:ln>
            <a:noFill/>
          </a:ln>
        </p:spPr>
      </p:pic>
      <p:sp>
        <p:nvSpPr>
          <p:cNvPr id="81" name="Google Shape;81;p17"/>
          <p:cNvSpPr txBox="1">
            <a:spLocks noGrp="1"/>
          </p:cNvSpPr>
          <p:nvPr>
            <p:ph type="title"/>
          </p:nvPr>
        </p:nvSpPr>
        <p:spPr>
          <a:xfrm>
            <a:off x="383075" y="10115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82" name="Google Shape;82;p17"/>
          <p:cNvSpPr txBox="1">
            <a:spLocks noGrp="1"/>
          </p:cNvSpPr>
          <p:nvPr>
            <p:ph type="subTitle" idx="3"/>
          </p:nvPr>
        </p:nvSpPr>
        <p:spPr>
          <a:xfrm>
            <a:off x="6186450" y="19089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pic>
        <p:nvPicPr>
          <p:cNvPr id="83" name="Google Shape;83;p17"/>
          <p:cNvPicPr preferRelativeResize="0"/>
          <p:nvPr/>
        </p:nvPicPr>
        <p:blipFill>
          <a:blip r:embed="rId3">
            <a:alphaModFix/>
          </a:blip>
          <a:stretch>
            <a:fillRect/>
          </a:stretch>
        </p:blipFill>
        <p:spPr>
          <a:xfrm rot="5400000">
            <a:off x="467571" y="475900"/>
            <a:ext cx="374904" cy="37490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1" name="Shape 84"/>
        <p:cNvGrpSpPr/>
        <p:nvPr/>
      </p:nvGrpSpPr>
      <p:grpSpPr>
        <a:xfrm>
          <a:off x="0" y="0"/>
          <a:ext cx="0" cy="0"/>
          <a:chOff x="0" y="0"/>
          <a:chExt cx="0" cy="0"/>
        </a:xfrm>
      </p:grpSpPr>
      <p:sp>
        <p:nvSpPr>
          <p:cNvPr id="85" name="Google Shape;8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86" name="Google Shape;86;p18"/>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a:endParaRPr/>
          </a:p>
        </p:txBody>
      </p:sp>
      <p:pic>
        <p:nvPicPr>
          <p:cNvPr id="87" name="Google Shape;87;p18"/>
          <p:cNvPicPr preferRelativeResize="0"/>
          <p:nvPr/>
        </p:nvPicPr>
        <p:blipFill>
          <a:blip r:embed="rId2">
            <a:alphaModFix/>
          </a:blip>
          <a:stretch>
            <a:fillRect/>
          </a:stretch>
        </p:blipFill>
        <p:spPr>
          <a:xfrm>
            <a:off x="4054825" y="1117275"/>
            <a:ext cx="590075" cy="5900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8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League Spartan Medium"/>
              <a:buNone/>
              <a:defRPr sz="2800">
                <a:solidFill>
                  <a:schemeClr val="dk1"/>
                </a:solidFill>
                <a:latin typeface="League Spartan Medium"/>
                <a:ea typeface="League Spartan Medium"/>
                <a:cs typeface="League Spartan Medium"/>
                <a:sym typeface="League Spartan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spAutoFit/>
          </a:bodyPr>
          <a:lstStyle>
            <a:lvl1pPr marL="457200" lvl="0" indent="-311150">
              <a:lnSpc>
                <a:spcPct val="115000"/>
              </a:lnSpc>
              <a:spcBef>
                <a:spcPts val="0"/>
              </a:spcBef>
              <a:spcAft>
                <a:spcPts val="0"/>
              </a:spcAft>
              <a:buClr>
                <a:schemeClr val="dk2"/>
              </a:buClr>
              <a:buSzPts val="1300"/>
              <a:buFont typeface="Inter"/>
              <a:buChar char="●"/>
              <a:defRPr sz="1300">
                <a:solidFill>
                  <a:schemeClr val="dk2"/>
                </a:solidFill>
                <a:latin typeface="Inter"/>
                <a:ea typeface="Inter"/>
                <a:cs typeface="Inter"/>
                <a:sym typeface="Inter"/>
              </a:defRPr>
            </a:lvl1pPr>
            <a:lvl2pPr marL="914400" lvl="1"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marL="1371600" lvl="2"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marL="1828800" lvl="3"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marL="2286000" lvl="4"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marL="2743200" lvl="5"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marL="3200400" lvl="6"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marL="3657600" lvl="7"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marL="4114800" lvl="8" indent="-304800">
              <a:lnSpc>
                <a:spcPct val="115000"/>
              </a:lnSpc>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ctrTitle"/>
          </p:nvPr>
        </p:nvSpPr>
        <p:spPr>
          <a:xfrm>
            <a:off x="234216" y="2567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Health issues and societal solutions </a:t>
            </a:r>
            <a:endParaRPr dirty="0"/>
          </a:p>
        </p:txBody>
      </p:sp>
      <p:sp>
        <p:nvSpPr>
          <p:cNvPr id="94" name="Google Shape;94;p20"/>
          <p:cNvSpPr txBox="1">
            <a:spLocks noGrp="1"/>
          </p:cNvSpPr>
          <p:nvPr>
            <p:ph type="subTitle" idx="1"/>
          </p:nvPr>
        </p:nvSpPr>
        <p:spPr>
          <a:xfrm>
            <a:off x="234216" y="2477664"/>
            <a:ext cx="8520600" cy="22341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GB" dirty="0"/>
              <a:t>Presented By-</a:t>
            </a:r>
            <a:endParaRPr dirty="0"/>
          </a:p>
          <a:p>
            <a:pPr marL="0" lvl="0" indent="0" algn="l" rtl="0">
              <a:spcBef>
                <a:spcPts val="0"/>
              </a:spcBef>
              <a:spcAft>
                <a:spcPts val="0"/>
              </a:spcAft>
              <a:buNone/>
            </a:pPr>
            <a:r>
              <a:rPr lang="en-GB" dirty="0"/>
              <a:t> 	      1BY20IS059      Harsh Singh</a:t>
            </a:r>
            <a:endParaRPr dirty="0"/>
          </a:p>
          <a:p>
            <a:pPr marL="914400" lvl="0" indent="457200" algn="l" rtl="0">
              <a:spcBef>
                <a:spcPts val="0"/>
              </a:spcBef>
              <a:spcAft>
                <a:spcPts val="0"/>
              </a:spcAft>
              <a:buNone/>
            </a:pPr>
            <a:r>
              <a:rPr lang="en-GB" dirty="0"/>
              <a:t>1BY20IS065	Jitendriyadeep</a:t>
            </a:r>
            <a:endParaRPr dirty="0"/>
          </a:p>
          <a:p>
            <a:pPr marL="914400" lvl="0" indent="457200" algn="l" rtl="0">
              <a:spcBef>
                <a:spcPts val="0"/>
              </a:spcBef>
              <a:spcAft>
                <a:spcPts val="0"/>
              </a:spcAft>
              <a:buNone/>
            </a:pPr>
            <a:r>
              <a:rPr lang="en-GB" dirty="0"/>
              <a:t>1BY20IS072	Lakshya Agarwal</a:t>
            </a:r>
            <a:endParaRPr dirty="0"/>
          </a:p>
          <a:p>
            <a:pPr marL="914400" lvl="0" indent="457200" algn="l" rtl="0">
              <a:spcBef>
                <a:spcPts val="0"/>
              </a:spcBef>
              <a:spcAft>
                <a:spcPts val="0"/>
              </a:spcAft>
              <a:buNone/>
            </a:pPr>
            <a:r>
              <a:rPr lang="en-GB" dirty="0"/>
              <a:t>1BY20IS073	M Tharun Kumar</a:t>
            </a:r>
            <a:endParaRPr dirty="0"/>
          </a:p>
          <a:p>
            <a:pPr marL="914400" lvl="0" indent="457200" algn="l" rtl="0">
              <a:spcBef>
                <a:spcPts val="0"/>
              </a:spcBef>
              <a:spcAft>
                <a:spcPts val="0"/>
              </a:spcAft>
              <a:buNone/>
            </a:pPr>
            <a:r>
              <a:rPr lang="en-GB" dirty="0"/>
              <a:t>1BY20IS075	Lokesh E</a:t>
            </a:r>
            <a:endParaRPr dirty="0"/>
          </a:p>
          <a:p>
            <a:pPr marL="914400" lvl="0" indent="457200" algn="l" rtl="0">
              <a:spcBef>
                <a:spcPts val="0"/>
              </a:spcBef>
              <a:spcAft>
                <a:spcPts val="0"/>
              </a:spcAft>
              <a:buNone/>
            </a:pPr>
            <a:r>
              <a:rPr lang="en-GB" dirty="0"/>
              <a:t>1BY20IS078	Manish Kumar Yadav</a:t>
            </a:r>
            <a:endParaRPr dirty="0"/>
          </a:p>
          <a:p>
            <a:pPr marL="0" lvl="0" indent="0" algn="ctr" rtl="0">
              <a:spcBef>
                <a:spcPts val="0"/>
              </a:spcBef>
              <a:spcAft>
                <a:spcPts val="0"/>
              </a:spcAft>
              <a:buNone/>
            </a:pPr>
            <a:endParaRPr dirty="0"/>
          </a:p>
          <a:p>
            <a:pPr marL="0" lvl="0" indent="0" algn="l"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1166866" y="354937"/>
            <a:ext cx="76797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Health Issues and Societal Solutions Related to Information Technology</a:t>
            </a:r>
            <a:endParaRPr dirty="0"/>
          </a:p>
        </p:txBody>
      </p:sp>
      <p:sp>
        <p:nvSpPr>
          <p:cNvPr id="100" name="Google Shape;100;p21"/>
          <p:cNvSpPr txBox="1">
            <a:spLocks noGrp="1"/>
          </p:cNvSpPr>
          <p:nvPr>
            <p:ph type="body" idx="1"/>
          </p:nvPr>
        </p:nvSpPr>
        <p:spPr>
          <a:xfrm>
            <a:off x="1422589" y="1591950"/>
            <a:ext cx="5056800" cy="1959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1600" dirty="0"/>
              <a:t>This presentation discusses the potential health issues caused by heavy computer use and the societal solutions that information technology can provide in areas like medical diagnosis, crime control, and environmental quality control.</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1213362" y="316192"/>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Health Issues Related to Information Technology</a:t>
            </a:r>
            <a:endParaRPr/>
          </a:p>
        </p:txBody>
      </p:sp>
      <p:sp>
        <p:nvSpPr>
          <p:cNvPr id="106" name="Google Shape;106;p22"/>
          <p:cNvSpPr txBox="1">
            <a:spLocks noGrp="1"/>
          </p:cNvSpPr>
          <p:nvPr>
            <p:ph type="subTitle" idx="1"/>
          </p:nvPr>
        </p:nvSpPr>
        <p:spPr>
          <a:xfrm>
            <a:off x="743439" y="1258776"/>
            <a:ext cx="3999042" cy="1964700"/>
          </a:xfrm>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r>
              <a:rPr lang="en-GB" dirty="0"/>
              <a:t> Heavy computer use is reportedly causing health problems like job stress, damaged arm and neck muscles, eyestrain, radiation exposure, and even death by computer caused accidents.</a:t>
            </a:r>
            <a:endParaRPr dirty="0"/>
          </a:p>
          <a:p>
            <a:pPr marL="457200" lvl="0" indent="-311150" algn="l" rtl="0">
              <a:lnSpc>
                <a:spcPct val="110000"/>
              </a:lnSpc>
              <a:spcBef>
                <a:spcPts val="0"/>
              </a:spcBef>
              <a:spcAft>
                <a:spcPts val="0"/>
              </a:spcAft>
              <a:buSzPts val="1300"/>
              <a:buChar char="●"/>
            </a:pPr>
            <a:r>
              <a:rPr lang="en-GB" dirty="0"/>
              <a:t> Computer monitoring is blamed as a major cause of computer-related job stress.</a:t>
            </a:r>
            <a:endParaRPr dirty="0"/>
          </a:p>
          <a:p>
            <a:pPr marL="457200" lvl="0" indent="-311150" algn="l" rtl="0">
              <a:lnSpc>
                <a:spcPct val="110000"/>
              </a:lnSpc>
              <a:spcBef>
                <a:spcPts val="0"/>
              </a:spcBef>
              <a:spcAft>
                <a:spcPts val="0"/>
              </a:spcAft>
              <a:buSzPts val="1300"/>
              <a:buChar char="●"/>
            </a:pPr>
            <a:r>
              <a:rPr lang="en-GB" dirty="0"/>
              <a:t> Cumulative trauma disorders (CTDs) can result from fast-paced, repetitive keystroke jobs on PC workstations or visual display terminals (VDTs).</a:t>
            </a:r>
            <a:endParaRPr dirty="0"/>
          </a:p>
          <a:p>
            <a:pPr marL="457200" lvl="0" indent="-311150" algn="l" rtl="0">
              <a:lnSpc>
                <a:spcPct val="110000"/>
              </a:lnSpc>
              <a:spcBef>
                <a:spcPts val="0"/>
              </a:spcBef>
              <a:spcAft>
                <a:spcPts val="0"/>
              </a:spcAft>
              <a:buSzPts val="1300"/>
              <a:buChar char="●"/>
            </a:pPr>
            <a:r>
              <a:rPr lang="en-GB" dirty="0"/>
              <a:t> Carpal tunnel syndrome may result from strained muscles, back pain, and nerve damage.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1107649" y="270213"/>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Ergonomics </a:t>
            </a:r>
            <a:endParaRPr dirty="0"/>
          </a:p>
        </p:txBody>
      </p:sp>
      <p:sp>
        <p:nvSpPr>
          <p:cNvPr id="112" name="Google Shape;112;p23"/>
          <p:cNvSpPr txBox="1">
            <a:spLocks noGrp="1"/>
          </p:cNvSpPr>
          <p:nvPr>
            <p:ph type="subTitle" idx="1"/>
          </p:nvPr>
        </p:nvSpPr>
        <p:spPr>
          <a:xfrm>
            <a:off x="534070" y="1468003"/>
            <a:ext cx="3605100" cy="2562979"/>
          </a:xfrm>
          <a:prstGeom prst="rect">
            <a:avLst/>
          </a:prstGeom>
        </p:spPr>
        <p:txBody>
          <a:bodyPr spcFirstLastPara="1" wrap="square" lIns="91425" tIns="91425" rIns="91425" bIns="91425" anchor="t" anchorCtr="0">
            <a:spAutoFit/>
          </a:bodyPr>
          <a:lstStyle/>
          <a:p>
            <a:pPr marL="0" lvl="0" indent="0" algn="l" rtl="0">
              <a:spcBef>
                <a:spcPts val="0"/>
              </a:spcBef>
              <a:spcAft>
                <a:spcPts val="1200"/>
              </a:spcAft>
              <a:buNone/>
            </a:pPr>
            <a:r>
              <a:rPr lang="en-US" dirty="0"/>
              <a:t>Solutions to some of these health problems are based on the science of ergonomics , sometimes called human factors engineering. </a:t>
            </a:r>
          </a:p>
          <a:p>
            <a:pPr marL="0" lvl="0" indent="0" algn="l" rtl="0">
              <a:spcBef>
                <a:spcPts val="0"/>
              </a:spcBef>
              <a:spcAft>
                <a:spcPts val="1200"/>
              </a:spcAft>
              <a:buNone/>
            </a:pPr>
            <a:r>
              <a:rPr lang="en-US" dirty="0"/>
              <a:t>The goal of ergonomics is to design healthy work environments that are safe, comfortable, and pleasant for people to work in, thus increasing employee morale and productivity</a:t>
            </a:r>
            <a:endParaRPr dirty="0"/>
          </a:p>
        </p:txBody>
      </p:sp>
      <p:pic>
        <p:nvPicPr>
          <p:cNvPr id="113" name="Google Shape;113;p23"/>
          <p:cNvPicPr preferRelativeResize="0">
            <a:picLocks noGrp="1"/>
          </p:cNvPicPr>
          <p:nvPr>
            <p:ph type="pic" idx="2"/>
          </p:nvPr>
        </p:nvPicPr>
        <p:blipFill>
          <a:blip r:embed="rId3">
            <a:alphaModFix/>
          </a:blip>
          <a:stretch>
            <a:fillRect/>
          </a:stretch>
        </p:blipFill>
        <p:spPr>
          <a:xfrm>
            <a:off x="4052808" y="270213"/>
            <a:ext cx="4801422" cy="4603074"/>
          </a:xfrm>
          <a:prstGeom prst="roundRect">
            <a:avLst>
              <a:gd name="adj" fmla="val 16667"/>
            </a:avLst>
          </a:prstGeom>
        </p:spPr>
      </p:pic>
      <p:pic>
        <p:nvPicPr>
          <p:cNvPr id="3" name="Picture 2">
            <a:extLst>
              <a:ext uri="{FF2B5EF4-FFF2-40B4-BE49-F238E27FC236}">
                <a16:creationId xmlns:a16="http://schemas.microsoft.com/office/drawing/2014/main" id="{48B245FD-5878-9C18-A27D-12F5DE8EB773}"/>
              </a:ext>
            </a:extLst>
          </p:cNvPr>
          <p:cNvPicPr>
            <a:picLocks noChangeAspect="1"/>
          </p:cNvPicPr>
          <p:nvPr/>
        </p:nvPicPr>
        <p:blipFill>
          <a:blip r:embed="rId4"/>
          <a:stretch>
            <a:fillRect/>
          </a:stretch>
        </p:blipFill>
        <p:spPr>
          <a:xfrm>
            <a:off x="689302" y="430463"/>
            <a:ext cx="387350" cy="406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4"/>
          <p:cNvPicPr preferRelativeResize="0">
            <a:picLocks noGrp="1"/>
          </p:cNvPicPr>
          <p:nvPr>
            <p:ph type="pic" idx="2"/>
          </p:nvPr>
        </p:nvPicPr>
        <p:blipFill rotWithShape="1">
          <a:blip r:embed="rId3">
            <a:alphaModFix/>
          </a:blip>
          <a:srcRect l="27767" r="27762"/>
          <a:stretch/>
        </p:blipFill>
        <p:spPr>
          <a:xfrm>
            <a:off x="642700" y="632300"/>
            <a:ext cx="2615100" cy="3918900"/>
          </a:xfrm>
          <a:prstGeom prst="roundRect">
            <a:avLst>
              <a:gd name="adj" fmla="val 16667"/>
            </a:avLst>
          </a:prstGeom>
        </p:spPr>
      </p:pic>
      <p:sp>
        <p:nvSpPr>
          <p:cNvPr id="119" name="Google Shape;119;p24"/>
          <p:cNvSpPr txBox="1">
            <a:spLocks noGrp="1"/>
          </p:cNvSpPr>
          <p:nvPr>
            <p:ph type="title"/>
          </p:nvPr>
        </p:nvSpPr>
        <p:spPr>
          <a:xfrm>
            <a:off x="4830564" y="819170"/>
            <a:ext cx="3589800" cy="65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Societal Solutions through Information Technology</a:t>
            </a:r>
            <a:endParaRPr dirty="0"/>
          </a:p>
        </p:txBody>
      </p:sp>
      <p:sp>
        <p:nvSpPr>
          <p:cNvPr id="120" name="Google Shape;120;p24"/>
          <p:cNvSpPr txBox="1">
            <a:spLocks noGrp="1"/>
          </p:cNvSpPr>
          <p:nvPr>
            <p:ph type="subTitle" idx="1"/>
          </p:nvPr>
        </p:nvSpPr>
        <p:spPr>
          <a:xfrm>
            <a:off x="4706577" y="1469270"/>
            <a:ext cx="3589800" cy="1964700"/>
          </a:xfrm>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r>
              <a:rPr lang="en-GB" dirty="0"/>
              <a:t> Information technologies can have many benefits for society, including medical diagnosis, computer-assisted instruction, law enforcement, environmental quality control, and program planning.</a:t>
            </a:r>
            <a:endParaRPr dirty="0"/>
          </a:p>
          <a:p>
            <a:pPr marL="457200" lvl="0" indent="-311150" algn="l" rtl="0">
              <a:lnSpc>
                <a:spcPct val="110000"/>
              </a:lnSpc>
              <a:spcBef>
                <a:spcPts val="0"/>
              </a:spcBef>
              <a:spcAft>
                <a:spcPts val="0"/>
              </a:spcAft>
              <a:buSzPts val="1300"/>
              <a:buChar char="●"/>
            </a:pPr>
            <a:r>
              <a:rPr lang="en-GB" dirty="0"/>
              <a:t> Computers can assist in diagnosing illnesses, prescribing treatment, and monitoring the progress of hospital patients.</a:t>
            </a:r>
            <a:endParaRPr dirty="0"/>
          </a:p>
          <a:p>
            <a:pPr marL="457200" lvl="0" indent="-311150" algn="l" rtl="0">
              <a:lnSpc>
                <a:spcPct val="110000"/>
              </a:lnSpc>
              <a:spcBef>
                <a:spcPts val="0"/>
              </a:spcBef>
              <a:spcAft>
                <a:spcPts val="0"/>
              </a:spcAft>
              <a:buSzPts val="1300"/>
              <a:buChar char="●"/>
            </a:pPr>
            <a:r>
              <a:rPr lang="en-GB" dirty="0"/>
              <a:t>Law enforcement applications like computerized alarm systems and monitoring can aid in crime control.</a:t>
            </a:r>
            <a:endParaRPr dirty="0"/>
          </a:p>
          <a:p>
            <a:pPr marL="457200" lvl="0" indent="-311150" algn="l" rtl="0">
              <a:lnSpc>
                <a:spcPct val="110000"/>
              </a:lnSpc>
              <a:spcBef>
                <a:spcPts val="0"/>
              </a:spcBef>
              <a:spcAft>
                <a:spcPts val="0"/>
              </a:spcAft>
              <a:buSzPts val="1300"/>
              <a:buChar char="●"/>
            </a:pPr>
            <a:r>
              <a:rPr lang="en-GB" dirty="0"/>
              <a:t> Computers can monitor pollution levels and issue early warnings when dangerous levels are reached.</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5"/>
          <p:cNvPicPr preferRelativeResize="0">
            <a:picLocks noGrp="1"/>
          </p:cNvPicPr>
          <p:nvPr>
            <p:ph type="pic" idx="2"/>
          </p:nvPr>
        </p:nvPicPr>
        <p:blipFill rotWithShape="1">
          <a:blip r:embed="rId3">
            <a:alphaModFix/>
          </a:blip>
          <a:srcRect l="31205" r="31205"/>
          <a:stretch/>
        </p:blipFill>
        <p:spPr>
          <a:xfrm>
            <a:off x="642700" y="632300"/>
            <a:ext cx="2615100" cy="3918900"/>
          </a:xfrm>
          <a:prstGeom prst="roundRect">
            <a:avLst>
              <a:gd name="adj" fmla="val 16667"/>
            </a:avLst>
          </a:prstGeom>
        </p:spPr>
      </p:pic>
      <p:sp>
        <p:nvSpPr>
          <p:cNvPr id="126" name="Google Shape;126;p25"/>
          <p:cNvSpPr txBox="1">
            <a:spLocks noGrp="1"/>
          </p:cNvSpPr>
          <p:nvPr>
            <p:ph type="title"/>
          </p:nvPr>
        </p:nvSpPr>
        <p:spPr>
          <a:xfrm>
            <a:off x="4722075" y="997400"/>
            <a:ext cx="3589800" cy="65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Governmental Program Planning with Information Technology</a:t>
            </a:r>
            <a:endParaRPr/>
          </a:p>
        </p:txBody>
      </p:sp>
      <p:sp>
        <p:nvSpPr>
          <p:cNvPr id="127" name="Google Shape;127;p25"/>
          <p:cNvSpPr txBox="1">
            <a:spLocks noGrp="1"/>
          </p:cNvSpPr>
          <p:nvPr>
            <p:ph type="subTitle" idx="1"/>
          </p:nvPr>
        </p:nvSpPr>
        <p:spPr>
          <a:xfrm>
            <a:off x="4722075" y="1959150"/>
            <a:ext cx="3589800" cy="1964700"/>
          </a:xfrm>
          <a:prstGeom prst="rect">
            <a:avLst/>
          </a:prstGeom>
        </p:spPr>
        <p:txBody>
          <a:bodyPr spcFirstLastPara="1" wrap="square" lIns="91425" tIns="91425" rIns="91425" bIns="91425" anchor="t" anchorCtr="0">
            <a:noAutofit/>
          </a:bodyPr>
          <a:lstStyle/>
          <a:p>
            <a:pPr marL="457200" lvl="0" indent="-311150" algn="l" rtl="0">
              <a:lnSpc>
                <a:spcPct val="110000"/>
              </a:lnSpc>
              <a:spcBef>
                <a:spcPts val="0"/>
              </a:spcBef>
              <a:spcAft>
                <a:spcPts val="0"/>
              </a:spcAft>
              <a:buSzPts val="1300"/>
              <a:buChar char="●"/>
            </a:pPr>
            <a:r>
              <a:rPr lang="en-GB"/>
              <a:t> Computers are used in program planning for various government agencies, including urban planning, population density and land use studies, highway planning, and urban transit studies.</a:t>
            </a:r>
            <a:endParaRPr/>
          </a:p>
          <a:p>
            <a:pPr marL="457200" lvl="0" indent="-311150" algn="l" rtl="0">
              <a:lnSpc>
                <a:spcPct val="110000"/>
              </a:lnSpc>
              <a:spcBef>
                <a:spcPts val="0"/>
              </a:spcBef>
              <a:spcAft>
                <a:spcPts val="0"/>
              </a:spcAft>
              <a:buSzPts val="1300"/>
              <a:buChar char="●"/>
            </a:pPr>
            <a:r>
              <a:rPr lang="en-GB"/>
              <a:t> Computers are being used in job placement systems to help match unemployed persons with available jobs.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Thank you for your time and attention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ern Monochrome - v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653</TotalTime>
  <Words>370</Words>
  <Application>Microsoft Office PowerPoint</Application>
  <PresentationFormat>On-screen Show (16:9)</PresentationFormat>
  <Paragraphs>28</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Inter</vt:lpstr>
      <vt:lpstr>Arial</vt:lpstr>
      <vt:lpstr>Poppins</vt:lpstr>
      <vt:lpstr>League Spartan Medium</vt:lpstr>
      <vt:lpstr>Simple Light</vt:lpstr>
      <vt:lpstr>Modern Monochrome - v1</vt:lpstr>
      <vt:lpstr>Health issues and societal solutions </vt:lpstr>
      <vt:lpstr>Health Issues and Societal Solutions Related to Information Technology</vt:lpstr>
      <vt:lpstr>Health Issues Related to Information Technology</vt:lpstr>
      <vt:lpstr>Ergonomics </vt:lpstr>
      <vt:lpstr>Societal Solutions through Information Technology</vt:lpstr>
      <vt:lpstr>Governmental Program Planning with Information Technology</vt:lpstr>
      <vt:lpstr>Thank you for your time and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issues and societal solutions </dc:title>
  <cp:lastModifiedBy>manish25102@gmail.com</cp:lastModifiedBy>
  <cp:revision>2</cp:revision>
  <cp:lastPrinted>2023-04-10T20:01:35Z</cp:lastPrinted>
  <dcterms:modified xsi:type="dcterms:W3CDTF">2023-04-11T16:14:37Z</dcterms:modified>
</cp:coreProperties>
</file>