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30"/>
  </p:notesMasterIdLst>
  <p:sldIdLst>
    <p:sldId id="256" r:id="rId2"/>
    <p:sldId id="278" r:id="rId3"/>
    <p:sldId id="277" r:id="rId4"/>
    <p:sldId id="287" r:id="rId5"/>
    <p:sldId id="288" r:id="rId6"/>
    <p:sldId id="274" r:id="rId7"/>
    <p:sldId id="289" r:id="rId8"/>
    <p:sldId id="290" r:id="rId9"/>
    <p:sldId id="291" r:id="rId10"/>
    <p:sldId id="283" r:id="rId11"/>
    <p:sldId id="284" r:id="rId12"/>
    <p:sldId id="285" r:id="rId13"/>
    <p:sldId id="286" r:id="rId14"/>
    <p:sldId id="292" r:id="rId15"/>
    <p:sldId id="293" r:id="rId16"/>
    <p:sldId id="294" r:id="rId17"/>
    <p:sldId id="295" r:id="rId18"/>
    <p:sldId id="296" r:id="rId19"/>
    <p:sldId id="303" r:id="rId20"/>
    <p:sldId id="304" r:id="rId21"/>
    <p:sldId id="306" r:id="rId22"/>
    <p:sldId id="307" r:id="rId23"/>
    <p:sldId id="297" r:id="rId24"/>
    <p:sldId id="298" r:id="rId25"/>
    <p:sldId id="299" r:id="rId26"/>
    <p:sldId id="300" r:id="rId27"/>
    <p:sldId id="301" r:id="rId28"/>
    <p:sldId id="30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69" autoAdjust="0"/>
  </p:normalViewPr>
  <p:slideViewPr>
    <p:cSldViewPr>
      <p:cViewPr varScale="1">
        <p:scale>
          <a:sx n="57" d="100"/>
          <a:sy n="57" d="100"/>
        </p:scale>
        <p:origin x="17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31E8D0-D260-4664-9E8D-BC7E6A155B88}" type="datetimeFigureOut">
              <a:rPr lang="en-US" smtClean="0"/>
              <a:t>6/23/2019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9F496-3565-4578-AE2A-5A39E16F3E8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Example, STUDENT and FACULTY can be generalized to a higher level entity called PERSON as shown in Figure 1. In this case, common attributes like P_NAME, P_ADD become part of higher entity (PERSON) and specialized attributes like S_FEE become part of specialized entity (STUDENT).</a:t>
            </a:r>
          </a:p>
        </p:txBody>
      </p:sp>
      <p:sp>
        <p:nvSpPr>
          <p:cNvPr id="4" name="Slide Number Placeholder 3"/>
          <p:cNvSpPr>
            <a:spLocks noGrp="1"/>
          </p:cNvSpPr>
          <p:nvPr>
            <p:ph type="sldNum" sz="quarter" idx="5"/>
          </p:nvPr>
        </p:nvSpPr>
        <p:spPr/>
        <p:txBody>
          <a:bodyPr/>
          <a:lstStyle/>
          <a:p>
            <a:fld id="{2B39F496-3565-4578-AE2A-5A39E16F3E89}" type="slidenum">
              <a:rPr lang="en-US" smtClean="0"/>
              <a:t>6</a:t>
            </a:fld>
            <a:endParaRPr lang="en-US"/>
          </a:p>
        </p:txBody>
      </p:sp>
    </p:spTree>
    <p:extLst>
      <p:ext uri="{BB962C8B-B14F-4D97-AF65-F5344CB8AC3E}">
        <p14:creationId xmlns:p14="http://schemas.microsoft.com/office/powerpoint/2010/main" val="397560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EMPLOYEE entity in an Employee management system can be specialized into DEVELOPER, TESTER etc. as shown in Figure 2. In this case, common attributes like E_NAME, E_SAL etc. become part of higher entity (EMPLOYEE) and specialized attributes like TES_TYPE become part of specialized entity (TESTER).</a:t>
            </a:r>
          </a:p>
        </p:txBody>
      </p:sp>
      <p:sp>
        <p:nvSpPr>
          <p:cNvPr id="4" name="Slide Number Placeholder 3"/>
          <p:cNvSpPr>
            <a:spLocks noGrp="1"/>
          </p:cNvSpPr>
          <p:nvPr>
            <p:ph type="sldNum" sz="quarter" idx="5"/>
          </p:nvPr>
        </p:nvSpPr>
        <p:spPr/>
        <p:txBody>
          <a:bodyPr/>
          <a:lstStyle/>
          <a:p>
            <a:fld id="{2B39F496-3565-4578-AE2A-5A39E16F3E89}" type="slidenum">
              <a:rPr lang="en-US" smtClean="0"/>
              <a:t>11</a:t>
            </a:fld>
            <a:endParaRPr lang="en-US"/>
          </a:p>
        </p:txBody>
      </p:sp>
    </p:spTree>
    <p:extLst>
      <p:ext uri="{BB962C8B-B14F-4D97-AF65-F5344CB8AC3E}">
        <p14:creationId xmlns:p14="http://schemas.microsoft.com/office/powerpoint/2010/main" val="326291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Employee working for a project may require some machinery. So, REQUIRE relationship is needed between relationship WORKS_FOR and entity MACHINERY. Using aggregation, WORKS_FOR relationship with its entities EMPLOYEE and PROJECT is aggregated into single entity and relationship REQUIRE is created between aggregated entity and MACHINERY.</a:t>
            </a:r>
          </a:p>
        </p:txBody>
      </p:sp>
      <p:sp>
        <p:nvSpPr>
          <p:cNvPr id="4" name="Slide Number Placeholder 3"/>
          <p:cNvSpPr>
            <a:spLocks noGrp="1"/>
          </p:cNvSpPr>
          <p:nvPr>
            <p:ph type="sldNum" sz="quarter" idx="5"/>
          </p:nvPr>
        </p:nvSpPr>
        <p:spPr/>
        <p:txBody>
          <a:bodyPr/>
          <a:lstStyle/>
          <a:p>
            <a:fld id="{2B39F496-3565-4578-AE2A-5A39E16F3E89}" type="slidenum">
              <a:rPr lang="en-US" smtClean="0"/>
              <a:t>13</a:t>
            </a:fld>
            <a:endParaRPr lang="en-US"/>
          </a:p>
        </p:txBody>
      </p:sp>
    </p:spTree>
    <p:extLst>
      <p:ext uri="{BB962C8B-B14F-4D97-AF65-F5344CB8AC3E}">
        <p14:creationId xmlns:p14="http://schemas.microsoft.com/office/powerpoint/2010/main" val="2998259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8B610380-6B96-48BD-B1F0-5BCA46436ADD}" type="datetimeFigureOut">
              <a:rPr lang="en-US" smtClean="0"/>
              <a:pPr/>
              <a:t>6/23/2019</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94203B41-ACE6-4A4E-9A81-EF45CA83979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650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610380-6B96-48BD-B1F0-5BCA46436ADD}" type="datetimeFigureOut">
              <a:rPr lang="en-US" smtClean="0"/>
              <a:pPr/>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03B41-ACE6-4A4E-9A81-EF45CA83979B}" type="slidenum">
              <a:rPr lang="en-US" smtClean="0"/>
              <a:pPr/>
              <a:t>‹#›</a:t>
            </a:fld>
            <a:endParaRPr lang="en-US"/>
          </a:p>
        </p:txBody>
      </p:sp>
    </p:spTree>
    <p:extLst>
      <p:ext uri="{BB962C8B-B14F-4D97-AF65-F5344CB8AC3E}">
        <p14:creationId xmlns:p14="http://schemas.microsoft.com/office/powerpoint/2010/main" val="212552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10380-6B96-48BD-B1F0-5BCA46436ADD}"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03B41-ACE6-4A4E-9A81-EF45CA83979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761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10380-6B96-48BD-B1F0-5BCA46436ADD}"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03B41-ACE6-4A4E-9A81-EF45CA83979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274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10380-6B96-48BD-B1F0-5BCA46436ADD}"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03B41-ACE6-4A4E-9A81-EF45CA83979B}" type="slidenum">
              <a:rPr lang="en-US" smtClean="0"/>
              <a:pPr/>
              <a:t>‹#›</a:t>
            </a:fld>
            <a:endParaRPr lang="en-US"/>
          </a:p>
        </p:txBody>
      </p:sp>
    </p:spTree>
    <p:extLst>
      <p:ext uri="{BB962C8B-B14F-4D97-AF65-F5344CB8AC3E}">
        <p14:creationId xmlns:p14="http://schemas.microsoft.com/office/powerpoint/2010/main" val="1177394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10380-6B96-48BD-B1F0-5BCA46436ADD}"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03B41-ACE6-4A4E-9A81-EF45CA83979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7487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10380-6B96-48BD-B1F0-5BCA46436ADD}"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03B41-ACE6-4A4E-9A81-EF45CA83979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9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10380-6B96-48BD-B1F0-5BCA46436ADD}"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03B41-ACE6-4A4E-9A81-EF45CA83979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6882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10380-6B96-48BD-B1F0-5BCA46436ADD}"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03B41-ACE6-4A4E-9A81-EF45CA83979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41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10380-6B96-48BD-B1F0-5BCA46436ADD}"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03B41-ACE6-4A4E-9A81-EF45CA83979B}" type="slidenum">
              <a:rPr lang="en-US" smtClean="0"/>
              <a:pPr/>
              <a:t>‹#›</a:t>
            </a:fld>
            <a:endParaRPr lang="en-US"/>
          </a:p>
        </p:txBody>
      </p:sp>
    </p:spTree>
    <p:extLst>
      <p:ext uri="{BB962C8B-B14F-4D97-AF65-F5344CB8AC3E}">
        <p14:creationId xmlns:p14="http://schemas.microsoft.com/office/powerpoint/2010/main" val="274976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10380-6B96-48BD-B1F0-5BCA46436ADD}"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03B41-ACE6-4A4E-9A81-EF45CA83979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83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610380-6B96-48BD-B1F0-5BCA46436ADD}" type="datetimeFigureOut">
              <a:rPr lang="en-US" smtClean="0"/>
              <a:pPr/>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03B41-ACE6-4A4E-9A81-EF45CA83979B}" type="slidenum">
              <a:rPr lang="en-US" smtClean="0"/>
              <a:pPr/>
              <a:t>‹#›</a:t>
            </a:fld>
            <a:endParaRPr lang="en-US"/>
          </a:p>
        </p:txBody>
      </p:sp>
    </p:spTree>
    <p:extLst>
      <p:ext uri="{BB962C8B-B14F-4D97-AF65-F5344CB8AC3E}">
        <p14:creationId xmlns:p14="http://schemas.microsoft.com/office/powerpoint/2010/main" val="372043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610380-6B96-48BD-B1F0-5BCA46436ADD}" type="datetimeFigureOut">
              <a:rPr lang="en-US" smtClean="0"/>
              <a:pPr/>
              <a:t>6/23/2019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03B41-ACE6-4A4E-9A81-EF45CA83979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14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610380-6B96-48BD-B1F0-5BCA46436ADD}" type="datetimeFigureOut">
              <a:rPr lang="en-US" smtClean="0"/>
              <a:pPr/>
              <a:t>6/23/2019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203B41-ACE6-4A4E-9A81-EF45CA83979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774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10380-6B96-48BD-B1F0-5BCA46436ADD}" type="datetimeFigureOut">
              <a:rPr lang="en-US" smtClean="0"/>
              <a:pPr/>
              <a:t>6/23/2019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203B41-ACE6-4A4E-9A81-EF45CA83979B}" type="slidenum">
              <a:rPr lang="en-US" smtClean="0"/>
              <a:pPr/>
              <a:t>‹#›</a:t>
            </a:fld>
            <a:endParaRPr lang="en-US"/>
          </a:p>
        </p:txBody>
      </p:sp>
    </p:spTree>
    <p:extLst>
      <p:ext uri="{BB962C8B-B14F-4D97-AF65-F5344CB8AC3E}">
        <p14:creationId xmlns:p14="http://schemas.microsoft.com/office/powerpoint/2010/main" val="67368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610380-6B96-48BD-B1F0-5BCA46436ADD}" type="datetimeFigureOut">
              <a:rPr lang="en-US" smtClean="0"/>
              <a:pPr/>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03B41-ACE6-4A4E-9A81-EF45CA83979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02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610380-6B96-48BD-B1F0-5BCA46436ADD}" type="datetimeFigureOut">
              <a:rPr lang="en-US" smtClean="0"/>
              <a:pPr/>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03B41-ACE6-4A4E-9A81-EF45CA83979B}" type="slidenum">
              <a:rPr lang="en-US" smtClean="0"/>
              <a:pPr/>
              <a:t>‹#›</a:t>
            </a:fld>
            <a:endParaRPr lang="en-US"/>
          </a:p>
        </p:txBody>
      </p:sp>
    </p:spTree>
    <p:extLst>
      <p:ext uri="{BB962C8B-B14F-4D97-AF65-F5344CB8AC3E}">
        <p14:creationId xmlns:p14="http://schemas.microsoft.com/office/powerpoint/2010/main" val="390335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610380-6B96-48BD-B1F0-5BCA46436ADD}" type="datetimeFigureOut">
              <a:rPr lang="en-US" smtClean="0"/>
              <a:pPr/>
              <a:t>6/23/2019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203B41-ACE6-4A4E-9A81-EF45CA83979B}" type="slidenum">
              <a:rPr lang="en-US" smtClean="0"/>
              <a:pPr/>
              <a:t>‹#›</a:t>
            </a:fld>
            <a:endParaRPr lang="en-US"/>
          </a:p>
        </p:txBody>
      </p:sp>
    </p:spTree>
    <p:extLst>
      <p:ext uri="{BB962C8B-B14F-4D97-AF65-F5344CB8AC3E}">
        <p14:creationId xmlns:p14="http://schemas.microsoft.com/office/powerpoint/2010/main" val="145153610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828800"/>
            <a:ext cx="9067800" cy="2457450"/>
          </a:xfrm>
        </p:spPr>
        <p:txBody>
          <a:bodyPr>
            <a:noAutofit/>
          </a:bodyPr>
          <a:lstStyle/>
          <a:p>
            <a:r>
              <a:rPr lang="en-US" sz="2800" b="1" dirty="0"/>
              <a:t>DBMS | JOINS in SQL:</a:t>
            </a:r>
            <a:br>
              <a:rPr lang="en-US" sz="2800" b="1" dirty="0"/>
            </a:br>
            <a:r>
              <a:rPr lang="en-US" sz="2800" b="1" dirty="0" err="1"/>
              <a:t>Mysql</a:t>
            </a:r>
            <a:endParaRPr lang="en-US" sz="2800" dirty="0"/>
          </a:p>
        </p:txBody>
      </p:sp>
      <p:sp>
        <p:nvSpPr>
          <p:cNvPr id="3" name="Subtitle 2"/>
          <p:cNvSpPr>
            <a:spLocks noGrp="1"/>
          </p:cNvSpPr>
          <p:nvPr>
            <p:ph type="subTitle" idx="1"/>
          </p:nvPr>
        </p:nvSpPr>
        <p:spPr>
          <a:xfrm>
            <a:off x="914400" y="5181600"/>
            <a:ext cx="6620968" cy="861420"/>
          </a:xfrm>
        </p:spPr>
        <p:txBody>
          <a:bodyPr>
            <a:noAutofit/>
          </a:bodyPr>
          <a:lstStyle/>
          <a:p>
            <a:endParaRPr lang="en-US" sz="1800" b="1" cap="none"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7D2A-CA47-41CA-AE47-1E3040A0E2E9}"/>
              </a:ext>
            </a:extLst>
          </p:cNvPr>
          <p:cNvSpPr>
            <a:spLocks noGrp="1"/>
          </p:cNvSpPr>
          <p:nvPr>
            <p:ph type="title"/>
          </p:nvPr>
        </p:nvSpPr>
        <p:spPr/>
        <p:txBody>
          <a:bodyPr/>
          <a:lstStyle/>
          <a:p>
            <a:r>
              <a:rPr lang="en-US" dirty="0"/>
              <a:t>INNER JOIN</a:t>
            </a:r>
          </a:p>
        </p:txBody>
      </p:sp>
      <p:pic>
        <p:nvPicPr>
          <p:cNvPr id="4" name="Content Placeholder 3">
            <a:extLst>
              <a:ext uri="{FF2B5EF4-FFF2-40B4-BE49-F238E27FC236}">
                <a16:creationId xmlns:a16="http://schemas.microsoft.com/office/drawing/2014/main" id="{77713A56-A29F-4108-A279-63492F0B897E}"/>
              </a:ext>
            </a:extLst>
          </p:cNvPr>
          <p:cNvPicPr>
            <a:picLocks noGrp="1" noChangeAspect="1"/>
          </p:cNvPicPr>
          <p:nvPr>
            <p:ph idx="1"/>
          </p:nvPr>
        </p:nvPicPr>
        <p:blipFill>
          <a:blip r:embed="rId2"/>
          <a:stretch>
            <a:fillRect/>
          </a:stretch>
        </p:blipFill>
        <p:spPr>
          <a:xfrm>
            <a:off x="1176338" y="2514600"/>
            <a:ext cx="6799262" cy="3047999"/>
          </a:xfrm>
          <a:prstGeom prst="rect">
            <a:avLst/>
          </a:prstGeom>
        </p:spPr>
      </p:pic>
    </p:spTree>
    <p:extLst>
      <p:ext uri="{BB962C8B-B14F-4D97-AF65-F5344CB8AC3E}">
        <p14:creationId xmlns:p14="http://schemas.microsoft.com/office/powerpoint/2010/main" val="103503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0CF2-14B9-4AD0-B002-180877A8F2A3}"/>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67BC328B-FBB5-4533-9EE6-DA44A58DEFA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631617E-07B3-4A90-8C5A-FFEF03774AAE}"/>
              </a:ext>
            </a:extLst>
          </p:cNvPr>
          <p:cNvPicPr>
            <a:picLocks noChangeAspect="1"/>
          </p:cNvPicPr>
          <p:nvPr/>
        </p:nvPicPr>
        <p:blipFill>
          <a:blip r:embed="rId3"/>
          <a:stretch>
            <a:fillRect/>
          </a:stretch>
        </p:blipFill>
        <p:spPr>
          <a:xfrm>
            <a:off x="2039815" y="2486960"/>
            <a:ext cx="3979985" cy="3444997"/>
          </a:xfrm>
          <a:prstGeom prst="rect">
            <a:avLst/>
          </a:prstGeom>
        </p:spPr>
      </p:pic>
    </p:spTree>
    <p:extLst>
      <p:ext uri="{BB962C8B-B14F-4D97-AF65-F5344CB8AC3E}">
        <p14:creationId xmlns:p14="http://schemas.microsoft.com/office/powerpoint/2010/main" val="94431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08A8-A353-4E2D-8A56-F4F45A7FF35D}"/>
              </a:ext>
            </a:extLst>
          </p:cNvPr>
          <p:cNvSpPr>
            <a:spLocks noGrp="1"/>
          </p:cNvSpPr>
          <p:nvPr>
            <p:ph type="title"/>
          </p:nvPr>
        </p:nvSpPr>
        <p:spPr/>
        <p:txBody>
          <a:bodyPr/>
          <a:lstStyle/>
          <a:p>
            <a:r>
              <a:rPr lang="en-US" dirty="0"/>
              <a:t>INNER JOIN </a:t>
            </a:r>
          </a:p>
        </p:txBody>
      </p:sp>
      <p:pic>
        <p:nvPicPr>
          <p:cNvPr id="4" name="Content Placeholder 3">
            <a:extLst>
              <a:ext uri="{FF2B5EF4-FFF2-40B4-BE49-F238E27FC236}">
                <a16:creationId xmlns:a16="http://schemas.microsoft.com/office/drawing/2014/main" id="{D540F6A3-F18F-41B3-980F-E2A7BCFB34DF}"/>
              </a:ext>
            </a:extLst>
          </p:cNvPr>
          <p:cNvPicPr>
            <a:picLocks noGrp="1" noChangeAspect="1"/>
          </p:cNvPicPr>
          <p:nvPr>
            <p:ph idx="1"/>
          </p:nvPr>
        </p:nvPicPr>
        <p:blipFill>
          <a:blip r:embed="rId2"/>
          <a:stretch>
            <a:fillRect/>
          </a:stretch>
        </p:blipFill>
        <p:spPr>
          <a:xfrm>
            <a:off x="1399381" y="2808288"/>
            <a:ext cx="6353175" cy="2809875"/>
          </a:xfrm>
          <a:prstGeom prst="rect">
            <a:avLst/>
          </a:prstGeom>
        </p:spPr>
      </p:pic>
    </p:spTree>
    <p:extLst>
      <p:ext uri="{BB962C8B-B14F-4D97-AF65-F5344CB8AC3E}">
        <p14:creationId xmlns:p14="http://schemas.microsoft.com/office/powerpoint/2010/main" val="254651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C7BE-3EC5-4009-A98E-37972526BBD3}"/>
              </a:ext>
            </a:extLst>
          </p:cNvPr>
          <p:cNvSpPr>
            <a:spLocks noGrp="1"/>
          </p:cNvSpPr>
          <p:nvPr>
            <p:ph type="title"/>
          </p:nvPr>
        </p:nvSpPr>
        <p:spPr/>
        <p:txBody>
          <a:bodyPr/>
          <a:lstStyle/>
          <a:p>
            <a:r>
              <a:rPr lang="en-US" dirty="0"/>
              <a:t>LEFT JOIN</a:t>
            </a:r>
          </a:p>
        </p:txBody>
      </p:sp>
      <p:sp>
        <p:nvSpPr>
          <p:cNvPr id="3" name="Content Placeholder 2">
            <a:extLst>
              <a:ext uri="{FF2B5EF4-FFF2-40B4-BE49-F238E27FC236}">
                <a16:creationId xmlns:a16="http://schemas.microsoft.com/office/drawing/2014/main" id="{A61007D6-F37E-4A6E-9F16-73E13D040759}"/>
              </a:ext>
            </a:extLst>
          </p:cNvPr>
          <p:cNvSpPr>
            <a:spLocks noGrp="1"/>
          </p:cNvSpPr>
          <p:nvPr>
            <p:ph idx="1"/>
          </p:nvPr>
        </p:nvSpPr>
        <p:spPr/>
        <p:txBody>
          <a:bodyPr>
            <a:normAutofit fontScale="92500" lnSpcReduction="10000"/>
          </a:bodyPr>
          <a:lstStyle/>
          <a:p>
            <a:r>
              <a:rPr lang="en-US" dirty="0"/>
              <a:t>Similar to an INNER JOIN, a LEFT JOIN also requires a join-predicate. When joining two tables using a LEFT JOIN, the concepts of left table and right table are introduced.</a:t>
            </a:r>
          </a:p>
          <a:p>
            <a:endParaRPr lang="en-US" dirty="0"/>
          </a:p>
          <a:p>
            <a:r>
              <a:rPr lang="en-US" dirty="0"/>
              <a:t>Unlike an INNER JOIN, a LEFT JOIN returns all rows in the left table including rows that satisfy join-predicate and rows that do not. For the rows that do not match the join-predicate, NULLs appear in the columns of the right table in the result set.</a:t>
            </a:r>
          </a:p>
        </p:txBody>
      </p:sp>
    </p:spTree>
    <p:extLst>
      <p:ext uri="{BB962C8B-B14F-4D97-AF65-F5344CB8AC3E}">
        <p14:creationId xmlns:p14="http://schemas.microsoft.com/office/powerpoint/2010/main" val="82643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A858-C243-4E31-866C-424005CD43C9}"/>
              </a:ext>
            </a:extLst>
          </p:cNvPr>
          <p:cNvSpPr>
            <a:spLocks noGrp="1"/>
          </p:cNvSpPr>
          <p:nvPr>
            <p:ph type="title"/>
          </p:nvPr>
        </p:nvSpPr>
        <p:spPr/>
        <p:txBody>
          <a:bodyPr/>
          <a:lstStyle/>
          <a:p>
            <a:r>
              <a:rPr lang="en-US" dirty="0"/>
              <a:t>LEFT JOIN</a:t>
            </a:r>
          </a:p>
        </p:txBody>
      </p:sp>
      <p:pic>
        <p:nvPicPr>
          <p:cNvPr id="4" name="Content Placeholder 3">
            <a:extLst>
              <a:ext uri="{FF2B5EF4-FFF2-40B4-BE49-F238E27FC236}">
                <a16:creationId xmlns:a16="http://schemas.microsoft.com/office/drawing/2014/main" id="{3F7BF37F-D8B9-4F56-9138-ECFF61CD1E37}"/>
              </a:ext>
            </a:extLst>
          </p:cNvPr>
          <p:cNvPicPr>
            <a:picLocks noGrp="1" noChangeAspect="1"/>
          </p:cNvPicPr>
          <p:nvPr>
            <p:ph idx="1"/>
          </p:nvPr>
        </p:nvPicPr>
        <p:blipFill>
          <a:blip r:embed="rId2"/>
          <a:stretch>
            <a:fillRect/>
          </a:stretch>
        </p:blipFill>
        <p:spPr>
          <a:xfrm>
            <a:off x="1176338" y="2721834"/>
            <a:ext cx="6799262" cy="2982782"/>
          </a:xfrm>
          <a:prstGeom prst="rect">
            <a:avLst/>
          </a:prstGeom>
        </p:spPr>
      </p:pic>
    </p:spTree>
    <p:extLst>
      <p:ext uri="{BB962C8B-B14F-4D97-AF65-F5344CB8AC3E}">
        <p14:creationId xmlns:p14="http://schemas.microsoft.com/office/powerpoint/2010/main" val="154862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AF4C-31FC-4107-9666-C67239C21657}"/>
              </a:ext>
            </a:extLst>
          </p:cNvPr>
          <p:cNvSpPr>
            <a:spLocks noGrp="1"/>
          </p:cNvSpPr>
          <p:nvPr>
            <p:ph type="title"/>
          </p:nvPr>
        </p:nvSpPr>
        <p:spPr/>
        <p:txBody>
          <a:bodyPr/>
          <a:lstStyle/>
          <a:p>
            <a:r>
              <a:rPr lang="en-US" dirty="0"/>
              <a:t>LEFT JOIN</a:t>
            </a:r>
          </a:p>
        </p:txBody>
      </p:sp>
      <p:pic>
        <p:nvPicPr>
          <p:cNvPr id="4" name="Content Placeholder 3">
            <a:extLst>
              <a:ext uri="{FF2B5EF4-FFF2-40B4-BE49-F238E27FC236}">
                <a16:creationId xmlns:a16="http://schemas.microsoft.com/office/drawing/2014/main" id="{8D1FC005-B928-477A-BA63-E69927AFE2FF}"/>
              </a:ext>
            </a:extLst>
          </p:cNvPr>
          <p:cNvPicPr>
            <a:picLocks noGrp="1" noChangeAspect="1"/>
          </p:cNvPicPr>
          <p:nvPr>
            <p:ph idx="1"/>
          </p:nvPr>
        </p:nvPicPr>
        <p:blipFill>
          <a:blip r:embed="rId2"/>
          <a:stretch>
            <a:fillRect/>
          </a:stretch>
        </p:blipFill>
        <p:spPr>
          <a:xfrm>
            <a:off x="1551781" y="2822575"/>
            <a:ext cx="6048375" cy="2781300"/>
          </a:xfrm>
          <a:prstGeom prst="rect">
            <a:avLst/>
          </a:prstGeom>
        </p:spPr>
      </p:pic>
    </p:spTree>
    <p:extLst>
      <p:ext uri="{BB962C8B-B14F-4D97-AF65-F5344CB8AC3E}">
        <p14:creationId xmlns:p14="http://schemas.microsoft.com/office/powerpoint/2010/main" val="20064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FDC3-CBF6-4AF8-AC4E-46D7CEA9D56A}"/>
              </a:ext>
            </a:extLst>
          </p:cNvPr>
          <p:cNvSpPr>
            <a:spLocks noGrp="1"/>
          </p:cNvSpPr>
          <p:nvPr>
            <p:ph type="title"/>
          </p:nvPr>
        </p:nvSpPr>
        <p:spPr/>
        <p:txBody>
          <a:bodyPr/>
          <a:lstStyle/>
          <a:p>
            <a:r>
              <a:rPr lang="en-US" dirty="0"/>
              <a:t>RIGHT JOIN</a:t>
            </a:r>
          </a:p>
        </p:txBody>
      </p:sp>
      <p:sp>
        <p:nvSpPr>
          <p:cNvPr id="3" name="Content Placeholder 2">
            <a:extLst>
              <a:ext uri="{FF2B5EF4-FFF2-40B4-BE49-F238E27FC236}">
                <a16:creationId xmlns:a16="http://schemas.microsoft.com/office/drawing/2014/main" id="{1D3B9FCA-6CE0-4753-980B-8FF85FBDC96D}"/>
              </a:ext>
            </a:extLst>
          </p:cNvPr>
          <p:cNvSpPr>
            <a:spLocks noGrp="1"/>
          </p:cNvSpPr>
          <p:nvPr>
            <p:ph idx="1"/>
          </p:nvPr>
        </p:nvSpPr>
        <p:spPr/>
        <p:txBody>
          <a:bodyPr/>
          <a:lstStyle/>
          <a:p>
            <a:r>
              <a:rPr lang="en-US" dirty="0"/>
              <a:t>A RIGHT JOIN is similar to the LEFT JOIN except that the treatment of tables is reversed. With a RIGHT JOIN, every row from the right table ( t2) will appear in the result set. For the rows in the right table that do not have the matching rows in the left table ( t1), NULLs appear for columns in the left table ( t1).</a:t>
            </a:r>
          </a:p>
        </p:txBody>
      </p:sp>
    </p:spTree>
    <p:extLst>
      <p:ext uri="{BB962C8B-B14F-4D97-AF65-F5344CB8AC3E}">
        <p14:creationId xmlns:p14="http://schemas.microsoft.com/office/powerpoint/2010/main" val="18929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1FE6-A26B-49B6-8FD6-3ECFE57A5899}"/>
              </a:ext>
            </a:extLst>
          </p:cNvPr>
          <p:cNvSpPr>
            <a:spLocks noGrp="1"/>
          </p:cNvSpPr>
          <p:nvPr>
            <p:ph type="title"/>
          </p:nvPr>
        </p:nvSpPr>
        <p:spPr/>
        <p:txBody>
          <a:bodyPr/>
          <a:lstStyle/>
          <a:p>
            <a:r>
              <a:rPr lang="en-US" dirty="0"/>
              <a:t>RIGHT JOIN</a:t>
            </a:r>
          </a:p>
        </p:txBody>
      </p:sp>
      <p:pic>
        <p:nvPicPr>
          <p:cNvPr id="4" name="Content Placeholder 3">
            <a:extLst>
              <a:ext uri="{FF2B5EF4-FFF2-40B4-BE49-F238E27FC236}">
                <a16:creationId xmlns:a16="http://schemas.microsoft.com/office/drawing/2014/main" id="{ADF0BD12-F7AF-43C3-A252-8E0CDA89F0D0}"/>
              </a:ext>
            </a:extLst>
          </p:cNvPr>
          <p:cNvPicPr>
            <a:picLocks noGrp="1" noChangeAspect="1"/>
          </p:cNvPicPr>
          <p:nvPr>
            <p:ph idx="1"/>
          </p:nvPr>
        </p:nvPicPr>
        <p:blipFill>
          <a:blip r:embed="rId2"/>
          <a:stretch>
            <a:fillRect/>
          </a:stretch>
        </p:blipFill>
        <p:spPr>
          <a:xfrm>
            <a:off x="1176338" y="2514601"/>
            <a:ext cx="6799262" cy="2990850"/>
          </a:xfrm>
          <a:prstGeom prst="rect">
            <a:avLst/>
          </a:prstGeom>
        </p:spPr>
      </p:pic>
    </p:spTree>
    <p:extLst>
      <p:ext uri="{BB962C8B-B14F-4D97-AF65-F5344CB8AC3E}">
        <p14:creationId xmlns:p14="http://schemas.microsoft.com/office/powerpoint/2010/main" val="1828126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4CDE-4DFF-40FE-8F98-C88F1105D5A3}"/>
              </a:ext>
            </a:extLst>
          </p:cNvPr>
          <p:cNvSpPr>
            <a:spLocks noGrp="1"/>
          </p:cNvSpPr>
          <p:nvPr>
            <p:ph type="title"/>
          </p:nvPr>
        </p:nvSpPr>
        <p:spPr/>
        <p:txBody>
          <a:bodyPr/>
          <a:lstStyle/>
          <a:p>
            <a:r>
              <a:rPr lang="en-US" dirty="0"/>
              <a:t>RIGHT JOIN</a:t>
            </a:r>
          </a:p>
        </p:txBody>
      </p:sp>
      <p:pic>
        <p:nvPicPr>
          <p:cNvPr id="4" name="Content Placeholder 3">
            <a:extLst>
              <a:ext uri="{FF2B5EF4-FFF2-40B4-BE49-F238E27FC236}">
                <a16:creationId xmlns:a16="http://schemas.microsoft.com/office/drawing/2014/main" id="{ED46EFB6-0F26-45EE-B9C9-9DCD34B173D7}"/>
              </a:ext>
            </a:extLst>
          </p:cNvPr>
          <p:cNvPicPr>
            <a:picLocks noGrp="1" noChangeAspect="1"/>
          </p:cNvPicPr>
          <p:nvPr>
            <p:ph idx="1"/>
          </p:nvPr>
        </p:nvPicPr>
        <p:blipFill>
          <a:blip r:embed="rId2"/>
          <a:stretch>
            <a:fillRect/>
          </a:stretch>
        </p:blipFill>
        <p:spPr>
          <a:xfrm>
            <a:off x="1466056" y="2870200"/>
            <a:ext cx="6219825" cy="2686050"/>
          </a:xfrm>
          <a:prstGeom prst="rect">
            <a:avLst/>
          </a:prstGeom>
        </p:spPr>
      </p:pic>
    </p:spTree>
    <p:extLst>
      <p:ext uri="{BB962C8B-B14F-4D97-AF65-F5344CB8AC3E}">
        <p14:creationId xmlns:p14="http://schemas.microsoft.com/office/powerpoint/2010/main" val="2508925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130E-F9C0-42D9-8994-2AE22FC90EB3}"/>
              </a:ext>
            </a:extLst>
          </p:cNvPr>
          <p:cNvSpPr>
            <a:spLocks noGrp="1"/>
          </p:cNvSpPr>
          <p:nvPr>
            <p:ph type="title"/>
          </p:nvPr>
        </p:nvSpPr>
        <p:spPr/>
        <p:txBody>
          <a:bodyPr/>
          <a:lstStyle/>
          <a:p>
            <a:r>
              <a:rPr lang="en-US" dirty="0"/>
              <a:t>Practice 1</a:t>
            </a:r>
          </a:p>
        </p:txBody>
      </p:sp>
      <p:sp>
        <p:nvSpPr>
          <p:cNvPr id="3" name="Content Placeholder 2">
            <a:extLst>
              <a:ext uri="{FF2B5EF4-FFF2-40B4-BE49-F238E27FC236}">
                <a16:creationId xmlns:a16="http://schemas.microsoft.com/office/drawing/2014/main" id="{D553CA28-B7E7-4E9E-A93E-F0BE65B936CA}"/>
              </a:ext>
            </a:extLst>
          </p:cNvPr>
          <p:cNvSpPr>
            <a:spLocks noGrp="1"/>
          </p:cNvSpPr>
          <p:nvPr>
            <p:ph idx="1"/>
          </p:nvPr>
        </p:nvSpPr>
        <p:spPr/>
        <p:txBody>
          <a:bodyPr/>
          <a:lstStyle/>
          <a:p>
            <a:r>
              <a:rPr lang="en-US" dirty="0"/>
              <a:t>Write a query to find the employee id, name (</a:t>
            </a:r>
            <a:r>
              <a:rPr lang="en-US" dirty="0" err="1"/>
              <a:t>last_name</a:t>
            </a:r>
            <a:r>
              <a:rPr lang="en-US" dirty="0"/>
              <a:t>) along with their </a:t>
            </a:r>
            <a:r>
              <a:rPr lang="en-US" dirty="0" err="1"/>
              <a:t>manager_id</a:t>
            </a:r>
            <a:r>
              <a:rPr lang="en-US" dirty="0"/>
              <a:t> and name (</a:t>
            </a:r>
            <a:r>
              <a:rPr lang="en-US" dirty="0" err="1"/>
              <a:t>last_name</a:t>
            </a:r>
            <a:r>
              <a:rPr lang="en-US" dirty="0"/>
              <a:t>).</a:t>
            </a:r>
          </a:p>
        </p:txBody>
      </p:sp>
    </p:spTree>
    <p:extLst>
      <p:ext uri="{BB962C8B-B14F-4D97-AF65-F5344CB8AC3E}">
        <p14:creationId xmlns:p14="http://schemas.microsoft.com/office/powerpoint/2010/main" val="36890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FE25-59AC-4671-9504-084AACD71025}"/>
              </a:ext>
            </a:extLst>
          </p:cNvPr>
          <p:cNvSpPr>
            <a:spLocks noGrp="1"/>
          </p:cNvSpPr>
          <p:nvPr>
            <p:ph type="title"/>
          </p:nvPr>
        </p:nvSpPr>
        <p:spPr/>
        <p:txBody>
          <a:bodyPr>
            <a:normAutofit/>
          </a:bodyPr>
          <a:lstStyle/>
          <a:p>
            <a:r>
              <a:rPr lang="en-US" dirty="0"/>
              <a:t>MySQL JOINS</a:t>
            </a:r>
          </a:p>
        </p:txBody>
      </p:sp>
      <p:sp>
        <p:nvSpPr>
          <p:cNvPr id="3" name="Content Placeholder 2">
            <a:extLst>
              <a:ext uri="{FF2B5EF4-FFF2-40B4-BE49-F238E27FC236}">
                <a16:creationId xmlns:a16="http://schemas.microsoft.com/office/drawing/2014/main" id="{2A5E79F7-491B-46D1-B002-53B2672047FC}"/>
              </a:ext>
            </a:extLst>
          </p:cNvPr>
          <p:cNvSpPr>
            <a:spLocks noGrp="1"/>
          </p:cNvSpPr>
          <p:nvPr>
            <p:ph idx="1"/>
          </p:nvPr>
        </p:nvSpPr>
        <p:spPr/>
        <p:txBody>
          <a:bodyPr/>
          <a:lstStyle/>
          <a:p>
            <a:pPr marL="0" indent="0">
              <a:buNone/>
            </a:pPr>
            <a:r>
              <a:rPr lang="en-US" dirty="0"/>
              <a:t>MySQL supports the following types of joins:</a:t>
            </a:r>
          </a:p>
          <a:p>
            <a:r>
              <a:rPr lang="en-US" dirty="0"/>
              <a:t>Cross join</a:t>
            </a:r>
          </a:p>
          <a:p>
            <a:r>
              <a:rPr lang="en-US" dirty="0"/>
              <a:t>Inner join</a:t>
            </a:r>
          </a:p>
          <a:p>
            <a:r>
              <a:rPr lang="en-US" dirty="0"/>
              <a:t>Left join</a:t>
            </a:r>
          </a:p>
          <a:p>
            <a:r>
              <a:rPr lang="en-US" dirty="0"/>
              <a:t>Right join</a:t>
            </a:r>
          </a:p>
        </p:txBody>
      </p:sp>
    </p:spTree>
    <p:extLst>
      <p:ext uri="{BB962C8B-B14F-4D97-AF65-F5344CB8AC3E}">
        <p14:creationId xmlns:p14="http://schemas.microsoft.com/office/powerpoint/2010/main" val="3228287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B6B4-09D4-4BE5-83AE-AEA8289737E1}"/>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9A6D5D13-CB7D-4E0A-9A3E-04895EDA59E0}"/>
              </a:ext>
            </a:extLst>
          </p:cNvPr>
          <p:cNvSpPr>
            <a:spLocks noGrp="1"/>
          </p:cNvSpPr>
          <p:nvPr>
            <p:ph idx="1"/>
          </p:nvPr>
        </p:nvSpPr>
        <p:spPr/>
        <p:txBody>
          <a:bodyPr/>
          <a:lstStyle/>
          <a:p>
            <a:r>
              <a:rPr lang="en-US" dirty="0"/>
              <a:t>SELECT </a:t>
            </a:r>
            <a:r>
              <a:rPr lang="en-US" dirty="0" err="1"/>
              <a:t>e.employee_id</a:t>
            </a:r>
            <a:r>
              <a:rPr lang="en-US" dirty="0"/>
              <a:t> '</a:t>
            </a:r>
            <a:r>
              <a:rPr lang="en-US" dirty="0" err="1"/>
              <a:t>Emp_Id</a:t>
            </a:r>
            <a:r>
              <a:rPr lang="en-US" dirty="0"/>
              <a:t>', </a:t>
            </a:r>
            <a:r>
              <a:rPr lang="en-US" dirty="0" err="1"/>
              <a:t>e.last_name</a:t>
            </a:r>
            <a:r>
              <a:rPr lang="en-US" dirty="0"/>
              <a:t> 'Employee', </a:t>
            </a:r>
            <a:r>
              <a:rPr lang="en-US" dirty="0" err="1"/>
              <a:t>m.employee_id</a:t>
            </a:r>
            <a:r>
              <a:rPr lang="en-US" dirty="0"/>
              <a:t> '</a:t>
            </a:r>
            <a:r>
              <a:rPr lang="en-US" dirty="0" err="1"/>
              <a:t>Mgr_Id</a:t>
            </a:r>
            <a:r>
              <a:rPr lang="en-US" dirty="0"/>
              <a:t>', </a:t>
            </a:r>
            <a:r>
              <a:rPr lang="en-US" dirty="0" err="1"/>
              <a:t>m.last_name</a:t>
            </a:r>
            <a:r>
              <a:rPr lang="en-US" dirty="0"/>
              <a:t> 'Manager' FROM employees e join employees m ON (</a:t>
            </a:r>
            <a:r>
              <a:rPr lang="en-US" dirty="0" err="1"/>
              <a:t>e.manager_id</a:t>
            </a:r>
            <a:r>
              <a:rPr lang="en-US" dirty="0"/>
              <a:t> = </a:t>
            </a:r>
            <a:r>
              <a:rPr lang="en-US" dirty="0" err="1"/>
              <a:t>m.employee_id</a:t>
            </a:r>
            <a:r>
              <a:rPr lang="en-US" dirty="0"/>
              <a:t>);</a:t>
            </a:r>
          </a:p>
        </p:txBody>
      </p:sp>
    </p:spTree>
    <p:extLst>
      <p:ext uri="{BB962C8B-B14F-4D97-AF65-F5344CB8AC3E}">
        <p14:creationId xmlns:p14="http://schemas.microsoft.com/office/powerpoint/2010/main" val="3493485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B6F0-DE81-43D4-9A69-829F29E4F735}"/>
              </a:ext>
            </a:extLst>
          </p:cNvPr>
          <p:cNvSpPr>
            <a:spLocks noGrp="1"/>
          </p:cNvSpPr>
          <p:nvPr>
            <p:ph type="title"/>
          </p:nvPr>
        </p:nvSpPr>
        <p:spPr/>
        <p:txBody>
          <a:bodyPr/>
          <a:lstStyle/>
          <a:p>
            <a:r>
              <a:rPr lang="en-US" dirty="0"/>
              <a:t>Practice 2</a:t>
            </a:r>
          </a:p>
        </p:txBody>
      </p:sp>
      <p:sp>
        <p:nvSpPr>
          <p:cNvPr id="3" name="Content Placeholder 2">
            <a:extLst>
              <a:ext uri="{FF2B5EF4-FFF2-40B4-BE49-F238E27FC236}">
                <a16:creationId xmlns:a16="http://schemas.microsoft.com/office/drawing/2014/main" id="{9C5BB6F7-6B26-4664-9CE8-2842665FD0EE}"/>
              </a:ext>
            </a:extLst>
          </p:cNvPr>
          <p:cNvSpPr>
            <a:spLocks noGrp="1"/>
          </p:cNvSpPr>
          <p:nvPr>
            <p:ph idx="1"/>
          </p:nvPr>
        </p:nvSpPr>
        <p:spPr/>
        <p:txBody>
          <a:bodyPr/>
          <a:lstStyle/>
          <a:p>
            <a:r>
              <a:rPr lang="en-US" dirty="0"/>
              <a:t>Write a query to get the department name and number of employees in the department. </a:t>
            </a:r>
          </a:p>
        </p:txBody>
      </p:sp>
    </p:spTree>
    <p:extLst>
      <p:ext uri="{BB962C8B-B14F-4D97-AF65-F5344CB8AC3E}">
        <p14:creationId xmlns:p14="http://schemas.microsoft.com/office/powerpoint/2010/main" val="4200148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CFD9-1E82-4DDD-B00F-3E15A3B5B38E}"/>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CDC2FDA1-E1FA-4D04-AFE4-FD2C2ED49FD7}"/>
              </a:ext>
            </a:extLst>
          </p:cNvPr>
          <p:cNvSpPr>
            <a:spLocks noGrp="1"/>
          </p:cNvSpPr>
          <p:nvPr>
            <p:ph idx="1"/>
          </p:nvPr>
        </p:nvSpPr>
        <p:spPr/>
        <p:txBody>
          <a:bodyPr/>
          <a:lstStyle/>
          <a:p>
            <a:r>
              <a:rPr lang="en-US" dirty="0"/>
              <a:t>SELECT </a:t>
            </a:r>
            <a:r>
              <a:rPr lang="en-US" dirty="0" err="1"/>
              <a:t>department_name</a:t>
            </a:r>
            <a:r>
              <a:rPr lang="en-US" dirty="0"/>
              <a:t> AS 'Department Name', COUNT(*) AS 'No of Employees' FROM departments INNER JOIN employees ON </a:t>
            </a:r>
            <a:r>
              <a:rPr lang="en-US" dirty="0" err="1"/>
              <a:t>employees.department_id</a:t>
            </a:r>
            <a:r>
              <a:rPr lang="en-US" dirty="0"/>
              <a:t> = </a:t>
            </a:r>
            <a:r>
              <a:rPr lang="en-US" dirty="0" err="1"/>
              <a:t>departments.department_id</a:t>
            </a:r>
            <a:r>
              <a:rPr lang="en-US" dirty="0"/>
              <a:t> GROUP BY </a:t>
            </a:r>
            <a:r>
              <a:rPr lang="en-US" dirty="0" err="1"/>
              <a:t>departments.department_id</a:t>
            </a:r>
            <a:r>
              <a:rPr lang="en-US" dirty="0"/>
              <a:t>, </a:t>
            </a:r>
            <a:r>
              <a:rPr lang="en-US" dirty="0" err="1"/>
              <a:t>department_name</a:t>
            </a:r>
            <a:r>
              <a:rPr lang="en-US" dirty="0"/>
              <a:t> ORDER BY </a:t>
            </a:r>
            <a:r>
              <a:rPr lang="en-US" dirty="0" err="1"/>
              <a:t>department_name</a:t>
            </a:r>
            <a:r>
              <a:rPr lang="en-US"/>
              <a:t>;</a:t>
            </a:r>
            <a:endParaRPr lang="en-US" dirty="0"/>
          </a:p>
        </p:txBody>
      </p:sp>
    </p:spTree>
    <p:extLst>
      <p:ext uri="{BB962C8B-B14F-4D97-AF65-F5344CB8AC3E}">
        <p14:creationId xmlns:p14="http://schemas.microsoft.com/office/powerpoint/2010/main" val="4168082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05E7-4F35-4E19-9B58-BDA76860FC66}"/>
              </a:ext>
            </a:extLst>
          </p:cNvPr>
          <p:cNvSpPr>
            <a:spLocks noGrp="1"/>
          </p:cNvSpPr>
          <p:nvPr>
            <p:ph type="title"/>
          </p:nvPr>
        </p:nvSpPr>
        <p:spPr/>
        <p:txBody>
          <a:bodyPr/>
          <a:lstStyle/>
          <a:p>
            <a:r>
              <a:rPr lang="en-US" dirty="0"/>
              <a:t>Aggerate Functions</a:t>
            </a:r>
          </a:p>
        </p:txBody>
      </p:sp>
      <p:sp>
        <p:nvSpPr>
          <p:cNvPr id="3" name="Content Placeholder 2">
            <a:extLst>
              <a:ext uri="{FF2B5EF4-FFF2-40B4-BE49-F238E27FC236}">
                <a16:creationId xmlns:a16="http://schemas.microsoft.com/office/drawing/2014/main" id="{ED647BA9-363B-4847-8634-22466B934E34}"/>
              </a:ext>
            </a:extLst>
          </p:cNvPr>
          <p:cNvSpPr>
            <a:spLocks noGrp="1"/>
          </p:cNvSpPr>
          <p:nvPr>
            <p:ph idx="1"/>
          </p:nvPr>
        </p:nvSpPr>
        <p:spPr/>
        <p:txBody>
          <a:bodyPr/>
          <a:lstStyle/>
          <a:p>
            <a:r>
              <a:rPr lang="en-US" dirty="0"/>
              <a:t>A function where the values of multiple rows are grouped together as input on certain criteria to form a single value of more significant meaning.</a:t>
            </a:r>
          </a:p>
          <a:p>
            <a:pPr lvl="1"/>
            <a:r>
              <a:rPr lang="en-US" dirty="0"/>
              <a:t>COUNT()</a:t>
            </a:r>
          </a:p>
          <a:p>
            <a:pPr lvl="1"/>
            <a:r>
              <a:rPr lang="en-US" dirty="0"/>
              <a:t>SUM()</a:t>
            </a:r>
          </a:p>
          <a:p>
            <a:pPr lvl="1"/>
            <a:r>
              <a:rPr lang="en-US" dirty="0"/>
              <a:t>AVG()</a:t>
            </a:r>
          </a:p>
          <a:p>
            <a:pPr lvl="1"/>
            <a:r>
              <a:rPr lang="en-US" dirty="0"/>
              <a:t>MIN()</a:t>
            </a:r>
          </a:p>
          <a:p>
            <a:pPr lvl="1"/>
            <a:r>
              <a:rPr lang="en-US" dirty="0"/>
              <a:t>MAX()</a:t>
            </a:r>
          </a:p>
        </p:txBody>
      </p:sp>
    </p:spTree>
    <p:extLst>
      <p:ext uri="{BB962C8B-B14F-4D97-AF65-F5344CB8AC3E}">
        <p14:creationId xmlns:p14="http://schemas.microsoft.com/office/powerpoint/2010/main" val="413421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E9EC-4A28-46A4-862A-FCD69A0FA2EC}"/>
              </a:ext>
            </a:extLst>
          </p:cNvPr>
          <p:cNvSpPr>
            <a:spLocks noGrp="1"/>
          </p:cNvSpPr>
          <p:nvPr>
            <p:ph type="title"/>
          </p:nvPr>
        </p:nvSpPr>
        <p:spPr/>
        <p:txBody>
          <a:bodyPr/>
          <a:lstStyle/>
          <a:p>
            <a:r>
              <a:rPr lang="en-US" dirty="0"/>
              <a:t>Count</a:t>
            </a:r>
          </a:p>
        </p:txBody>
      </p:sp>
      <p:sp>
        <p:nvSpPr>
          <p:cNvPr id="3" name="Content Placeholder 2">
            <a:extLst>
              <a:ext uri="{FF2B5EF4-FFF2-40B4-BE49-F238E27FC236}">
                <a16:creationId xmlns:a16="http://schemas.microsoft.com/office/drawing/2014/main" id="{700AB40C-BE61-4DD5-93EF-448368A2D459}"/>
              </a:ext>
            </a:extLst>
          </p:cNvPr>
          <p:cNvSpPr>
            <a:spLocks noGrp="1"/>
          </p:cNvSpPr>
          <p:nvPr>
            <p:ph idx="1"/>
          </p:nvPr>
        </p:nvSpPr>
        <p:spPr/>
        <p:txBody>
          <a:bodyPr>
            <a:normAutofit lnSpcReduction="10000"/>
          </a:bodyPr>
          <a:lstStyle/>
          <a:p>
            <a:r>
              <a:rPr lang="en-US" dirty="0"/>
              <a:t>Count(*) -&gt; Returns total number of records.</a:t>
            </a:r>
          </a:p>
          <a:p>
            <a:r>
              <a:rPr lang="en-US" dirty="0"/>
              <a:t>Count(Salary) -&gt; Returns number of Non Null values over the column salary.</a:t>
            </a:r>
          </a:p>
          <a:p>
            <a:r>
              <a:rPr lang="en-US" dirty="0"/>
              <a:t>Count(Distinct Salary) -&gt; Returns number of distinct Non Null values over the column Salary.</a:t>
            </a:r>
          </a:p>
          <a:p>
            <a:endParaRPr lang="en-US" dirty="0"/>
          </a:p>
          <a:p>
            <a:pPr marL="0" indent="0">
              <a:buNone/>
            </a:pPr>
            <a:r>
              <a:rPr lang="en-US" dirty="0"/>
              <a:t> SELECT COUNT(DISTINCT </a:t>
            </a:r>
            <a:r>
              <a:rPr lang="en-US" dirty="0" err="1"/>
              <a:t>job_id</a:t>
            </a:r>
            <a:r>
              <a:rPr lang="en-US" dirty="0"/>
              <a:t>) FROM employees;</a:t>
            </a:r>
          </a:p>
        </p:txBody>
      </p:sp>
    </p:spTree>
    <p:extLst>
      <p:ext uri="{BB962C8B-B14F-4D97-AF65-F5344CB8AC3E}">
        <p14:creationId xmlns:p14="http://schemas.microsoft.com/office/powerpoint/2010/main" val="2413945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25BF-FFDE-4B73-B472-5E97DDD064AB}"/>
              </a:ext>
            </a:extLst>
          </p:cNvPr>
          <p:cNvSpPr>
            <a:spLocks noGrp="1"/>
          </p:cNvSpPr>
          <p:nvPr>
            <p:ph type="title"/>
          </p:nvPr>
        </p:nvSpPr>
        <p:spPr/>
        <p:txBody>
          <a:bodyPr/>
          <a:lstStyle/>
          <a:p>
            <a:r>
              <a:rPr lang="en-US" dirty="0"/>
              <a:t>SUM</a:t>
            </a:r>
          </a:p>
        </p:txBody>
      </p:sp>
      <p:sp>
        <p:nvSpPr>
          <p:cNvPr id="3" name="Content Placeholder 2">
            <a:extLst>
              <a:ext uri="{FF2B5EF4-FFF2-40B4-BE49-F238E27FC236}">
                <a16:creationId xmlns:a16="http://schemas.microsoft.com/office/drawing/2014/main" id="{3A24FD24-206F-4370-A228-DF35A9B71D10}"/>
              </a:ext>
            </a:extLst>
          </p:cNvPr>
          <p:cNvSpPr>
            <a:spLocks noGrp="1"/>
          </p:cNvSpPr>
          <p:nvPr>
            <p:ph idx="1"/>
          </p:nvPr>
        </p:nvSpPr>
        <p:spPr/>
        <p:txBody>
          <a:bodyPr/>
          <a:lstStyle/>
          <a:p>
            <a:r>
              <a:rPr lang="en-US" dirty="0"/>
              <a:t>Sum(Salary) -&gt; Sum all Non Null values of column Salary.</a:t>
            </a:r>
          </a:p>
          <a:p>
            <a:r>
              <a:rPr lang="en-US" dirty="0"/>
              <a:t>Sum(Distinct Salary) -&gt; Sum of all non null values.</a:t>
            </a:r>
          </a:p>
          <a:p>
            <a:endParaRPr lang="en-US" dirty="0"/>
          </a:p>
          <a:p>
            <a:pPr marL="0" indent="0">
              <a:buNone/>
            </a:pPr>
            <a:r>
              <a:rPr lang="en-US" dirty="0"/>
              <a:t>SELECT SUM(salary) FROM employees;</a:t>
            </a:r>
          </a:p>
        </p:txBody>
      </p:sp>
    </p:spTree>
    <p:extLst>
      <p:ext uri="{BB962C8B-B14F-4D97-AF65-F5344CB8AC3E}">
        <p14:creationId xmlns:p14="http://schemas.microsoft.com/office/powerpoint/2010/main" val="1717519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657E-D731-4F73-84FF-6BE0F5213045}"/>
              </a:ext>
            </a:extLst>
          </p:cNvPr>
          <p:cNvSpPr>
            <a:spLocks noGrp="1"/>
          </p:cNvSpPr>
          <p:nvPr>
            <p:ph type="title"/>
          </p:nvPr>
        </p:nvSpPr>
        <p:spPr/>
        <p:txBody>
          <a:bodyPr/>
          <a:lstStyle/>
          <a:p>
            <a:r>
              <a:rPr lang="en-US" dirty="0"/>
              <a:t>Avg()</a:t>
            </a:r>
          </a:p>
        </p:txBody>
      </p:sp>
      <p:sp>
        <p:nvSpPr>
          <p:cNvPr id="3" name="Content Placeholder 2">
            <a:extLst>
              <a:ext uri="{FF2B5EF4-FFF2-40B4-BE49-F238E27FC236}">
                <a16:creationId xmlns:a16="http://schemas.microsoft.com/office/drawing/2014/main" id="{39F72E4B-68A9-4E7F-8535-3D265C15FE21}"/>
              </a:ext>
            </a:extLst>
          </p:cNvPr>
          <p:cNvSpPr>
            <a:spLocks noGrp="1"/>
          </p:cNvSpPr>
          <p:nvPr>
            <p:ph idx="1"/>
          </p:nvPr>
        </p:nvSpPr>
        <p:spPr/>
        <p:txBody>
          <a:bodyPr/>
          <a:lstStyle/>
          <a:p>
            <a:r>
              <a:rPr lang="en-US" dirty="0"/>
              <a:t>Avg(Salary) -&gt; Sum(Salary)/Count(Salary)</a:t>
            </a:r>
          </a:p>
          <a:p>
            <a:r>
              <a:rPr lang="en-US" dirty="0"/>
              <a:t>Avg(Distinct Salary) =</a:t>
            </a:r>
          </a:p>
          <a:p>
            <a:pPr marL="0" indent="0">
              <a:buNone/>
            </a:pPr>
            <a:r>
              <a:rPr lang="en-US" dirty="0"/>
              <a:t>		 Sum(Distinct Salary)/Count(Distinct Salary)</a:t>
            </a:r>
          </a:p>
          <a:p>
            <a:pPr marL="0" indent="0">
              <a:buNone/>
            </a:pPr>
            <a:endParaRPr lang="en-US" dirty="0"/>
          </a:p>
          <a:p>
            <a:pPr marL="0" indent="0">
              <a:buNone/>
            </a:pPr>
            <a:r>
              <a:rPr lang="en-US" dirty="0"/>
              <a:t>SELECT AVG(salary),count(*) FROM employees WHERE </a:t>
            </a:r>
            <a:r>
              <a:rPr lang="en-US" dirty="0" err="1"/>
              <a:t>department_id</a:t>
            </a:r>
            <a:r>
              <a:rPr lang="en-US" dirty="0"/>
              <a:t> = 90;</a:t>
            </a:r>
          </a:p>
        </p:txBody>
      </p:sp>
    </p:spTree>
    <p:extLst>
      <p:ext uri="{BB962C8B-B14F-4D97-AF65-F5344CB8AC3E}">
        <p14:creationId xmlns:p14="http://schemas.microsoft.com/office/powerpoint/2010/main" val="3332353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A87D-6317-4A96-926A-BDB3C4DA45F6}"/>
              </a:ext>
            </a:extLst>
          </p:cNvPr>
          <p:cNvSpPr>
            <a:spLocks noGrp="1"/>
          </p:cNvSpPr>
          <p:nvPr>
            <p:ph type="title"/>
          </p:nvPr>
        </p:nvSpPr>
        <p:spPr/>
        <p:txBody>
          <a:bodyPr/>
          <a:lstStyle/>
          <a:p>
            <a:r>
              <a:rPr lang="en-US" dirty="0"/>
              <a:t>Min() and Max()</a:t>
            </a:r>
          </a:p>
        </p:txBody>
      </p:sp>
      <p:sp>
        <p:nvSpPr>
          <p:cNvPr id="3" name="Content Placeholder 2">
            <a:extLst>
              <a:ext uri="{FF2B5EF4-FFF2-40B4-BE49-F238E27FC236}">
                <a16:creationId xmlns:a16="http://schemas.microsoft.com/office/drawing/2014/main" id="{84CAA4BA-571D-4E0E-BF4B-B200242FCF31}"/>
              </a:ext>
            </a:extLst>
          </p:cNvPr>
          <p:cNvSpPr>
            <a:spLocks noGrp="1"/>
          </p:cNvSpPr>
          <p:nvPr>
            <p:ph idx="1"/>
          </p:nvPr>
        </p:nvSpPr>
        <p:spPr/>
        <p:txBody>
          <a:bodyPr/>
          <a:lstStyle/>
          <a:p>
            <a:r>
              <a:rPr lang="en-US" dirty="0"/>
              <a:t>Min(Salary) -&gt; Minimum value in the salary column except NULL.</a:t>
            </a:r>
          </a:p>
          <a:p>
            <a:r>
              <a:rPr lang="en-US" dirty="0"/>
              <a:t>Max(Salary) -&gt; Maximum Value in the salary.</a:t>
            </a:r>
          </a:p>
          <a:p>
            <a:endParaRPr lang="en-US" dirty="0"/>
          </a:p>
          <a:p>
            <a:pPr marL="0" indent="0">
              <a:buNone/>
            </a:pPr>
            <a:r>
              <a:rPr lang="en-US" dirty="0"/>
              <a:t>SELECT MAX(salary) FROM employees WHERE </a:t>
            </a:r>
            <a:r>
              <a:rPr lang="en-US" dirty="0" err="1"/>
              <a:t>job_id</a:t>
            </a:r>
            <a:r>
              <a:rPr lang="en-US" dirty="0"/>
              <a:t> = 'IT_PROG'</a:t>
            </a:r>
          </a:p>
        </p:txBody>
      </p:sp>
    </p:spTree>
    <p:extLst>
      <p:ext uri="{BB962C8B-B14F-4D97-AF65-F5344CB8AC3E}">
        <p14:creationId xmlns:p14="http://schemas.microsoft.com/office/powerpoint/2010/main" val="13699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3EB0-26A3-4FBC-832B-EB92B8B2D144}"/>
              </a:ext>
            </a:extLst>
          </p:cNvPr>
          <p:cNvSpPr>
            <a:spLocks noGrp="1"/>
          </p:cNvSpPr>
          <p:nvPr>
            <p:ph type="title"/>
          </p:nvPr>
        </p:nvSpPr>
        <p:spPr/>
        <p:txBody>
          <a:bodyPr/>
          <a:lstStyle/>
          <a:p>
            <a:r>
              <a:rPr lang="en-US" dirty="0"/>
              <a:t>Group By</a:t>
            </a:r>
          </a:p>
        </p:txBody>
      </p:sp>
      <p:sp>
        <p:nvSpPr>
          <p:cNvPr id="3" name="Content Placeholder 2">
            <a:extLst>
              <a:ext uri="{FF2B5EF4-FFF2-40B4-BE49-F238E27FC236}">
                <a16:creationId xmlns:a16="http://schemas.microsoft.com/office/drawing/2014/main" id="{846369B7-C75F-420A-99D2-BD4AA1AE131F}"/>
              </a:ext>
            </a:extLst>
          </p:cNvPr>
          <p:cNvSpPr>
            <a:spLocks noGrp="1"/>
          </p:cNvSpPr>
          <p:nvPr>
            <p:ph idx="1"/>
          </p:nvPr>
        </p:nvSpPr>
        <p:spPr/>
        <p:txBody>
          <a:bodyPr/>
          <a:lstStyle/>
          <a:p>
            <a:r>
              <a:rPr lang="en-US" dirty="0"/>
              <a:t>SELECT </a:t>
            </a:r>
            <a:r>
              <a:rPr lang="en-US" dirty="0" err="1"/>
              <a:t>job_id</a:t>
            </a:r>
            <a:r>
              <a:rPr lang="en-US" dirty="0"/>
              <a:t>, COUNT(*) FROM employees GROUP BY </a:t>
            </a:r>
            <a:r>
              <a:rPr lang="en-US" dirty="0" err="1"/>
              <a:t>job_id</a:t>
            </a:r>
            <a:r>
              <a:rPr lang="en-US" dirty="0"/>
              <a:t>;</a:t>
            </a:r>
          </a:p>
        </p:txBody>
      </p:sp>
    </p:spTree>
    <p:extLst>
      <p:ext uri="{BB962C8B-B14F-4D97-AF65-F5344CB8AC3E}">
        <p14:creationId xmlns:p14="http://schemas.microsoft.com/office/powerpoint/2010/main" val="109195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5DBE-C629-4B10-BE40-2FFD1921EFD0}"/>
              </a:ext>
            </a:extLst>
          </p:cNvPr>
          <p:cNvSpPr>
            <a:spLocks noGrp="1"/>
          </p:cNvSpPr>
          <p:nvPr>
            <p:ph type="title"/>
          </p:nvPr>
        </p:nvSpPr>
        <p:spPr/>
        <p:txBody>
          <a:bodyPr/>
          <a:lstStyle/>
          <a:p>
            <a:r>
              <a:rPr lang="en-US" dirty="0"/>
              <a:t>Creating Tables</a:t>
            </a:r>
          </a:p>
        </p:txBody>
      </p:sp>
      <p:pic>
        <p:nvPicPr>
          <p:cNvPr id="4" name="Content Placeholder 3">
            <a:extLst>
              <a:ext uri="{FF2B5EF4-FFF2-40B4-BE49-F238E27FC236}">
                <a16:creationId xmlns:a16="http://schemas.microsoft.com/office/drawing/2014/main" id="{41D1938C-DDCB-47FD-96A9-927039A66F0F}"/>
              </a:ext>
            </a:extLst>
          </p:cNvPr>
          <p:cNvPicPr>
            <a:picLocks noGrp="1" noChangeAspect="1"/>
          </p:cNvPicPr>
          <p:nvPr>
            <p:ph idx="1"/>
          </p:nvPr>
        </p:nvPicPr>
        <p:blipFill>
          <a:blip r:embed="rId2"/>
          <a:stretch>
            <a:fillRect/>
          </a:stretch>
        </p:blipFill>
        <p:spPr>
          <a:xfrm>
            <a:off x="1176338" y="2514600"/>
            <a:ext cx="6799262" cy="2743200"/>
          </a:xfrm>
          <a:prstGeom prst="rect">
            <a:avLst/>
          </a:prstGeom>
        </p:spPr>
      </p:pic>
    </p:spTree>
    <p:extLst>
      <p:ext uri="{BB962C8B-B14F-4D97-AF65-F5344CB8AC3E}">
        <p14:creationId xmlns:p14="http://schemas.microsoft.com/office/powerpoint/2010/main" val="59112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7377-3DD7-45CE-BCF2-5D412EE87E06}"/>
              </a:ext>
            </a:extLst>
          </p:cNvPr>
          <p:cNvSpPr>
            <a:spLocks noGrp="1"/>
          </p:cNvSpPr>
          <p:nvPr>
            <p:ph type="title"/>
          </p:nvPr>
        </p:nvSpPr>
        <p:spPr/>
        <p:txBody>
          <a:bodyPr/>
          <a:lstStyle/>
          <a:p>
            <a:r>
              <a:rPr lang="en-US" dirty="0"/>
              <a:t>Inserting Data to Tables</a:t>
            </a:r>
          </a:p>
        </p:txBody>
      </p:sp>
      <p:pic>
        <p:nvPicPr>
          <p:cNvPr id="4" name="Content Placeholder 3">
            <a:extLst>
              <a:ext uri="{FF2B5EF4-FFF2-40B4-BE49-F238E27FC236}">
                <a16:creationId xmlns:a16="http://schemas.microsoft.com/office/drawing/2014/main" id="{58E26954-3FB7-4BBA-87D3-417375ABDF7F}"/>
              </a:ext>
            </a:extLst>
          </p:cNvPr>
          <p:cNvPicPr>
            <a:picLocks noGrp="1" noChangeAspect="1"/>
          </p:cNvPicPr>
          <p:nvPr>
            <p:ph idx="1"/>
          </p:nvPr>
        </p:nvPicPr>
        <p:blipFill>
          <a:blip r:embed="rId2"/>
          <a:stretch>
            <a:fillRect/>
          </a:stretch>
        </p:blipFill>
        <p:spPr>
          <a:xfrm>
            <a:off x="1176338" y="2438400"/>
            <a:ext cx="6799262" cy="2630514"/>
          </a:xfrm>
          <a:prstGeom prst="rect">
            <a:avLst/>
          </a:prstGeom>
        </p:spPr>
      </p:pic>
    </p:spTree>
    <p:extLst>
      <p:ext uri="{BB962C8B-B14F-4D97-AF65-F5344CB8AC3E}">
        <p14:creationId xmlns:p14="http://schemas.microsoft.com/office/powerpoint/2010/main" val="392525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90E6-4253-42A8-9C3A-9F06774EE279}"/>
              </a:ext>
            </a:extLst>
          </p:cNvPr>
          <p:cNvSpPr>
            <a:spLocks noGrp="1"/>
          </p:cNvSpPr>
          <p:nvPr>
            <p:ph type="title"/>
          </p:nvPr>
        </p:nvSpPr>
        <p:spPr/>
        <p:txBody>
          <a:bodyPr/>
          <a:lstStyle/>
          <a:p>
            <a:r>
              <a:rPr lang="en-US" dirty="0" err="1"/>
              <a:t>Mysql</a:t>
            </a:r>
            <a:r>
              <a:rPr lang="en-US" dirty="0"/>
              <a:t> Cross JOIN</a:t>
            </a:r>
          </a:p>
        </p:txBody>
      </p:sp>
      <p:sp>
        <p:nvSpPr>
          <p:cNvPr id="3" name="Content Placeholder 2">
            <a:extLst>
              <a:ext uri="{FF2B5EF4-FFF2-40B4-BE49-F238E27FC236}">
                <a16:creationId xmlns:a16="http://schemas.microsoft.com/office/drawing/2014/main" id="{07DA602F-A48A-477E-ACE3-F05BAD6D97CD}"/>
              </a:ext>
            </a:extLst>
          </p:cNvPr>
          <p:cNvSpPr>
            <a:spLocks noGrp="1"/>
          </p:cNvSpPr>
          <p:nvPr>
            <p:ph idx="1"/>
          </p:nvPr>
        </p:nvSpPr>
        <p:spPr/>
        <p:txBody>
          <a:bodyPr/>
          <a:lstStyle/>
          <a:p>
            <a:r>
              <a:rPr lang="en-US" dirty="0"/>
              <a:t>The CROSS JOIN makes a Cartesian product of rows from multiple tables. Suppose, you join t1 and t2 tables using the CROSS JOIN, the result set will include the combinations of rows from the t1 table with the rows in the t2 table.</a:t>
            </a:r>
          </a:p>
        </p:txBody>
      </p:sp>
    </p:spTree>
    <p:extLst>
      <p:ext uri="{BB962C8B-B14F-4D97-AF65-F5344CB8AC3E}">
        <p14:creationId xmlns:p14="http://schemas.microsoft.com/office/powerpoint/2010/main" val="91988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JOIN</a:t>
            </a:r>
          </a:p>
        </p:txBody>
      </p:sp>
      <p:pic>
        <p:nvPicPr>
          <p:cNvPr id="4" name="Content Placeholder 3">
            <a:extLst>
              <a:ext uri="{FF2B5EF4-FFF2-40B4-BE49-F238E27FC236}">
                <a16:creationId xmlns:a16="http://schemas.microsoft.com/office/drawing/2014/main" id="{7AD713F9-0CA4-4D48-88B0-D7E4D1ED0A97}"/>
              </a:ext>
            </a:extLst>
          </p:cNvPr>
          <p:cNvPicPr>
            <a:picLocks noGrp="1" noChangeAspect="1"/>
          </p:cNvPicPr>
          <p:nvPr>
            <p:ph idx="1"/>
          </p:nvPr>
        </p:nvPicPr>
        <p:blipFill>
          <a:blip r:embed="rId3"/>
          <a:stretch>
            <a:fillRect/>
          </a:stretch>
        </p:blipFill>
        <p:spPr>
          <a:xfrm>
            <a:off x="1176338" y="2514600"/>
            <a:ext cx="6799262" cy="2514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14CA-B278-4144-8176-BBEAD3CA206F}"/>
              </a:ext>
            </a:extLst>
          </p:cNvPr>
          <p:cNvSpPr>
            <a:spLocks noGrp="1"/>
          </p:cNvSpPr>
          <p:nvPr>
            <p:ph type="title"/>
          </p:nvPr>
        </p:nvSpPr>
        <p:spPr/>
        <p:txBody>
          <a:bodyPr/>
          <a:lstStyle/>
          <a:p>
            <a:r>
              <a:rPr lang="en-US" dirty="0"/>
              <a:t>Cross JOIN result</a:t>
            </a:r>
          </a:p>
        </p:txBody>
      </p:sp>
      <p:pic>
        <p:nvPicPr>
          <p:cNvPr id="4" name="Content Placeholder 3">
            <a:extLst>
              <a:ext uri="{FF2B5EF4-FFF2-40B4-BE49-F238E27FC236}">
                <a16:creationId xmlns:a16="http://schemas.microsoft.com/office/drawing/2014/main" id="{DAC2BAA5-8CE1-468A-92A7-8482CF06FBDC}"/>
              </a:ext>
            </a:extLst>
          </p:cNvPr>
          <p:cNvPicPr>
            <a:picLocks noGrp="1" noChangeAspect="1"/>
          </p:cNvPicPr>
          <p:nvPr>
            <p:ph idx="1"/>
          </p:nvPr>
        </p:nvPicPr>
        <p:blipFill>
          <a:blip r:embed="rId2"/>
          <a:stretch>
            <a:fillRect/>
          </a:stretch>
        </p:blipFill>
        <p:spPr>
          <a:xfrm>
            <a:off x="2667000" y="2441389"/>
            <a:ext cx="4419599" cy="2781486"/>
          </a:xfrm>
          <a:prstGeom prst="rect">
            <a:avLst/>
          </a:prstGeom>
        </p:spPr>
      </p:pic>
    </p:spTree>
    <p:extLst>
      <p:ext uri="{BB962C8B-B14F-4D97-AF65-F5344CB8AC3E}">
        <p14:creationId xmlns:p14="http://schemas.microsoft.com/office/powerpoint/2010/main" val="388088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4649-FCA8-4D8C-BB29-B1B0712B2F9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00AD526-678F-4D8D-950F-A778C1479AA8}"/>
              </a:ext>
            </a:extLst>
          </p:cNvPr>
          <p:cNvPicPr>
            <a:picLocks noGrp="1" noChangeAspect="1"/>
          </p:cNvPicPr>
          <p:nvPr>
            <p:ph idx="1"/>
          </p:nvPr>
        </p:nvPicPr>
        <p:blipFill>
          <a:blip r:embed="rId2"/>
          <a:stretch>
            <a:fillRect/>
          </a:stretch>
        </p:blipFill>
        <p:spPr>
          <a:xfrm>
            <a:off x="2456790" y="2490788"/>
            <a:ext cx="4238357" cy="3444875"/>
          </a:xfrm>
          <a:prstGeom prst="rect">
            <a:avLst/>
          </a:prstGeom>
        </p:spPr>
      </p:pic>
    </p:spTree>
    <p:extLst>
      <p:ext uri="{BB962C8B-B14F-4D97-AF65-F5344CB8AC3E}">
        <p14:creationId xmlns:p14="http://schemas.microsoft.com/office/powerpoint/2010/main" val="63907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8574-62C5-449E-85F5-8F05AA58CE11}"/>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33073707-6065-41D8-97D4-A9EF467E8AAB}"/>
              </a:ext>
            </a:extLst>
          </p:cNvPr>
          <p:cNvSpPr>
            <a:spLocks noGrp="1"/>
          </p:cNvSpPr>
          <p:nvPr>
            <p:ph idx="1"/>
          </p:nvPr>
        </p:nvSpPr>
        <p:spPr/>
        <p:txBody>
          <a:bodyPr/>
          <a:lstStyle/>
          <a:p>
            <a:r>
              <a:rPr lang="en-US" dirty="0"/>
              <a:t>To form an INNER JOIN, you need a condition which is known as a join-predicate. An INNER JOIN requires rows in the two joined tables to have matching column values. The INNER JOIN creates the result set by combining column values of two joined tables based on the join-predicate.</a:t>
            </a:r>
          </a:p>
        </p:txBody>
      </p:sp>
    </p:spTree>
    <p:extLst>
      <p:ext uri="{BB962C8B-B14F-4D97-AF65-F5344CB8AC3E}">
        <p14:creationId xmlns:p14="http://schemas.microsoft.com/office/powerpoint/2010/main" val="7519698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284</TotalTime>
  <Words>865</Words>
  <Application>Microsoft Office PowerPoint</Application>
  <PresentationFormat>On-screen Show (4:3)</PresentationFormat>
  <Paragraphs>73</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Garamond</vt:lpstr>
      <vt:lpstr>Times New Roman</vt:lpstr>
      <vt:lpstr>Organic</vt:lpstr>
      <vt:lpstr>DBMS | JOINS in SQL: Mysql</vt:lpstr>
      <vt:lpstr>MySQL JOINS</vt:lpstr>
      <vt:lpstr>Creating Tables</vt:lpstr>
      <vt:lpstr>Inserting Data to Tables</vt:lpstr>
      <vt:lpstr>Mysql Cross JOIN</vt:lpstr>
      <vt:lpstr>Cross JOIN</vt:lpstr>
      <vt:lpstr>Cross JOIN result</vt:lpstr>
      <vt:lpstr>PowerPoint Presentation</vt:lpstr>
      <vt:lpstr>INNER JOIN</vt:lpstr>
      <vt:lpstr>INNER JOIN</vt:lpstr>
      <vt:lpstr>INNER JOIN</vt:lpstr>
      <vt:lpstr>INNER JOIN </vt:lpstr>
      <vt:lpstr>LEFT JOIN</vt:lpstr>
      <vt:lpstr>LEFT JOIN</vt:lpstr>
      <vt:lpstr>LEFT JOIN</vt:lpstr>
      <vt:lpstr>RIGHT JOIN</vt:lpstr>
      <vt:lpstr>RIGHT JOIN</vt:lpstr>
      <vt:lpstr>RIGHT JOIN</vt:lpstr>
      <vt:lpstr>Practice 1</vt:lpstr>
      <vt:lpstr>Solution 1</vt:lpstr>
      <vt:lpstr>Practice 2</vt:lpstr>
      <vt:lpstr>Solution 2</vt:lpstr>
      <vt:lpstr>Aggerate Functions</vt:lpstr>
      <vt:lpstr>Count</vt:lpstr>
      <vt:lpstr>SUM</vt:lpstr>
      <vt:lpstr>Avg()</vt:lpstr>
      <vt:lpstr>Min() and Max()</vt:lpstr>
      <vt:lpstr>Group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of  Development of Website for Ministry of Science and Technology</dc:title>
  <dc:creator>DELL-PC</dc:creator>
  <cp:lastModifiedBy>admin</cp:lastModifiedBy>
  <cp:revision>64</cp:revision>
  <dcterms:created xsi:type="dcterms:W3CDTF">2018-01-22T05:12:08Z</dcterms:created>
  <dcterms:modified xsi:type="dcterms:W3CDTF">2019-06-23T00:42:08Z</dcterms:modified>
</cp:coreProperties>
</file>