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9" r:id="rId3"/>
    <p:sldId id="259" r:id="rId4"/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77" r:id="rId35"/>
    <p:sldId id="290" r:id="rId36"/>
    <p:sldId id="291" r:id="rId37"/>
    <p:sldId id="292" r:id="rId38"/>
    <p:sldId id="293" r:id="rId39"/>
    <p:sldId id="276" r:id="rId40"/>
    <p:sldId id="275" r:id="rId41"/>
    <p:sldId id="295" r:id="rId42"/>
    <p:sldId id="294" r:id="rId43"/>
    <p:sldId id="29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63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F018"/>
    <a:srgbClr val="B64ABE"/>
    <a:srgbClr val="F2F20E"/>
    <a:srgbClr val="26E238"/>
    <a:srgbClr val="B70D25"/>
    <a:srgbClr val="F31515"/>
    <a:srgbClr val="660033"/>
    <a:srgbClr val="0B8693"/>
    <a:srgbClr val="FFFFFF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pos="3863"/>
        <p:guide pos="39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2849A-29F3-4715-8CDB-C4792AA28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F82B236-04E2-4D25-9687-6FD44B5A5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1C6A12-53AD-480C-96B4-5B1EF2852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01D326-EC3E-4E4C-B9D1-E8AED300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3669A2-312C-4BAC-8831-B1E045D3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98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2AFF7B-6DD3-4FD0-94F7-17BC6437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7D732A9-DFD8-4DB0-8710-7B10034C0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C28A8C-6301-41E8-9AAC-68B5D66C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1AB613-DC4D-4A2D-ACBA-CB492C0A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8EEB7C-19D3-4B6C-9206-D5AC02EE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615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D726AEA-2873-431D-A6A4-E24C692FF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01D5443-AC2C-4C97-A2A0-D305562C8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9F61C6-2E0D-45F7-B403-29C7E8B58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8C233C-F30D-460E-9861-2BBBF80A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C74156-2123-422D-91F8-C5779659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326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2F6B7E-D576-48EF-90F5-72A3FE5F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8F3915-0086-46CF-BE58-D562ACAEF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035AC9-CE04-4B40-889A-662B6FF55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6777DA-13DB-4788-BA8E-095F8C6A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BE6785-22E2-4425-B8C2-A4952211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177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4F363A-25A8-4879-9403-BA3903BC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0093A7-CE19-477E-B80A-42F0142ED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EDC0DB-6FDA-4A9A-8615-8FD382D8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CA21C3-08DA-41C9-BD94-010CE756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7AEDDE-7E6E-446E-98DB-EE06FD6A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18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06EECA-6174-414E-9F08-8046D155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8BFB3E6-44E1-4B99-B654-F8192368C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A2057B-B752-45FB-8ABC-076F79282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81A3A70-94CD-4DD0-84F1-65225002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73BEDBE-1093-4541-962F-6851E77A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2F73B85-F915-48FC-800A-B62610AD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3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DF495B-4164-471C-BFFB-DFEDD90C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F1354F-C533-45B2-9409-9F996176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536EA29-F47D-475C-BCB1-73E21E577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4D7FE86-E0ED-403E-ABE8-2AAC548B2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ED81C2C-B0BE-4136-807C-931A4799D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601EA2F-C435-4C7A-89B9-E6F9BB97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F9DA71A-5C8D-4FA5-9ABF-4C254F51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3F44277-EAF3-443B-A7E5-6EF53C89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66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94662D-49C5-414D-87C2-BBB519D8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F23937F-F88E-412A-B125-45AEA3D5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3479DC-22FA-4F90-913C-6C45C5F7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5CF9105-E574-4B5E-80B9-DF847889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25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6280C2C-713F-4B20-8698-2EF67AE6D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54D2A13-B47C-4881-910A-7B8A0D48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5C34CB-FA38-472B-B14F-1873DE89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396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286C01-0EC0-43FC-A8F3-C5327A8D8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8202D3-5300-4183-BBFA-486249F4F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4C7DB33-E628-415A-BD5A-69441EACB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CA01AA9-9B1A-45BD-BEB4-020997D2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AA2186-A60C-4113-A1C1-9FFF9337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DB8603-B887-42D7-A205-42C34740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268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152D09-C70E-40FF-80E8-FB46F015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FF174CC-A4CF-4DFA-9607-D6E43DBDF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FC07F48-7B31-4CC1-B5F8-0B1BD191C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F82142-E0A9-4C28-BD09-7793A137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B684-2D47-4F18-869B-B5A685BE2C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3BE751-CC9F-4B1D-807B-006BD440B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31DCB92-F536-4D67-ABA5-A36D15A81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20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F82B96-E1CB-4134-9FBB-578D06D7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EBAD9FC-A3E2-4293-BC24-523F2A25A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950588-8D82-4410-BB7A-C595EFA8D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6B684-2D47-4F18-869B-B5A685BE2C12}" type="datetimeFigureOut">
              <a:rPr lang="en-IN" smtClean="0"/>
              <a:t>22-08-2022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F2A9EB-9D61-4F5C-BAD0-A288CFC76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F8234B2-C990-48B2-B5CD-B325F6506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E2BB1-F815-48BD-9984-1E44AE29F7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47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vtest.org/" TargetMode="External"/><Relationship Id="rId2" Type="http://schemas.openxmlformats.org/officeDocument/2006/relationships/hyperlink" Target="http://www.wikipe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ntivirusnews.com/" TargetMode="External"/><Relationship Id="rId5" Type="http://schemas.openxmlformats.org/officeDocument/2006/relationships/hyperlink" Target="http://www.digit/forum.com" TargetMode="External"/><Relationship Id="rId4" Type="http://schemas.openxmlformats.org/officeDocument/2006/relationships/hyperlink" Target="http://www.billmullins.blogspot.com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yber Security Images, Stock Photos &amp; Vectors | Shutterstock">
            <a:extLst>
              <a:ext uri="{FF2B5EF4-FFF2-40B4-BE49-F238E27FC236}">
                <a16:creationId xmlns:a16="http://schemas.microsoft.com/office/drawing/2014/main" xmlns="" id="{3A52E4E7-8D87-4EF2-B685-811BCE6B0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44"/>
          <a:stretch/>
        </p:blipFill>
        <p:spPr bwMode="auto">
          <a:xfrm>
            <a:off x="-3876" y="0"/>
            <a:ext cx="12192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ybersecurity Is Forcing A Rethink Of Strategic Autonomy ~ ECHAlliance">
            <a:extLst>
              <a:ext uri="{FF2B5EF4-FFF2-40B4-BE49-F238E27FC236}">
                <a16:creationId xmlns:a16="http://schemas.microsoft.com/office/drawing/2014/main" xmlns="" id="{CAC55D02-12DA-400D-8087-846A35D14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781425"/>
            <a:ext cx="4343400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preading a cybersecurity culture | Airlines.">
            <a:extLst>
              <a:ext uri="{FF2B5EF4-FFF2-40B4-BE49-F238E27FC236}">
                <a16:creationId xmlns:a16="http://schemas.microsoft.com/office/drawing/2014/main" xmlns="" id="{AA79E640-C5CA-45C9-8318-6140CCA8A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69425"/>
            <a:ext cx="4230873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yber Security Starts With You – Agape Consulting Group">
            <a:extLst>
              <a:ext uri="{FF2B5EF4-FFF2-40B4-BE49-F238E27FC236}">
                <a16:creationId xmlns:a16="http://schemas.microsoft.com/office/drawing/2014/main" xmlns="" id="{8C297163-0CAE-4386-85BE-9F15753D6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3781425"/>
            <a:ext cx="3606099" cy="30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875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F31515"/>
          </a:fgClr>
          <a:bgClr>
            <a:srgbClr val="26E23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acking&#10;• Hacking in simple terms means an&#10;illegal intrusion into a computer system&#10;and/or network.&#10;• It is also known as ...">
            <a:extLst>
              <a:ext uri="{FF2B5EF4-FFF2-40B4-BE49-F238E27FC236}">
                <a16:creationId xmlns:a16="http://schemas.microsoft.com/office/drawing/2014/main" xmlns="" id="{4FE8BDE1-758D-4B57-8EC7-342A61C6BB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6181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accent4"/>
          </a:fgClr>
          <a:bgClr>
            <a:schemeClr val="accent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hishing&#10;• Phishing is a fraudulent attempt, usually made through email, to steal your&#10;personal information.&#10;• Phishing is...">
            <a:extLst>
              <a:ext uri="{FF2B5EF4-FFF2-40B4-BE49-F238E27FC236}">
                <a16:creationId xmlns:a16="http://schemas.microsoft.com/office/drawing/2014/main" xmlns="" id="{409E3531-949A-48CF-AD80-21CFDB5C9E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644524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250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50000"/>
            </a:schemeClr>
          </a:fgClr>
          <a:bgClr>
            <a:schemeClr val="accent4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nial of Service&#10;• This is an act by the criminals who floods the Bandwidth of the victims network.&#10;• In the DoS attack, ...">
            <a:extLst>
              <a:ext uri="{FF2B5EF4-FFF2-40B4-BE49-F238E27FC236}">
                <a16:creationId xmlns:a16="http://schemas.microsoft.com/office/drawing/2014/main" xmlns="" id="{C0DC0888-8960-4262-9BD2-6FFFBC82F4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998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chemeClr val="tx1">
              <a:lumMod val="95000"/>
              <a:lumOff val="5000"/>
            </a:schemeClr>
          </a:fgClr>
          <a:bgClr>
            <a:schemeClr val="accent1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ure of DDoS attack:&#10; ">
            <a:extLst>
              <a:ext uri="{FF2B5EF4-FFF2-40B4-BE49-F238E27FC236}">
                <a16:creationId xmlns:a16="http://schemas.microsoft.com/office/drawing/2014/main" xmlns="" id="{1B1F25D6-A8DA-4F4A-9AD0-60FE92CB87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855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2">
              <a:lumMod val="10000"/>
            </a:schemeClr>
          </a:fgClr>
          <a:bgClr>
            <a:schemeClr val="accent2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pam Email&#10;• Email Spam is the electronic version of junk mail. It involves sending unwanted&#10;messages, often unsolicited a...">
            <a:extLst>
              <a:ext uri="{FF2B5EF4-FFF2-40B4-BE49-F238E27FC236}">
                <a16:creationId xmlns:a16="http://schemas.microsoft.com/office/drawing/2014/main" xmlns="" id="{AA5B5F45-3874-48D3-9E5A-96EE9E6A64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16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>
              <a:lumMod val="50000"/>
            </a:schemeClr>
          </a:fgClr>
          <a:bgClr>
            <a:schemeClr val="bg1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alware&#10;• It’s malicious software ( such as Virus ,Worms &amp; Trojan ) , which specifically&#10;designed to disrupt or damage com...">
            <a:extLst>
              <a:ext uri="{FF2B5EF4-FFF2-40B4-BE49-F238E27FC236}">
                <a16:creationId xmlns:a16="http://schemas.microsoft.com/office/drawing/2014/main" xmlns="" id="{6647B816-8B5E-4FE8-9E80-27026B48F4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653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DnDiag">
          <a:fgClr>
            <a:schemeClr val="accent5">
              <a:lumMod val="50000"/>
            </a:schemeClr>
          </a:fgClr>
          <a:bgClr>
            <a:srgbClr val="FFFF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• Worms unlike viruses do not need the host to attach themselves. They merely&#10;make functional copies of themselves and do ...">
            <a:extLst>
              <a:ext uri="{FF2B5EF4-FFF2-40B4-BE49-F238E27FC236}">
                <a16:creationId xmlns:a16="http://schemas.microsoft.com/office/drawing/2014/main" xmlns="" id="{D063E685-6167-4C27-8432-A2E4248FAC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62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accent6">
              <a:lumMod val="50000"/>
            </a:schemeClr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pyware&#10;• Spyware is a type of malware that hackers use to spy on you in order to gain&#10;access to your personal information...">
            <a:extLst>
              <a:ext uri="{FF2B5EF4-FFF2-40B4-BE49-F238E27FC236}">
                <a16:creationId xmlns:a16="http://schemas.microsoft.com/office/drawing/2014/main" xmlns="" id="{4D327BEE-4E71-496A-A705-F38574A5F9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190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accent1"/>
          </a:fgClr>
          <a:bgClr>
            <a:schemeClr val="accent6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ansomware&#10;• Ransomware is as scary as it sounds. Hackers use this technique to lock you out of&#10;your devices and demand a ...">
            <a:extLst>
              <a:ext uri="{FF2B5EF4-FFF2-40B4-BE49-F238E27FC236}">
                <a16:creationId xmlns:a16="http://schemas.microsoft.com/office/drawing/2014/main" xmlns="" id="{DA783161-D97E-4893-ADB0-8BAE478F01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39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40">
          <a:fgClr>
            <a:schemeClr val="bg1"/>
          </a:fgClr>
          <a:bgClr>
            <a:srgbClr val="00B0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TM Skimming and Point of Scale Crimes&#10;• It is a technique of compromising the ATM machine by installing a skimming&#10;device...">
            <a:extLst>
              <a:ext uri="{FF2B5EF4-FFF2-40B4-BE49-F238E27FC236}">
                <a16:creationId xmlns:a16="http://schemas.microsoft.com/office/drawing/2014/main" xmlns="" id="{2BEB59EA-3122-478E-91BA-8E0B41AF84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38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2">
              <a:lumMod val="5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AC4A77-DE0E-4749-9425-04CE535F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8400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389C74-EB64-4B2F-9596-E661C5194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  <a:pattFill prst="dashUpDiag">
            <a:fgClr>
              <a:schemeClr val="accent1"/>
            </a:fgClr>
            <a:bgClr>
              <a:srgbClr val="B64ABE"/>
            </a:bgClr>
          </a:pattFill>
        </p:spPr>
        <p:txBody>
          <a:bodyPr/>
          <a:lstStyle/>
          <a:p>
            <a:r>
              <a:rPr lang="en-IN" dirty="0"/>
              <a:t>Introduction</a:t>
            </a:r>
          </a:p>
          <a:p>
            <a:r>
              <a:rPr lang="en-IN" dirty="0"/>
              <a:t>Categories of Cyber crime</a:t>
            </a:r>
          </a:p>
          <a:p>
            <a:r>
              <a:rPr lang="en-IN" dirty="0"/>
              <a:t>Types of Cyber crime</a:t>
            </a:r>
          </a:p>
          <a:p>
            <a:r>
              <a:rPr lang="en-IN" dirty="0"/>
              <a:t>Types of Security tools</a:t>
            </a:r>
          </a:p>
          <a:p>
            <a:r>
              <a:rPr lang="en-IN" dirty="0"/>
              <a:t>Advantage of Cybersecurity</a:t>
            </a:r>
          </a:p>
          <a:p>
            <a:r>
              <a:rPr lang="en-IN" dirty="0"/>
              <a:t>Safety tips to Cyber crime</a:t>
            </a:r>
          </a:p>
          <a:p>
            <a:r>
              <a:rPr lang="en-IN" dirty="0"/>
              <a:t>References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2034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1"/>
          </a:fgClr>
          <a:bgClr>
            <a:schemeClr val="accent4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ypes of Cyber Attack by Percentage&#10;(Source-FBI)&#10;• Financial fraud 11%&#10;• Sabotage of data/networks 17%&#10;• Theft of propriet...">
            <a:extLst>
              <a:ext uri="{FF2B5EF4-FFF2-40B4-BE49-F238E27FC236}">
                <a16:creationId xmlns:a16="http://schemas.microsoft.com/office/drawing/2014/main" xmlns="" id="{1C70E87A-3951-4483-9F6B-8C679C75E2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735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bg1"/>
          </a:fgClr>
          <a:bgClr>
            <a:schemeClr val="tx1">
              <a:lumMod val="75000"/>
              <a:lumOff val="2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yber Threat Evolution&#10; ">
            <a:extLst>
              <a:ext uri="{FF2B5EF4-FFF2-40B4-BE49-F238E27FC236}">
                <a16:creationId xmlns:a16="http://schemas.microsoft.com/office/drawing/2014/main" xmlns="" id="{6F5B12DE-3ABF-4601-9913-23015959A43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07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26E23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4B3748E-0C5B-438E-9B55-24F35816750C}"/>
              </a:ext>
            </a:extLst>
          </p:cNvPr>
          <p:cNvSpPr>
            <a:spLocks noGrp="1"/>
          </p:cNvSpPr>
          <p:nvPr>
            <p:ph type="title"/>
          </p:nvPr>
        </p:nvSpPr>
        <p:spPr>
          <a:pattFill prst="dkVert">
            <a:fgClr>
              <a:srgbClr val="FFC000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/>
              <a:t>Types of Security Tools</a:t>
            </a:r>
          </a:p>
        </p:txBody>
      </p:sp>
      <p:pic>
        <p:nvPicPr>
          <p:cNvPr id="4" name="Picture 2" descr="MARKET VALUE OF CYBER SECURITY&#10;•According to the Gartner Press&#10;release in 2018, the Cyber&#10;Security market is forecast to&#10;g...">
            <a:extLst>
              <a:ext uri="{FF2B5EF4-FFF2-40B4-BE49-F238E27FC236}">
                <a16:creationId xmlns:a16="http://schemas.microsoft.com/office/drawing/2014/main" xmlns="" id="{45329572-B10A-4878-A9C1-BCD96D66BA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 t="24350"/>
          <a:stretch/>
        </p:blipFill>
        <p:spPr bwMode="auto">
          <a:xfrm>
            <a:off x="838200" y="2409824"/>
            <a:ext cx="8267510" cy="378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561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Horz">
          <a:fgClr>
            <a:schemeClr val="bg1"/>
          </a:fgClr>
          <a:bgClr>
            <a:srgbClr val="66003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•Common Weakness Enumeration (CWE) is a list of software&#10;weaknesses.&#10;•CWE Database:&#10;The MITRE Corporation&#10;•Total number of...">
            <a:extLst>
              <a:ext uri="{FF2B5EF4-FFF2-40B4-BE49-F238E27FC236}">
                <a16:creationId xmlns:a16="http://schemas.microsoft.com/office/drawing/2014/main" xmlns="" id="{CA8ABC13-3278-492B-83D1-BD9A1A31B8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/>
          <a:stretch/>
        </p:blipFill>
        <p:spPr bwMode="auto">
          <a:xfrm>
            <a:off x="1625144" y="729000"/>
            <a:ext cx="8941711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1143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rgbClr val="000066"/>
          </a:fgClr>
          <a:bgClr>
            <a:srgbClr val="FFFF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•CWE/SANS Top 25 Most Dangerous Software Errors is a list of the&#10;most widespread and critical errors that can lead to seri...">
            <a:extLst>
              <a:ext uri="{FF2B5EF4-FFF2-40B4-BE49-F238E27FC236}">
                <a16:creationId xmlns:a16="http://schemas.microsoft.com/office/drawing/2014/main" xmlns="" id="{813BCAEA-BE1E-4EFD-BAD9-41ABF40596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7"/>
          <a:stretch/>
        </p:blipFill>
        <p:spPr bwMode="auto">
          <a:xfrm>
            <a:off x="1651143" y="729000"/>
            <a:ext cx="8889714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795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Vert">
          <a:fgClr>
            <a:schemeClr val="bg1"/>
          </a:fgClr>
          <a:bgClr>
            <a:srgbClr val="6FF01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•The OWASP Top 10 is a powerful awareness document for web&#10;application security.&#10;•It represents a broad consensus about th...">
            <a:extLst>
              <a:ext uri="{FF2B5EF4-FFF2-40B4-BE49-F238E27FC236}">
                <a16:creationId xmlns:a16="http://schemas.microsoft.com/office/drawing/2014/main" xmlns="" id="{463EDD43-DD4C-49D0-8A4E-6EFE6CD10D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3"/>
          <a:stretch/>
        </p:blipFill>
        <p:spPr bwMode="auto">
          <a:xfrm>
            <a:off x="1613549" y="729000"/>
            <a:ext cx="8964902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8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bg1"/>
          </a:fgClr>
          <a:bgClr>
            <a:srgbClr val="FFC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Broken Access control&#10;Security misconfigurations&#10;Cross Site Scripting (XSS)&#10;Insecure Deserialization&#10;Using Components...">
            <a:extLst>
              <a:ext uri="{FF2B5EF4-FFF2-40B4-BE49-F238E27FC236}">
                <a16:creationId xmlns:a16="http://schemas.microsoft.com/office/drawing/2014/main" xmlns="" id="{A284CD22-AA02-40BC-B7D3-98549A5C1B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/>
          <a:stretch/>
        </p:blipFill>
        <p:spPr bwMode="auto">
          <a:xfrm>
            <a:off x="1636116" y="738525"/>
            <a:ext cx="8919767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918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UpDiag">
          <a:fgClr>
            <a:schemeClr val="bg1"/>
          </a:fgClr>
          <a:bgClr>
            <a:schemeClr val="accent6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Cyber security and demonstration of security tools">
            <a:extLst>
              <a:ext uri="{FF2B5EF4-FFF2-40B4-BE49-F238E27FC236}">
                <a16:creationId xmlns:a16="http://schemas.microsoft.com/office/drawing/2014/main" xmlns="" id="{4EFB8D12-CE82-4247-B8E7-6679208398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7"/>
          <a:stretch/>
        </p:blipFill>
        <p:spPr bwMode="auto">
          <a:xfrm>
            <a:off x="1628603" y="729000"/>
            <a:ext cx="8934794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700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eave">
          <a:fgClr>
            <a:schemeClr val="bg1"/>
          </a:fgClr>
          <a:bgClr>
            <a:srgbClr val="B70D2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yber security and demonstration of security tools">
            <a:extLst>
              <a:ext uri="{FF2B5EF4-FFF2-40B4-BE49-F238E27FC236}">
                <a16:creationId xmlns:a16="http://schemas.microsoft.com/office/drawing/2014/main" xmlns="" id="{F33275AC-4E7A-4D17-B5C0-83032A5A12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9"/>
          <a:stretch/>
        </p:blipFill>
        <p:spPr bwMode="auto">
          <a:xfrm>
            <a:off x="1621062" y="729000"/>
            <a:ext cx="8949875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979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bg1"/>
          </a:fgClr>
          <a:bgClr>
            <a:srgbClr val="0B869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AC0C2281-2B3B-40CC-84AF-AA1860DC1B23}"/>
              </a:ext>
            </a:extLst>
          </p:cNvPr>
          <p:cNvSpPr>
            <a:spLocks noGrp="1"/>
          </p:cNvSpPr>
          <p:nvPr>
            <p:ph type="title"/>
          </p:nvPr>
        </p:nvSpPr>
        <p:spPr>
          <a:pattFill prst="dkVert">
            <a:fgClr>
              <a:srgbClr val="B64ABE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/>
              <a:t>Wireshark</a:t>
            </a:r>
          </a:p>
        </p:txBody>
      </p:sp>
      <p:pic>
        <p:nvPicPr>
          <p:cNvPr id="4" name="Picture 2" descr="What is wireshark  :&lt;br /&gt;Wireshark is a network packet analyzer. A network packet analyzer will try to capture network pa...">
            <a:extLst>
              <a:ext uri="{FF2B5EF4-FFF2-40B4-BE49-F238E27FC236}">
                <a16:creationId xmlns:a16="http://schemas.microsoft.com/office/drawing/2014/main" xmlns="" id="{F72F8440-D3C9-4EF1-AA9C-707FB00C3E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84000" y="1857375"/>
            <a:ext cx="6624000" cy="48679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27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B050"/>
          </a:fgClr>
          <a:bgClr>
            <a:srgbClr val="FFFF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troduction&#10;• The Internet in India is growing rapidly. There are two sides to a coin. Internet also&#10;has it’s own disadva...">
            <a:extLst>
              <a:ext uri="{FF2B5EF4-FFF2-40B4-BE49-F238E27FC236}">
                <a16:creationId xmlns:a16="http://schemas.microsoft.com/office/drawing/2014/main" xmlns="" id="{EC17B45A-E7F1-4B76-9321-BE59A3680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318" y="729000"/>
            <a:ext cx="9594714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698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tx1"/>
          </a:fgClr>
          <a:bgClr>
            <a:schemeClr val="accent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eople use Wireshark for : &lt;br /&gt;network administrators use it to troubleshoot network problems&lt;br /&gt;network security engi...">
            <a:extLst>
              <a:ext uri="{FF2B5EF4-FFF2-40B4-BE49-F238E27FC236}">
                <a16:creationId xmlns:a16="http://schemas.microsoft.com/office/drawing/2014/main" xmlns="" id="{C3635869-0DE8-47C5-9847-EA56928853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00" y="729000"/>
            <a:ext cx="7200000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930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rgbClr val="26E238"/>
          </a:fgClr>
          <a:bgClr>
            <a:schemeClr val="accent4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eature :&lt;br /&gt;Available for UNIX and Windows.&lt;br /&gt;Capture live packet data from a network interface. &lt;br /&gt;Display packe...">
            <a:extLst>
              <a:ext uri="{FF2B5EF4-FFF2-40B4-BE49-F238E27FC236}">
                <a16:creationId xmlns:a16="http://schemas.microsoft.com/office/drawing/2014/main" xmlns="" id="{747EA9D2-126A-4116-B224-3FCB133CF2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10"/>
          <a:stretch/>
        </p:blipFill>
        <p:spPr bwMode="auto">
          <a:xfrm>
            <a:off x="1710542" y="729000"/>
            <a:ext cx="8770916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353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tx1">
              <a:lumMod val="50000"/>
              <a:lumOff val="50000"/>
            </a:schemeClr>
          </a:fgClr>
          <a:bgClr>
            <a:schemeClr val="tx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4D14C77-A84D-4E85-A75B-4C2ABB930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15433"/>
            <a:ext cx="10515600" cy="622768"/>
          </a:xfrm>
          <a:pattFill prst="pct90">
            <a:fgClr>
              <a:srgbClr val="660033"/>
            </a:fgClr>
            <a:bgClr>
              <a:schemeClr val="tx1">
                <a:lumMod val="85000"/>
                <a:lumOff val="15000"/>
              </a:schemeClr>
            </a:bgClr>
          </a:pattFill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N-Map</a:t>
            </a:r>
          </a:p>
        </p:txBody>
      </p:sp>
      <p:pic>
        <p:nvPicPr>
          <p:cNvPr id="4" name="Picture 2" descr="Introduction&#10; Nmap  Network Mapper is a free and open source&#10;utility for network discovery and security auditing.&#10; Usef...">
            <a:extLst>
              <a:ext uri="{FF2B5EF4-FFF2-40B4-BE49-F238E27FC236}">
                <a16:creationId xmlns:a16="http://schemas.microsoft.com/office/drawing/2014/main" xmlns="" id="{51B7D2DE-2D75-485D-B82A-046537320A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0" r="4389"/>
          <a:stretch/>
        </p:blipFill>
        <p:spPr bwMode="auto">
          <a:xfrm>
            <a:off x="2806652" y="982987"/>
            <a:ext cx="6664131" cy="5616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7644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92D050"/>
          </a:fgClr>
          <a:bgClr>
            <a:srgbClr val="0070C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0B75FB07-BC32-4ECC-A9CD-5FDAAAC1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52400"/>
            <a:ext cx="10515600" cy="495300"/>
          </a:xfrm>
          <a:pattFill prst="pct90">
            <a:fgClr>
              <a:srgbClr val="92D050"/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r>
              <a:rPr lang="en-IN" dirty="0"/>
              <a:t>Features</a:t>
            </a:r>
          </a:p>
        </p:txBody>
      </p:sp>
      <p:pic>
        <p:nvPicPr>
          <p:cNvPr id="4" name="Picture 2" descr="Features&#10; Nmap uses raw IP packets in novel ways to&#10;determine what&#10; hosts are available on the network,&#10; services (appl...">
            <a:extLst>
              <a:ext uri="{FF2B5EF4-FFF2-40B4-BE49-F238E27FC236}">
                <a16:creationId xmlns:a16="http://schemas.microsoft.com/office/drawing/2014/main" xmlns="" id="{531D788C-A529-4FF2-8CBE-F0AEB03943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0" r="4859"/>
          <a:stretch/>
        </p:blipFill>
        <p:spPr bwMode="auto">
          <a:xfrm>
            <a:off x="2660150" y="873600"/>
            <a:ext cx="6871700" cy="5832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842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rgbClr val="00B050"/>
          </a:fgClr>
          <a:bgClr>
            <a:srgbClr val="00B0F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eatures&#10; In addition to the classic command-line Nmap&#10;executable, the Nmap suite includes:&#10; an advanced GUI and results...">
            <a:extLst>
              <a:ext uri="{FF2B5EF4-FFF2-40B4-BE49-F238E27FC236}">
                <a16:creationId xmlns:a16="http://schemas.microsoft.com/office/drawing/2014/main" xmlns="" id="{6275E332-8E11-4D4F-8C4C-18CD78D3CD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3" r="3291"/>
          <a:stretch/>
        </p:blipFill>
        <p:spPr bwMode="auto">
          <a:xfrm>
            <a:off x="2854497" y="729000"/>
            <a:ext cx="6483005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319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phere">
          <a:fgClr>
            <a:srgbClr val="879BD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1B4D074E-105B-426F-AD9E-82A2A146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36525"/>
            <a:ext cx="10515600" cy="682625"/>
          </a:xfrm>
          <a:pattFill prst="dkDnDiag">
            <a:fgClr>
              <a:srgbClr val="7030A0"/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r>
              <a:rPr lang="en-IN" dirty="0"/>
              <a:t>Nessus</a:t>
            </a:r>
          </a:p>
        </p:txBody>
      </p:sp>
      <p:pic>
        <p:nvPicPr>
          <p:cNvPr id="4" name="Picture 2" descr="INTRODUCTION&#10;Nessus is a remote security scanning tool, which scans a computer and raises an alert&#10;if it discovers any vul...">
            <a:extLst>
              <a:ext uri="{FF2B5EF4-FFF2-40B4-BE49-F238E27FC236}">
                <a16:creationId xmlns:a16="http://schemas.microsoft.com/office/drawing/2014/main" xmlns="" id="{42E6CDC4-95B9-41F3-8697-8742D39F51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12" t="15271"/>
          <a:stretch/>
        </p:blipFill>
        <p:spPr bwMode="auto">
          <a:xfrm>
            <a:off x="838200" y="1690688"/>
            <a:ext cx="8886826" cy="4896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120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rgbClr val="B70D25"/>
          </a:fgClr>
          <a:bgClr>
            <a:srgbClr val="7030A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UNCTIONALITIES&#10; Basic Network Scan&#10; Malware Scan&#10; Mobile Device Scan&#10; Host Discovery&#10; Policy Auditing&#10; Drown Detect...">
            <a:extLst>
              <a:ext uri="{FF2B5EF4-FFF2-40B4-BE49-F238E27FC236}">
                <a16:creationId xmlns:a16="http://schemas.microsoft.com/office/drawing/2014/main" xmlns="" id="{37BD02E5-769E-45B3-9C85-8602DA9263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3"/>
          <a:stretch/>
        </p:blipFill>
        <p:spPr bwMode="auto">
          <a:xfrm>
            <a:off x="2260347" y="729000"/>
            <a:ext cx="7671306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20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Horz">
          <a:fgClr>
            <a:srgbClr val="00B0F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90137451-D671-447F-A000-06F1050F90FD}"/>
              </a:ext>
            </a:extLst>
          </p:cNvPr>
          <p:cNvSpPr>
            <a:spLocks noGrp="1"/>
          </p:cNvSpPr>
          <p:nvPr>
            <p:ph type="title"/>
          </p:nvPr>
        </p:nvSpPr>
        <p:spPr>
          <a:pattFill prst="pct75">
            <a:fgClr>
              <a:srgbClr val="7030A0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/>
              <a:t>Features</a:t>
            </a:r>
          </a:p>
        </p:txBody>
      </p:sp>
      <p:pic>
        <p:nvPicPr>
          <p:cNvPr id="2" name="Picture 2" descr="FEATURES&#10; Reporting: Customize reports to sort by vulnerability or host. It create an executive summary and&#10;compare scans...">
            <a:extLst>
              <a:ext uri="{FF2B5EF4-FFF2-40B4-BE49-F238E27FC236}">
                <a16:creationId xmlns:a16="http://schemas.microsoft.com/office/drawing/2014/main" xmlns="" id="{B1EC6667-B197-4238-8F97-CCBDCD7E20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18222" b="31917"/>
          <a:stretch/>
        </p:blipFill>
        <p:spPr bwMode="auto">
          <a:xfrm>
            <a:off x="838200" y="2464862"/>
            <a:ext cx="11081562" cy="342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25054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4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DVANTAGES&#10;• Highly-accurate scanning with low false positives&#10;• Comprehensive scanning capabilities and features&#10;• Scalab...">
            <a:extLst>
              <a:ext uri="{FF2B5EF4-FFF2-40B4-BE49-F238E27FC236}">
                <a16:creationId xmlns:a16="http://schemas.microsoft.com/office/drawing/2014/main" xmlns="" id="{9E45FB9E-B27F-4D8D-8679-940C608D2C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9"/>
          <a:stretch/>
        </p:blipFill>
        <p:spPr bwMode="auto">
          <a:xfrm>
            <a:off x="2290427" y="729000"/>
            <a:ext cx="7611145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270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afety Tips to Cyber Crime&#10;• Use Antivirus Software.&#10;• Insert Firewalls.&#10;• Uninstall unnecessary software.&#10;• Maintain back...">
            <a:extLst>
              <a:ext uri="{FF2B5EF4-FFF2-40B4-BE49-F238E27FC236}">
                <a16:creationId xmlns:a16="http://schemas.microsoft.com/office/drawing/2014/main" xmlns="" id="{FB5F5FFC-187C-48E1-AF2B-A56AB93F12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59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URITY &amp; PRIVACY&#10;•Privacy relates to any rights you have to&#10;control your personal information and&#10;how it’s used.&#10;•Exampl...">
            <a:extLst>
              <a:ext uri="{FF2B5EF4-FFF2-40B4-BE49-F238E27FC236}">
                <a16:creationId xmlns:a16="http://schemas.microsoft.com/office/drawing/2014/main" xmlns="" id="{B32AB983-E31D-499C-A545-054E4A0AA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29" y="656512"/>
            <a:ext cx="9980541" cy="5616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727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bg1">
              <a:lumMod val="95000"/>
            </a:schemeClr>
          </a:fgClr>
          <a:bgClr>
            <a:srgbClr val="00B0F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 on cyber security">
            <a:extLst>
              <a:ext uri="{FF2B5EF4-FFF2-40B4-BE49-F238E27FC236}">
                <a16:creationId xmlns:a16="http://schemas.microsoft.com/office/drawing/2014/main" xmlns="" id="{4981E0AA-6FC2-4395-A5CC-CB1F5F418B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980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rgbClr val="26E238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nclusion&#10;I hope that my presentation will be helpful for&#10;my audience to improve their knowledge about&#10;cyber security and...">
            <a:extLst>
              <a:ext uri="{FF2B5EF4-FFF2-40B4-BE49-F238E27FC236}">
                <a16:creationId xmlns:a16="http://schemas.microsoft.com/office/drawing/2014/main" xmlns="" id="{083B5BD7-EA94-49DB-8E6E-F1BF9D97C3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" t="12076"/>
          <a:stretch/>
        </p:blipFill>
        <p:spPr bwMode="auto">
          <a:xfrm>
            <a:off x="2333625" y="800100"/>
            <a:ext cx="7740267" cy="54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66971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rgbClr val="B64ABE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4DF096-A12A-415A-A5BC-9F0D6F0C4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  <a:pattFill prst="wave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C74427-3629-4CF0-A13A-A1032C9C8A2B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narVert">
            <a:fgClr>
              <a:srgbClr val="F31515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www.Wikipedia.org</a:t>
            </a:r>
            <a:endParaRPr lang="en-IN" dirty="0"/>
          </a:p>
          <a:p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www.avtest.org</a:t>
            </a:r>
            <a:endParaRPr lang="en-IN" dirty="0"/>
          </a:p>
          <a:p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www.billmullins.blogspot.com</a:t>
            </a:r>
            <a:endParaRPr lang="en-IN" dirty="0"/>
          </a:p>
          <a:p>
            <a:r>
              <a:rPr lang="en-IN" dirty="0"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www.digit/forum.com</a:t>
            </a:r>
            <a:endParaRPr lang="en-IN" dirty="0"/>
          </a:p>
          <a:p>
            <a:r>
              <a:rPr lang="en-IN" dirty="0"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www.antivirusnews.com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7128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Say 'Thank You' in Business | Proposify">
            <a:extLst>
              <a:ext uri="{FF2B5EF4-FFF2-40B4-BE49-F238E27FC236}">
                <a16:creationId xmlns:a16="http://schemas.microsoft.com/office/drawing/2014/main" xmlns="" id="{21C2A2C8-AB45-406D-8CDA-2589917E8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49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rgbClr val="FFFF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YBER SECURITY CAREERS&#10;1. Security Software Developer:&#10;•Security Software Developers build security software and integrate...">
            <a:extLst>
              <a:ext uri="{FF2B5EF4-FFF2-40B4-BE49-F238E27FC236}">
                <a16:creationId xmlns:a16="http://schemas.microsoft.com/office/drawing/2014/main" xmlns="" id="{56454C6A-3CE5-4F59-A2B0-8AF5610170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5"/>
          <a:stretch/>
        </p:blipFill>
        <p:spPr bwMode="auto">
          <a:xfrm>
            <a:off x="1610259" y="729000"/>
            <a:ext cx="8971482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064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alary:&#10;•US: $ 72,673 per annum&#10;•India: Rs. 5,91,899&#10;Certifications:&#10;•ECSP: EC-Council Certified Secure Programmer&#10;•CSSLP:...">
            <a:extLst>
              <a:ext uri="{FF2B5EF4-FFF2-40B4-BE49-F238E27FC236}">
                <a16:creationId xmlns:a16="http://schemas.microsoft.com/office/drawing/2014/main" xmlns="" id="{D3B19F53-0CD8-4552-A49E-8E3A9DB158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"/>
          <a:stretch/>
        </p:blipFill>
        <p:spPr bwMode="auto">
          <a:xfrm>
            <a:off x="1624279" y="748050"/>
            <a:ext cx="8943441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20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laid">
          <a:fgClr>
            <a:srgbClr val="C00000"/>
          </a:fgClr>
          <a:bgClr>
            <a:srgbClr val="FFFF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ategories of Cyber Crime&#10;We can categorize cyber crime in two ways:-&#10;The computer as a target: Using a computer to attack...">
            <a:extLst>
              <a:ext uri="{FF2B5EF4-FFF2-40B4-BE49-F238E27FC236}">
                <a16:creationId xmlns:a16="http://schemas.microsoft.com/office/drawing/2014/main" xmlns="" id="{EE590E9E-AB88-45E9-8013-5A6B172329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18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Grid">
          <a:fgClr>
            <a:srgbClr val="002060"/>
          </a:fgClr>
          <a:bgClr>
            <a:srgbClr val="FF000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• How do you stop an attacker from getting access to a layer&#10;below your protection mechanism?&#10;• Every protection mechanism...">
            <a:extLst>
              <a:ext uri="{FF2B5EF4-FFF2-40B4-BE49-F238E27FC236}">
                <a16:creationId xmlns:a16="http://schemas.microsoft.com/office/drawing/2014/main" xmlns="" id="{5CC7D558-19EC-4DF7-8C17-B54170803D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59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rgbClr val="B64ABE"/>
          </a:fgClr>
          <a:bgClr>
            <a:srgbClr val="0070C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ypes of Cyber Crime&#10;• Hacking&#10;• Phishing&#10;• Denial of Service&#10;• Spam Email&#10;• Spyware, Adware&#10;• Malware (Trojan, Virus, Wor...">
            <a:extLst>
              <a:ext uri="{FF2B5EF4-FFF2-40B4-BE49-F238E27FC236}">
                <a16:creationId xmlns:a16="http://schemas.microsoft.com/office/drawing/2014/main" xmlns="" id="{F3692375-5422-4A5A-A972-AB14225D17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663" y="729000"/>
            <a:ext cx="9596673" cy="54000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20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</TotalTime>
  <Words>38</Words>
  <Application>Microsoft Office PowerPoint</Application>
  <PresentationFormat>Widescreen</PresentationFormat>
  <Paragraphs>24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Security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Wireshark</vt:lpstr>
      <vt:lpstr>PowerPoint Presentation</vt:lpstr>
      <vt:lpstr>PowerPoint Presentation</vt:lpstr>
      <vt:lpstr>N-Map</vt:lpstr>
      <vt:lpstr>Features</vt:lpstr>
      <vt:lpstr>PowerPoint Presentation</vt:lpstr>
      <vt:lpstr>Nessus</vt:lpstr>
      <vt:lpstr>PowerPoint Presentation</vt:lpstr>
      <vt:lpstr>Features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Tanishk Jharwal</dc:creator>
  <cp:lastModifiedBy>sam</cp:lastModifiedBy>
  <cp:revision>32</cp:revision>
  <dcterms:created xsi:type="dcterms:W3CDTF">2020-08-09T03:29:30Z</dcterms:created>
  <dcterms:modified xsi:type="dcterms:W3CDTF">2022-08-22T06:22:37Z</dcterms:modified>
</cp:coreProperties>
</file>