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presProps.xml" ContentType="application/vnd.openxmlformats-officedocument.presentationml.presPro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F3B62F8-1F2E-457D-A675-2BE3E583A0A8}" type="slidenum">
              <a:t>&lt;#&gt;</a:t>
            </a:fld>
          </a:p>
        </p:txBody>
      </p:sp>
      <p:sp>
        <p:nvSpPr>
          <p:cNvPr id="4" name="PlaceHolder 3"/>
          <p:cNvSpPr>
            <a:spLocks noGrp="1"/>
          </p:cNvSpPr>
          <p:nvPr>
            <p:ph type="dt" idx="1"/>
          </p:nvPr>
        </p:nvSpPr>
        <p:spPr/>
        <p:txBody>
          <a:bodyPr/>
          <a:p>
            <a:r>
              <a:rPr lang="en-S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27" name="PlaceHolder 2"/>
          <p:cNvSpPr>
            <a:spLocks noGrp="1"/>
          </p:cNvSpPr>
          <p:nvPr>
            <p:ph/>
          </p:nvPr>
        </p:nvSpPr>
        <p:spPr>
          <a:xfrm>
            <a:off x="503280" y="1326960"/>
            <a:ext cx="906768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28" name="PlaceHolder 3"/>
          <p:cNvSpPr>
            <a:spLocks noGrp="1"/>
          </p:cNvSpPr>
          <p:nvPr>
            <p:ph/>
          </p:nvPr>
        </p:nvSpPr>
        <p:spPr>
          <a:xfrm>
            <a:off x="503280" y="3042360"/>
            <a:ext cx="906768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E9EB1A2-6AAF-428B-A2B8-2EDCF2D41B11}" type="slidenum">
              <a:t>&lt;#&gt;</a:t>
            </a:fld>
          </a:p>
        </p:txBody>
      </p:sp>
      <p:sp>
        <p:nvSpPr>
          <p:cNvPr id="7" name="PlaceHolder 6"/>
          <p:cNvSpPr>
            <a:spLocks noGrp="1"/>
          </p:cNvSpPr>
          <p:nvPr>
            <p:ph type="dt" idx="1"/>
          </p:nvPr>
        </p:nvSpPr>
        <p:spPr/>
        <p:txBody>
          <a:bodyPr/>
          <a:p>
            <a:r>
              <a:rPr lang="en-S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30" name="PlaceHolder 2"/>
          <p:cNvSpPr>
            <a:spLocks noGrp="1"/>
          </p:cNvSpPr>
          <p:nvPr>
            <p:ph/>
          </p:nvPr>
        </p:nvSpPr>
        <p:spPr>
          <a:xfrm>
            <a:off x="503280" y="1326960"/>
            <a:ext cx="442476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31" name="PlaceHolder 3"/>
          <p:cNvSpPr>
            <a:spLocks noGrp="1"/>
          </p:cNvSpPr>
          <p:nvPr>
            <p:ph/>
          </p:nvPr>
        </p:nvSpPr>
        <p:spPr>
          <a:xfrm>
            <a:off x="5149800" y="1326960"/>
            <a:ext cx="442476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32" name="PlaceHolder 4"/>
          <p:cNvSpPr>
            <a:spLocks noGrp="1"/>
          </p:cNvSpPr>
          <p:nvPr>
            <p:ph/>
          </p:nvPr>
        </p:nvSpPr>
        <p:spPr>
          <a:xfrm>
            <a:off x="503280" y="3042360"/>
            <a:ext cx="442476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33" name="PlaceHolder 5"/>
          <p:cNvSpPr>
            <a:spLocks noGrp="1"/>
          </p:cNvSpPr>
          <p:nvPr>
            <p:ph/>
          </p:nvPr>
        </p:nvSpPr>
        <p:spPr>
          <a:xfrm>
            <a:off x="5149800" y="3042360"/>
            <a:ext cx="442476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ADC80C8-F705-4BF0-AEF2-4B08EFE7900D}" type="slidenum">
              <a:t>&lt;#&gt;</a:t>
            </a:fld>
          </a:p>
        </p:txBody>
      </p:sp>
      <p:sp>
        <p:nvSpPr>
          <p:cNvPr id="9" name="PlaceHolder 8"/>
          <p:cNvSpPr>
            <a:spLocks noGrp="1"/>
          </p:cNvSpPr>
          <p:nvPr>
            <p:ph type="dt" idx="1"/>
          </p:nvPr>
        </p:nvSpPr>
        <p:spPr/>
        <p:txBody>
          <a:bodyPr/>
          <a:p>
            <a:r>
              <a:rPr lang="en-S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35" name="PlaceHolder 2"/>
          <p:cNvSpPr>
            <a:spLocks noGrp="1"/>
          </p:cNvSpPr>
          <p:nvPr>
            <p:ph/>
          </p:nvPr>
        </p:nvSpPr>
        <p:spPr>
          <a:xfrm>
            <a:off x="503280" y="1326960"/>
            <a:ext cx="291960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36" name="PlaceHolder 3"/>
          <p:cNvSpPr>
            <a:spLocks noGrp="1"/>
          </p:cNvSpPr>
          <p:nvPr>
            <p:ph/>
          </p:nvPr>
        </p:nvSpPr>
        <p:spPr>
          <a:xfrm>
            <a:off x="3569400" y="1326960"/>
            <a:ext cx="291960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37" name="PlaceHolder 4"/>
          <p:cNvSpPr>
            <a:spLocks noGrp="1"/>
          </p:cNvSpPr>
          <p:nvPr>
            <p:ph/>
          </p:nvPr>
        </p:nvSpPr>
        <p:spPr>
          <a:xfrm>
            <a:off x="6635160" y="1326960"/>
            <a:ext cx="291960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38" name="PlaceHolder 5"/>
          <p:cNvSpPr>
            <a:spLocks noGrp="1"/>
          </p:cNvSpPr>
          <p:nvPr>
            <p:ph/>
          </p:nvPr>
        </p:nvSpPr>
        <p:spPr>
          <a:xfrm>
            <a:off x="503280" y="3042360"/>
            <a:ext cx="291960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39" name="PlaceHolder 6"/>
          <p:cNvSpPr>
            <a:spLocks noGrp="1"/>
          </p:cNvSpPr>
          <p:nvPr>
            <p:ph/>
          </p:nvPr>
        </p:nvSpPr>
        <p:spPr>
          <a:xfrm>
            <a:off x="3569400" y="3042360"/>
            <a:ext cx="291960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40" name="PlaceHolder 7"/>
          <p:cNvSpPr>
            <a:spLocks noGrp="1"/>
          </p:cNvSpPr>
          <p:nvPr>
            <p:ph/>
          </p:nvPr>
        </p:nvSpPr>
        <p:spPr>
          <a:xfrm>
            <a:off x="6635160" y="3042360"/>
            <a:ext cx="291960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973C050-2560-4A89-997E-F8071310AD2D}" type="slidenum">
              <a:t>&lt;#&gt;</a:t>
            </a:fld>
          </a:p>
        </p:txBody>
      </p:sp>
      <p:sp>
        <p:nvSpPr>
          <p:cNvPr id="11" name="PlaceHolder 10"/>
          <p:cNvSpPr>
            <a:spLocks noGrp="1"/>
          </p:cNvSpPr>
          <p:nvPr>
            <p:ph type="dt" idx="1"/>
          </p:nvPr>
        </p:nvSpPr>
        <p:spPr/>
        <p:txBody>
          <a:bodyPr/>
          <a:p>
            <a:r>
              <a:rPr lang="en-SG"/>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6" name="PlaceHolder 2"/>
          <p:cNvSpPr>
            <a:spLocks noGrp="1"/>
          </p:cNvSpPr>
          <p:nvPr>
            <p:ph type="subTitle"/>
          </p:nvPr>
        </p:nvSpPr>
        <p:spPr>
          <a:xfrm>
            <a:off x="503280" y="1326960"/>
            <a:ext cx="9067680" cy="3284280"/>
          </a:xfrm>
          <a:prstGeom prst="rect">
            <a:avLst/>
          </a:prstGeom>
          <a:noFill/>
          <a:ln w="0">
            <a:noFill/>
          </a:ln>
        </p:spPr>
        <p:txBody>
          <a:bodyPr lIns="0" rIns="0" tIns="0" bIns="0" anchor="ctr">
            <a:noAutofit/>
          </a:bodyPr>
          <a:p>
            <a:pPr marL="343080" indent="-343080"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7C928CE-41AE-4EB6-841C-94C91722EFA8}" type="slidenum">
              <a:t>&lt;#&gt;</a:t>
            </a:fld>
          </a:p>
        </p:txBody>
      </p:sp>
      <p:sp>
        <p:nvSpPr>
          <p:cNvPr id="6" name="PlaceHolder 5"/>
          <p:cNvSpPr>
            <a:spLocks noGrp="1"/>
          </p:cNvSpPr>
          <p:nvPr>
            <p:ph type="dt" idx="1"/>
          </p:nvPr>
        </p:nvSpPr>
        <p:spPr/>
        <p:txBody>
          <a:bodyPr/>
          <a:p>
            <a:r>
              <a:rPr lang="en-SG"/>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8" name="PlaceHolder 2"/>
          <p:cNvSpPr>
            <a:spLocks noGrp="1"/>
          </p:cNvSpPr>
          <p:nvPr>
            <p:ph/>
          </p:nvPr>
        </p:nvSpPr>
        <p:spPr>
          <a:xfrm>
            <a:off x="503280" y="1326960"/>
            <a:ext cx="9067680" cy="328428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8F477EC-4121-44F5-B68A-AFDE28FBBE5B}" type="slidenum">
              <a:t>&lt;#&gt;</a:t>
            </a:fld>
          </a:p>
        </p:txBody>
      </p:sp>
      <p:sp>
        <p:nvSpPr>
          <p:cNvPr id="6" name="PlaceHolder 5"/>
          <p:cNvSpPr>
            <a:spLocks noGrp="1"/>
          </p:cNvSpPr>
          <p:nvPr>
            <p:ph type="dt" idx="1"/>
          </p:nvPr>
        </p:nvSpPr>
        <p:spPr/>
        <p:txBody>
          <a:bodyPr/>
          <a:p>
            <a:r>
              <a:rPr lang="en-SG"/>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0" name="PlaceHolder 2"/>
          <p:cNvSpPr>
            <a:spLocks noGrp="1"/>
          </p:cNvSpPr>
          <p:nvPr>
            <p:ph/>
          </p:nvPr>
        </p:nvSpPr>
        <p:spPr>
          <a:xfrm>
            <a:off x="503280" y="1326960"/>
            <a:ext cx="4424760" cy="328428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1" name="PlaceHolder 3"/>
          <p:cNvSpPr>
            <a:spLocks noGrp="1"/>
          </p:cNvSpPr>
          <p:nvPr>
            <p:ph/>
          </p:nvPr>
        </p:nvSpPr>
        <p:spPr>
          <a:xfrm>
            <a:off x="5149800" y="1326960"/>
            <a:ext cx="4424760" cy="328428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3B896A0-FBD5-46DA-83D7-11C6FC1C772E}" type="slidenum">
              <a:t>&lt;#&gt;</a:t>
            </a:fld>
          </a:p>
        </p:txBody>
      </p:sp>
      <p:sp>
        <p:nvSpPr>
          <p:cNvPr id="7" name="PlaceHolder 6"/>
          <p:cNvSpPr>
            <a:spLocks noGrp="1"/>
          </p:cNvSpPr>
          <p:nvPr>
            <p:ph type="dt" idx="1"/>
          </p:nvPr>
        </p:nvSpPr>
        <p:spPr/>
        <p:txBody>
          <a:bodyPr/>
          <a:p>
            <a:r>
              <a:rPr lang="en-S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BB9B6FB-B41A-478B-A9A7-676143C7DB6D}" type="slidenum">
              <a:t>&lt;#&gt;</a:t>
            </a:fld>
          </a:p>
        </p:txBody>
      </p:sp>
      <p:sp>
        <p:nvSpPr>
          <p:cNvPr id="5" name="PlaceHolder 4"/>
          <p:cNvSpPr>
            <a:spLocks noGrp="1"/>
          </p:cNvSpPr>
          <p:nvPr>
            <p:ph type="dt" idx="1"/>
          </p:nvPr>
        </p:nvSpPr>
        <p:spPr/>
        <p:txBody>
          <a:bodyPr/>
          <a:p>
            <a:r>
              <a:rPr lang="en-S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280" y="225360"/>
            <a:ext cx="9067680" cy="4373280"/>
          </a:xfrm>
          <a:prstGeom prst="rect">
            <a:avLst/>
          </a:prstGeom>
          <a:noFill/>
          <a:ln w="0">
            <a:noFill/>
          </a:ln>
        </p:spPr>
        <p:txBody>
          <a:bodyPr lIns="0" rIns="0" tIns="0" bIns="0" anchor="ctr">
            <a:noAutofit/>
          </a:bodyPr>
          <a:p>
            <a:pPr marL="343080" indent="-343080"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AA4DDBA-3CAA-4A53-8856-2930F19A5A66}" type="slidenum">
              <a:t>&lt;#&gt;</a:t>
            </a:fld>
          </a:p>
        </p:txBody>
      </p:sp>
      <p:sp>
        <p:nvSpPr>
          <p:cNvPr id="5" name="PlaceHolder 4"/>
          <p:cNvSpPr>
            <a:spLocks noGrp="1"/>
          </p:cNvSpPr>
          <p:nvPr>
            <p:ph type="dt" idx="1"/>
          </p:nvPr>
        </p:nvSpPr>
        <p:spPr/>
        <p:txBody>
          <a:bodyPr/>
          <a:p>
            <a:r>
              <a:rPr lang="en-S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5" name="PlaceHolder 2"/>
          <p:cNvSpPr>
            <a:spLocks noGrp="1"/>
          </p:cNvSpPr>
          <p:nvPr>
            <p:ph/>
          </p:nvPr>
        </p:nvSpPr>
        <p:spPr>
          <a:xfrm>
            <a:off x="503280" y="1326960"/>
            <a:ext cx="442476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6" name="PlaceHolder 3"/>
          <p:cNvSpPr>
            <a:spLocks noGrp="1"/>
          </p:cNvSpPr>
          <p:nvPr>
            <p:ph/>
          </p:nvPr>
        </p:nvSpPr>
        <p:spPr>
          <a:xfrm>
            <a:off x="5149800" y="1326960"/>
            <a:ext cx="4424760" cy="328428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7" name="PlaceHolder 4"/>
          <p:cNvSpPr>
            <a:spLocks noGrp="1"/>
          </p:cNvSpPr>
          <p:nvPr>
            <p:ph/>
          </p:nvPr>
        </p:nvSpPr>
        <p:spPr>
          <a:xfrm>
            <a:off x="503280" y="3042360"/>
            <a:ext cx="442476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8FE1B4A-938C-4030-8237-A84853985411}" type="slidenum">
              <a:t>&lt;#&gt;</a:t>
            </a:fld>
          </a:p>
        </p:txBody>
      </p:sp>
      <p:sp>
        <p:nvSpPr>
          <p:cNvPr id="8" name="PlaceHolder 7"/>
          <p:cNvSpPr>
            <a:spLocks noGrp="1"/>
          </p:cNvSpPr>
          <p:nvPr>
            <p:ph type="dt" idx="1"/>
          </p:nvPr>
        </p:nvSpPr>
        <p:spPr/>
        <p:txBody>
          <a:bodyPr/>
          <a:p>
            <a:r>
              <a:rPr lang="en-S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9" name="PlaceHolder 2"/>
          <p:cNvSpPr>
            <a:spLocks noGrp="1"/>
          </p:cNvSpPr>
          <p:nvPr>
            <p:ph/>
          </p:nvPr>
        </p:nvSpPr>
        <p:spPr>
          <a:xfrm>
            <a:off x="503280" y="1326960"/>
            <a:ext cx="4424760" cy="328428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20" name="PlaceHolder 3"/>
          <p:cNvSpPr>
            <a:spLocks noGrp="1"/>
          </p:cNvSpPr>
          <p:nvPr>
            <p:ph/>
          </p:nvPr>
        </p:nvSpPr>
        <p:spPr>
          <a:xfrm>
            <a:off x="5149800" y="1326960"/>
            <a:ext cx="442476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21" name="PlaceHolder 4"/>
          <p:cNvSpPr>
            <a:spLocks noGrp="1"/>
          </p:cNvSpPr>
          <p:nvPr>
            <p:ph/>
          </p:nvPr>
        </p:nvSpPr>
        <p:spPr>
          <a:xfrm>
            <a:off x="5149800" y="3042360"/>
            <a:ext cx="442476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BAFC869-2E18-4E9D-8A84-80DA27787759}" type="slidenum">
              <a:t>&lt;#&gt;</a:t>
            </a:fld>
          </a:p>
        </p:txBody>
      </p:sp>
      <p:sp>
        <p:nvSpPr>
          <p:cNvPr id="8" name="PlaceHolder 7"/>
          <p:cNvSpPr>
            <a:spLocks noGrp="1"/>
          </p:cNvSpPr>
          <p:nvPr>
            <p:ph type="dt" idx="1"/>
          </p:nvPr>
        </p:nvSpPr>
        <p:spPr/>
        <p:txBody>
          <a:bodyPr/>
          <a:p>
            <a:r>
              <a:rPr lang="en-S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23" name="PlaceHolder 2"/>
          <p:cNvSpPr>
            <a:spLocks noGrp="1"/>
          </p:cNvSpPr>
          <p:nvPr>
            <p:ph/>
          </p:nvPr>
        </p:nvSpPr>
        <p:spPr>
          <a:xfrm>
            <a:off x="503280" y="1326960"/>
            <a:ext cx="442476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24" name="PlaceHolder 3"/>
          <p:cNvSpPr>
            <a:spLocks noGrp="1"/>
          </p:cNvSpPr>
          <p:nvPr>
            <p:ph/>
          </p:nvPr>
        </p:nvSpPr>
        <p:spPr>
          <a:xfrm>
            <a:off x="5149800" y="1326960"/>
            <a:ext cx="442476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25" name="PlaceHolder 4"/>
          <p:cNvSpPr>
            <a:spLocks noGrp="1"/>
          </p:cNvSpPr>
          <p:nvPr>
            <p:ph/>
          </p:nvPr>
        </p:nvSpPr>
        <p:spPr>
          <a:xfrm>
            <a:off x="503280" y="3042360"/>
            <a:ext cx="9067680" cy="15663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4B22153-7AE3-4B11-8186-F79AF86A6E3D}" type="slidenum">
              <a:t>&lt;#&gt;</a:t>
            </a:fld>
          </a:p>
        </p:txBody>
      </p:sp>
      <p:sp>
        <p:nvSpPr>
          <p:cNvPr id="8" name="PlaceHolder 7"/>
          <p:cNvSpPr>
            <a:spLocks noGrp="1"/>
          </p:cNvSpPr>
          <p:nvPr>
            <p:ph type="dt" idx="1"/>
          </p:nvPr>
        </p:nvSpPr>
        <p:spPr/>
        <p:txBody>
          <a:bodyPr/>
          <a:p>
            <a:r>
              <a:rPr lang="en-S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SG" sz="4400" spc="-1" strike="noStrike">
                <a:solidFill>
                  <a:srgbClr val="000000"/>
                </a:solidFill>
                <a:latin typeface="Arial"/>
              </a:rPr>
              <a:t>Click to edit the title text format</a:t>
            </a:r>
            <a:endParaRPr b="0" lang="en-SG" sz="4400" spc="-1" strike="noStrike">
              <a:solidFill>
                <a:srgbClr val="000000"/>
              </a:solidFill>
              <a:latin typeface="Arial"/>
            </a:endParaRPr>
          </a:p>
        </p:txBody>
      </p:sp>
      <p:sp>
        <p:nvSpPr>
          <p:cNvPr id="1" name="PlaceHolder 2"/>
          <p:cNvSpPr>
            <a:spLocks noGrp="1"/>
          </p:cNvSpPr>
          <p:nvPr>
            <p:ph type="body"/>
          </p:nvPr>
        </p:nvSpPr>
        <p:spPr>
          <a:xfrm>
            <a:off x="503280" y="1326960"/>
            <a:ext cx="9067680" cy="3284280"/>
          </a:xfrm>
          <a:prstGeom prst="rect">
            <a:avLst/>
          </a:prstGeom>
          <a:noFill/>
          <a:ln w="0">
            <a:noFill/>
          </a:ln>
        </p:spPr>
        <p:txBody>
          <a:bodyPr lIns="0" rIns="0" tIns="28440" bIns="0" anchor="t">
            <a:normAutofit fontScale="76000"/>
          </a:bodyPr>
          <a:p>
            <a:pPr marL="343080" indent="-343080">
              <a:lnSpc>
                <a:spcPct val="93000"/>
              </a:lnSpc>
              <a:spcBef>
                <a:spcPts val="1437"/>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SG" sz="3200" spc="-1" strike="noStrike">
                <a:solidFill>
                  <a:srgbClr val="000000"/>
                </a:solidFill>
                <a:latin typeface="Arial"/>
              </a:rPr>
              <a:t>Click to edit the outline text format</a:t>
            </a:r>
            <a:endParaRPr b="0" lang="en-SG" sz="3200" spc="-1" strike="noStrike">
              <a:solidFill>
                <a:srgbClr val="000000"/>
              </a:solidFill>
              <a:latin typeface="Arial"/>
            </a:endParaRPr>
          </a:p>
          <a:p>
            <a:pPr lvl="1" marL="343080" indent="-343080">
              <a:lnSpc>
                <a:spcPct val="93000"/>
              </a:lnSpc>
              <a:spcBef>
                <a:spcPts val="1437"/>
              </a:spcBef>
              <a:spcAft>
                <a:spcPts val="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SG" sz="3200" spc="-1" strike="noStrike">
                <a:solidFill>
                  <a:srgbClr val="000000"/>
                </a:solidFill>
                <a:latin typeface="Arial"/>
              </a:rPr>
              <a:t>Second Outline Level</a:t>
            </a:r>
            <a:endParaRPr b="0" lang="en-SG" sz="3200" spc="-1" strike="noStrike">
              <a:solidFill>
                <a:srgbClr val="000000"/>
              </a:solidFill>
              <a:latin typeface="Arial"/>
            </a:endParaRPr>
          </a:p>
          <a:p>
            <a:pPr lvl="2" marL="343080" indent="-343080">
              <a:lnSpc>
                <a:spcPct val="93000"/>
              </a:lnSpc>
              <a:spcBef>
                <a:spcPts val="1437"/>
              </a:spcBef>
              <a:spcAft>
                <a:spcPts val="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SG" sz="3200" spc="-1" strike="noStrike">
                <a:solidFill>
                  <a:srgbClr val="000000"/>
                </a:solidFill>
                <a:latin typeface="Arial"/>
              </a:rPr>
              <a:t>Third Outline Level</a:t>
            </a:r>
            <a:endParaRPr b="0" lang="en-SG" sz="3200" spc="-1" strike="noStrike">
              <a:solidFill>
                <a:srgbClr val="000000"/>
              </a:solidFill>
              <a:latin typeface="Arial"/>
            </a:endParaRPr>
          </a:p>
          <a:p>
            <a:pPr lvl="3" marL="343080" indent="-343080">
              <a:lnSpc>
                <a:spcPct val="93000"/>
              </a:lnSpc>
              <a:spcBef>
                <a:spcPts val="1437"/>
              </a:spcBef>
              <a:spcAft>
                <a:spcPts val="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SG" sz="3200" spc="-1" strike="noStrike">
                <a:solidFill>
                  <a:srgbClr val="000000"/>
                </a:solidFill>
                <a:latin typeface="Arial"/>
              </a:rPr>
              <a:t>Fourth Outline Level</a:t>
            </a:r>
            <a:endParaRPr b="0" lang="en-SG" sz="3200" spc="-1" strike="noStrike">
              <a:solidFill>
                <a:srgbClr val="000000"/>
              </a:solidFill>
              <a:latin typeface="Arial"/>
            </a:endParaRPr>
          </a:p>
          <a:p>
            <a:pPr lvl="4" marL="343080" indent="-343080">
              <a:lnSpc>
                <a:spcPct val="93000"/>
              </a:lnSpc>
              <a:spcBef>
                <a:spcPts val="1437"/>
              </a:spcBef>
              <a:spcAft>
                <a:spcPts val="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SG" sz="3200" spc="-1" strike="noStrike">
                <a:solidFill>
                  <a:srgbClr val="000000"/>
                </a:solidFill>
                <a:latin typeface="Arial"/>
              </a:rPr>
              <a:t>Fifth Outline Level</a:t>
            </a:r>
            <a:endParaRPr b="0" lang="en-SG" sz="3200" spc="-1" strike="noStrike">
              <a:solidFill>
                <a:srgbClr val="000000"/>
              </a:solidFill>
              <a:latin typeface="Arial"/>
            </a:endParaRPr>
          </a:p>
          <a:p>
            <a:pPr lvl="5" marL="343080" indent="-343080">
              <a:lnSpc>
                <a:spcPct val="93000"/>
              </a:lnSpc>
              <a:spcBef>
                <a:spcPts val="1437"/>
              </a:spcBef>
              <a:spcAft>
                <a:spcPts val="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SG" sz="3200" spc="-1" strike="noStrike">
                <a:solidFill>
                  <a:srgbClr val="000000"/>
                </a:solidFill>
                <a:latin typeface="Arial"/>
              </a:rPr>
              <a:t>Sixth Outline Level</a:t>
            </a:r>
            <a:endParaRPr b="0" lang="en-SG" sz="3200" spc="-1" strike="noStrike">
              <a:solidFill>
                <a:srgbClr val="000000"/>
              </a:solidFill>
              <a:latin typeface="Arial"/>
            </a:endParaRPr>
          </a:p>
          <a:p>
            <a:pPr lvl="6" marL="343080" indent="-343080">
              <a:lnSpc>
                <a:spcPct val="93000"/>
              </a:lnSpc>
              <a:spcBef>
                <a:spcPts val="1437"/>
              </a:spcBef>
              <a:spcAft>
                <a:spcPts val="26"/>
              </a:spcAft>
              <a:buClr>
                <a:srgbClr val="000000"/>
              </a:buClr>
              <a:buFont typeface="Times New Roman"/>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SG" sz="3200" spc="-1" strike="noStrike">
                <a:solidFill>
                  <a:srgbClr val="000000"/>
                </a:solidFill>
                <a:latin typeface="Arial"/>
              </a:rPr>
              <a:t>Seventh Outline Level</a:t>
            </a:r>
            <a:endParaRPr b="0" lang="en-SG" sz="3200" spc="-1" strike="noStrike">
              <a:solidFill>
                <a:srgbClr val="000000"/>
              </a:solidFill>
              <a:latin typeface="Arial"/>
            </a:endParaRPr>
          </a:p>
        </p:txBody>
      </p:sp>
      <p:sp>
        <p:nvSpPr>
          <p:cNvPr id="2" name="PlaceHolder 3"/>
          <p:cNvSpPr>
            <a:spLocks noGrp="1"/>
          </p:cNvSpPr>
          <p:nvPr>
            <p:ph type="dt" idx="1"/>
          </p:nvPr>
        </p:nvSpPr>
        <p:spPr>
          <a:xfrm>
            <a:off x="502920" y="5165640"/>
            <a:ext cx="2344680" cy="387360"/>
          </a:xfrm>
          <a:prstGeom prst="rect">
            <a:avLst/>
          </a:prstGeom>
          <a:noFill/>
          <a:ln w="0">
            <a:noFill/>
          </a:ln>
        </p:spPr>
        <p:txBody>
          <a:bodyPr lIns="0" rIns="0" tIns="0" bIns="0" anchor="t">
            <a:noAutofit/>
          </a:bodyPr>
          <a:lstStyle>
            <a:lvl1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SG" sz="1400" spc="-1" strike="noStrike">
                <a:solidFill>
                  <a:srgbClr val="000000"/>
                </a:solidFill>
                <a:latin typeface="Times New Roman"/>
                <a:ea typeface="Segoe UI"/>
              </a:defRPr>
            </a:lvl1pPr>
          </a:lstStyle>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000000"/>
                </a:solidFill>
                <a:latin typeface="Times New Roman"/>
                <a:ea typeface="Segoe UI"/>
              </a:rPr>
              <a:t>&lt;date/time&gt;</a:t>
            </a:r>
            <a:endParaRPr b="0" lang="en-SG" sz="1400" spc="-1" strike="noStrike">
              <a:solidFill>
                <a:srgbClr val="000000"/>
              </a:solidFill>
              <a:latin typeface="Arial"/>
            </a:endParaRPr>
          </a:p>
        </p:txBody>
      </p:sp>
      <p:sp>
        <p:nvSpPr>
          <p:cNvPr id="3" name="PlaceHolder 4"/>
          <p:cNvSpPr>
            <a:spLocks noGrp="1"/>
          </p:cNvSpPr>
          <p:nvPr>
            <p:ph type="ftr" idx="2"/>
          </p:nvPr>
        </p:nvSpPr>
        <p:spPr>
          <a:xfrm>
            <a:off x="3448080" y="5165640"/>
            <a:ext cx="3192480" cy="387360"/>
          </a:xfrm>
          <a:prstGeom prst="rect">
            <a:avLst/>
          </a:prstGeom>
          <a:noFill/>
          <a:ln w="0">
            <a:noFill/>
          </a:ln>
        </p:spPr>
        <p:txBody>
          <a:bodyPr lIns="0" rIns="0" tIns="0" bIns="0" anchor="t">
            <a:noAutofit/>
          </a:bodyPr>
          <a:lstStyle>
            <a:lvl1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SG" sz="1400" spc="-1" strike="noStrike">
                <a:solidFill>
                  <a:srgbClr val="000000"/>
                </a:solidFill>
                <a:latin typeface="Times New Roman"/>
                <a:ea typeface="Segoe UI"/>
              </a:defRPr>
            </a:lvl1pPr>
          </a:lstStyle>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000000"/>
                </a:solidFill>
                <a:latin typeface="Times New Roman"/>
                <a:ea typeface="Segoe UI"/>
              </a:rPr>
              <a:t>&lt;footer&gt;</a:t>
            </a:r>
            <a:endParaRPr b="0" lang="en-SG" sz="1400" spc="-1" strike="noStrike">
              <a:solidFill>
                <a:srgbClr val="000000"/>
              </a:solidFill>
              <a:latin typeface="Arial"/>
            </a:endParaRPr>
          </a:p>
        </p:txBody>
      </p:sp>
      <p:sp>
        <p:nvSpPr>
          <p:cNvPr id="4" name="PlaceHolder 5"/>
          <p:cNvSpPr>
            <a:spLocks noGrp="1"/>
          </p:cNvSpPr>
          <p:nvPr>
            <p:ph type="sldNum" idx="3"/>
          </p:nvPr>
        </p:nvSpPr>
        <p:spPr>
          <a:xfrm>
            <a:off x="7227720" y="5165640"/>
            <a:ext cx="2345040" cy="387360"/>
          </a:xfrm>
          <a:prstGeom prst="rect">
            <a:avLst/>
          </a:prstGeom>
          <a:noFill/>
          <a:ln w="0">
            <a:noFill/>
          </a:ln>
        </p:spPr>
        <p:txBody>
          <a:bodyPr lIns="0" rIns="0" tIns="0" bIns="0" anchor="t">
            <a:noAutofit/>
          </a:bodyPr>
          <a:lstStyle>
            <a:lvl1pPr algn="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b="0" lang="en-SG" sz="1400" spc="-1" strike="noStrike">
                <a:solidFill>
                  <a:srgbClr val="000000"/>
                </a:solidFill>
                <a:latin typeface="Times New Roman"/>
                <a:ea typeface="Segoe UI"/>
              </a:defRPr>
            </a:lvl1pPr>
          </a:lstStyle>
          <a:p>
            <a:pPr algn="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F2628D0A-CC3E-432C-B70C-5A5256771EDA}" type="slidenum">
              <a:rPr b="0" lang="en-SG" sz="1400" spc="-1" strike="noStrike">
                <a:solidFill>
                  <a:srgbClr val="000000"/>
                </a:solidFill>
                <a:latin typeface="Times New Roman"/>
                <a:ea typeface="Segoe UI"/>
              </a:rPr>
              <a:t>&lt;number&gt;</a:t>
            </a:fld>
            <a:endParaRPr b="0" lang="en-SG"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2920" y="74160"/>
            <a:ext cx="9070920" cy="1251000"/>
          </a:xfrm>
          <a:prstGeom prst="rect">
            <a:avLst/>
          </a:prstGeom>
          <a:noFill/>
          <a:ln w="0">
            <a:noFill/>
          </a:ln>
        </p:spPr>
        <p:txBody>
          <a:bodyPr lIns="0" rIns="0" tIns="3924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4400" spc="-1" strike="noStrike">
                <a:solidFill>
                  <a:srgbClr val="000000"/>
                </a:solidFill>
                <a:latin typeface="Arial"/>
              </a:rPr>
              <a:t> </a:t>
            </a:r>
            <a:r>
              <a:rPr b="0" lang="en-SG" sz="4400" spc="-1" strike="noStrike">
                <a:solidFill>
                  <a:srgbClr val="000000"/>
                </a:solidFill>
                <a:latin typeface="Arial"/>
              </a:rPr>
              <a:t>Mobile Device Management System(MDM)</a:t>
            </a:r>
            <a:endParaRPr b="0" lang="en-SG" sz="4400" spc="-1" strike="noStrike">
              <a:solidFill>
                <a:srgbClr val="000000"/>
              </a:solidFill>
              <a:latin typeface="Arial"/>
            </a:endParaRPr>
          </a:p>
        </p:txBody>
      </p:sp>
      <p:sp>
        <p:nvSpPr>
          <p:cNvPr id="42" name="PlaceHolder 2"/>
          <p:cNvSpPr>
            <a:spLocks noGrp="1"/>
          </p:cNvSpPr>
          <p:nvPr>
            <p:ph type="subTitle"/>
          </p:nvPr>
        </p:nvSpPr>
        <p:spPr>
          <a:xfrm>
            <a:off x="502920" y="1327320"/>
            <a:ext cx="9070920" cy="3287520"/>
          </a:xfrm>
          <a:prstGeom prst="rect">
            <a:avLst/>
          </a:prstGeom>
          <a:noFill/>
          <a:ln w="0">
            <a:noFill/>
          </a:ln>
        </p:spPr>
        <p:txBody>
          <a:bodyPr lIns="0" rIns="0" tIns="1260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000000"/>
                </a:solidFill>
                <a:latin typeface="Arial"/>
              </a:rPr>
              <a:t>Mobile Device Management (MDM) enables IT admins to securely monitor and manage the mobile devices that access sensitive business data. It includes storing essential information about mobile devices, deciding which apps can be present on the devices, locating devices, and securing devices if lost or stolen.</a:t>
            </a:r>
            <a:endParaRPr b="0" lang="en-SG" sz="14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9E9E2D00-7EA9-4DD1-A629-FE3D7DC4838A}" type="slidenum">
              <a:t>1</a:t>
            </a:fld>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72" name="" descr=""/>
          <p:cNvPicPr/>
          <p:nvPr/>
        </p:nvPicPr>
        <p:blipFill>
          <a:blip r:embed="rId1"/>
          <a:stretch/>
        </p:blipFill>
        <p:spPr>
          <a:xfrm>
            <a:off x="1143000" y="685800"/>
            <a:ext cx="7315200" cy="480060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FFE82694-5602-4417-BF41-349280FC5313}" type="slidenum">
              <a:t>10</a:t>
            </a:fld>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74"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75" name=""/>
          <p:cNvSpPr/>
          <p:nvPr/>
        </p:nvSpPr>
        <p:spPr>
          <a:xfrm>
            <a:off x="-33480" y="1922400"/>
            <a:ext cx="10029960" cy="2649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endParaRPr b="0" lang="en-SG" sz="1800" spc="-1" strike="noStrike">
              <a:solidFill>
                <a:srgbClr val="000000"/>
              </a:solidFill>
              <a:latin typeface="Arial"/>
            </a:endParaRPr>
          </a:p>
        </p:txBody>
      </p:sp>
      <p:sp>
        <p:nvSpPr>
          <p:cNvPr id="76" name=""/>
          <p:cNvSpPr/>
          <p:nvPr/>
        </p:nvSpPr>
        <p:spPr>
          <a:xfrm>
            <a:off x="719280" y="1379520"/>
            <a:ext cx="8665920" cy="29224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Main event-processing loop</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The main event-processing loop (MEPL) receives requests and processes them</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by calling other components in order to create messages, send it within the network</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and update the database. Therefore, the MEPL is a link that manages other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components.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The MEPL creates database requests for sent and received commands in the form</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of binary large objects (BLOBs). The system stores BLOBs in a database such as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PostgreSQL. It’s important to store server–device command history in order to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monitor possible errors and collect user activity statistics.</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E1E55099-D994-4883-8AA1-0BFB9C3D66EF}" type="slidenum">
              <a:t>11</a:t>
            </a:fld>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78"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79" name=""/>
          <p:cNvSpPr/>
          <p:nvPr/>
        </p:nvSpPr>
        <p:spPr>
          <a:xfrm>
            <a:off x="-139680" y="2328840"/>
            <a:ext cx="10244160" cy="2649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80" name=""/>
          <p:cNvSpPr/>
          <p:nvPr/>
        </p:nvSpPr>
        <p:spPr>
          <a:xfrm>
            <a:off x="722160" y="1379520"/>
            <a:ext cx="8658360" cy="29224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SMS gateway</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An SMS gateway allows the system to send and receive SMS messages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without an active phone number. Furthermore, the gateway can transform SMS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into email or HTTP requests, and vice versa. A message sent via an SMS gateway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is free for the sender. However, there can be some technical restrictions, such as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limits to the number of messages that can be sent from one computer per day.</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It’s worth noting that in our example system, the gateway can work with the main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server via HTTP or HTTPS. Once the MEPL receives an HTTP request from the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gateway, it processes the message data, generates Short Message Peer-to-Peer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(SMPP) messages, and sends them back. </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C33FA597-0ADA-486C-8177-AB97BA6BFBC1}" type="slidenum">
              <a:t>12</a:t>
            </a:fld>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82"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83" name=""/>
          <p:cNvSpPr/>
          <p:nvPr/>
        </p:nvSpPr>
        <p:spPr>
          <a:xfrm>
            <a:off x="-138240" y="1177920"/>
            <a:ext cx="10238040" cy="49546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84" name=""/>
          <p:cNvSpPr/>
          <p:nvPr/>
        </p:nvSpPr>
        <p:spPr>
          <a:xfrm>
            <a:off x="1049400" y="493560"/>
            <a:ext cx="8004240" cy="52437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Administrator console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The administrator console is an interface that allows an administrator to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manage the system’s work. In our example, this console is implemented in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the form of a desktop application that communicates with the server via a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secure channel based on a proxy server. The administrator can use this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console for performing various actions, including:</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analyzing work done on corporate devices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monitoring the activity of corporate devices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manually sending commands to mobile devices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detecting device usage violations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blocking particular functionality</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The system sends the admin’s commands to the MEPL, then to devices and</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the database via the SMS gateway.</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The connection to Firebase Cloud Messaging or other similar services as well</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as to other backend infrastructure that plays no significant role in device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management relies on an internet connection. </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5DA49210-CBC2-4B87-B701-5776F6A10242}" type="slidenum">
              <a:t>13</a:t>
            </a:fld>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03280" y="225360"/>
            <a:ext cx="9067680" cy="94320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86" name="PlaceHolder 2"/>
          <p:cNvSpPr>
            <a:spLocks noGrp="1"/>
          </p:cNvSpPr>
          <p:nvPr>
            <p:ph/>
          </p:nvPr>
        </p:nvSpPr>
        <p:spPr>
          <a:xfrm>
            <a:off x="503280" y="1326960"/>
            <a:ext cx="9067680" cy="3284280"/>
          </a:xfrm>
          <a:prstGeom prst="rect">
            <a:avLst/>
          </a:prstGeom>
          <a:noFill/>
          <a:ln w="0">
            <a:noFill/>
          </a:ln>
        </p:spPr>
        <p:txBody>
          <a:bodyPr lIns="0" rIns="0" tIns="28440" bIns="0" anchor="t">
            <a:norm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MDM architecture on the client side</a:t>
            </a:r>
            <a:endParaRPr b="0" lang="en-SG" sz="32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F3585C4E-8B3B-4A7D-8DA0-77D7A505E029}" type="slidenum">
              <a:t>14</a:t>
            </a:fld>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502920" y="225360"/>
            <a:ext cx="9070920" cy="946080"/>
          </a:xfrm>
          <a:prstGeom prst="rect">
            <a:avLst/>
          </a:prstGeom>
          <a:noFill/>
          <a:ln w="0">
            <a:noFill/>
          </a:ln>
        </p:spPr>
        <p:txBody>
          <a:bodyPr lIns="0" rIns="0" tIns="3924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4400" spc="-1" strike="noStrike">
                <a:solidFill>
                  <a:srgbClr val="000000"/>
                </a:solidFill>
                <a:latin typeface="Arial"/>
              </a:rPr>
              <a:t> </a:t>
            </a:r>
            <a:endParaRPr b="0" lang="en-SG" sz="4400" spc="-1" strike="noStrike">
              <a:solidFill>
                <a:srgbClr val="000000"/>
              </a:solidFill>
              <a:latin typeface="Arial"/>
            </a:endParaRPr>
          </a:p>
        </p:txBody>
      </p:sp>
      <p:sp>
        <p:nvSpPr>
          <p:cNvPr id="88"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89" name=""/>
          <p:cNvSpPr/>
          <p:nvPr/>
        </p:nvSpPr>
        <p:spPr>
          <a:xfrm>
            <a:off x="-60480" y="1027080"/>
            <a:ext cx="10082520" cy="44416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90" name=""/>
          <p:cNvSpPr/>
          <p:nvPr/>
        </p:nvSpPr>
        <p:spPr>
          <a:xfrm>
            <a:off x="966960" y="750960"/>
            <a:ext cx="8170560" cy="47275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In our sample MDM system, an Android application has several key functions: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Executing server commands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Reporting on server command statuses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Protecting corporate data</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Limiting device functionality (up to full locking)</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It’s noteworthy that in an MDM architecture, security is the main priority. If it’s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impossible to ensure absolute device and data security, we need to at least</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make sure that hacking one device doesn’t make it easier to hack others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devices on the network.</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Below, we overview the key elements to take into account when working on the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client side of an MDM system:</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1" lang="en-SG" sz="1800" spc="-1" strike="noStrike">
                <a:solidFill>
                  <a:srgbClr val="000000"/>
                </a:solidFill>
                <a:latin typeface="Arial"/>
              </a:rPr>
              <a:t>1</a:t>
            </a:r>
            <a:r>
              <a:rPr b="0" lang="en-SG" sz="1800" spc="-1" strike="noStrike">
                <a:solidFill>
                  <a:srgbClr val="000000"/>
                </a:solidFill>
                <a:latin typeface="Arial"/>
              </a:rPr>
              <a:t>. </a:t>
            </a:r>
            <a:r>
              <a:rPr b="1" lang="en-SG" sz="1800" spc="-1" strike="noStrike">
                <a:solidFill>
                  <a:srgbClr val="000000"/>
                </a:solidFill>
                <a:latin typeface="Arial"/>
              </a:rPr>
              <a:t>Device policy controller</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    </a:t>
            </a:r>
            <a:r>
              <a:rPr b="1" lang="en-SG" sz="1800" spc="-1" strike="noStrike">
                <a:solidFill>
                  <a:srgbClr val="000000"/>
                </a:solidFill>
                <a:latin typeface="Arial"/>
              </a:rPr>
              <a:t>2. Device owner and its alternatives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    </a:t>
            </a:r>
            <a:r>
              <a:rPr b="1" lang="en-SG" sz="1800" spc="-1" strike="noStrike">
                <a:solidFill>
                  <a:srgbClr val="000000"/>
                </a:solidFill>
                <a:latin typeface="Arial"/>
              </a:rPr>
              <a:t>3. Unprovisioned and provisioned states</a:t>
            </a:r>
            <a:r>
              <a:rPr b="0" lang="en-SG" sz="1800" spc="-1" strike="noStrike">
                <a:solidFill>
                  <a:srgbClr val="000000"/>
                </a:solidFill>
                <a:latin typeface="Arial"/>
              </a:rPr>
              <a:t> </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BE293234-9BE3-435C-9860-3ADB1A2E1B22}" type="slidenum">
              <a:t>15</a:t>
            </a:fld>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502920" y="225360"/>
            <a:ext cx="9070920" cy="946080"/>
          </a:xfrm>
          <a:prstGeom prst="rect">
            <a:avLst/>
          </a:prstGeom>
          <a:noFill/>
          <a:ln w="0">
            <a:noFill/>
          </a:ln>
        </p:spPr>
        <p:txBody>
          <a:bodyPr lIns="0" rIns="0" tIns="3924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4400" spc="-1" strike="noStrike">
                <a:solidFill>
                  <a:srgbClr val="000000"/>
                </a:solidFill>
                <a:latin typeface="Arial"/>
              </a:rPr>
              <a:t>Device policy controller </a:t>
            </a:r>
            <a:endParaRPr b="0" lang="en-SG" sz="4400" spc="-1" strike="noStrike">
              <a:solidFill>
                <a:srgbClr val="000000"/>
              </a:solidFill>
              <a:latin typeface="Arial"/>
            </a:endParaRPr>
          </a:p>
        </p:txBody>
      </p:sp>
      <p:sp>
        <p:nvSpPr>
          <p:cNvPr id="92" name="PlaceHolder 2"/>
          <p:cNvSpPr>
            <a:spLocks noGrp="1"/>
          </p:cNvSpPr>
          <p:nvPr>
            <p:ph/>
          </p:nvPr>
        </p:nvSpPr>
        <p:spPr>
          <a:xfrm>
            <a:off x="502920" y="1327320"/>
            <a:ext cx="9070920" cy="3287520"/>
          </a:xfrm>
          <a:prstGeom prst="rect">
            <a:avLst/>
          </a:prstGeom>
          <a:noFill/>
          <a:ln w="0">
            <a:noFill/>
          </a:ln>
        </p:spPr>
        <p:txBody>
          <a:bodyPr lIns="0" rIns="0" tIns="28440" bIns="0" anchor="t">
            <a:normAutofit fontScale="64000"/>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A device policy controller (DPC) is an Android application that includes all the functions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mentioned above and manages access rights for system and client applications. A DPC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needs to be a system app in order to get all necessary privileges from the operating system</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to manage other applications and their permissions.</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Let’s see how we can handle this issue for non-rooted devices. We won’t consider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rooted devices, as our goal is to avoid having rooted devices in our network. </a:t>
            </a:r>
            <a:endParaRPr b="0" lang="en-SG" sz="3200" spc="-1" strike="noStrike">
              <a:solidFill>
                <a:srgbClr val="000000"/>
              </a:solidFill>
              <a:latin typeface="Arial"/>
            </a:endParaRPr>
          </a:p>
        </p:txBody>
      </p:sp>
      <p:sp>
        <p:nvSpPr>
          <p:cNvPr id="93" name=""/>
          <p:cNvSpPr/>
          <p:nvPr/>
        </p:nvSpPr>
        <p:spPr>
          <a:xfrm>
            <a:off x="-92160" y="1617840"/>
            <a:ext cx="10147320" cy="26492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C3501760-6E70-460C-A7D0-1891A8872309}" type="slidenum">
              <a:t>16</a:t>
            </a:fld>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95" name="PlaceHolder 2"/>
          <p:cNvSpPr>
            <a:spLocks noGrp="1"/>
          </p:cNvSpPr>
          <p:nvPr>
            <p:ph/>
          </p:nvPr>
        </p:nvSpPr>
        <p:spPr>
          <a:xfrm>
            <a:off x="502920" y="1327320"/>
            <a:ext cx="9070920" cy="3287520"/>
          </a:xfrm>
          <a:prstGeom prst="rect">
            <a:avLst/>
          </a:prstGeom>
          <a:noFill/>
          <a:ln w="0">
            <a:noFill/>
          </a:ln>
        </p:spPr>
        <p:txBody>
          <a:bodyPr lIns="0" rIns="0" tIns="28440" bIns="0" anchor="t">
            <a:normAutofit fontScale="81000"/>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For non-rooted devices, the /system folders with system apps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(/system/app and /system/priv-app) have read-only access. You can</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update system applications, but these updates won’t become part of</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the ROM, and resetting the system to its default settings will delete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these applications.</a:t>
            </a:r>
            <a:endParaRPr b="0" lang="en-SG" sz="3200" spc="-1" strike="noStrike">
              <a:solidFill>
                <a:srgbClr val="000000"/>
              </a:solidFill>
              <a:latin typeface="Arial"/>
            </a:endParaRPr>
          </a:p>
        </p:txBody>
      </p:sp>
      <p:sp>
        <p:nvSpPr>
          <p:cNvPr id="96" name=""/>
          <p:cNvSpPr/>
          <p:nvPr/>
        </p:nvSpPr>
        <p:spPr>
          <a:xfrm>
            <a:off x="-27000" y="977760"/>
            <a:ext cx="10105920" cy="3930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7608F719-1A11-4B83-9CE7-C2B7D9B241D9}" type="slidenum">
              <a:t>17</a:t>
            </a:fld>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502920" y="225360"/>
            <a:ext cx="9070920" cy="946080"/>
          </a:xfrm>
          <a:prstGeom prst="rect">
            <a:avLst/>
          </a:prstGeom>
          <a:noFill/>
          <a:ln w="0">
            <a:noFill/>
          </a:ln>
        </p:spPr>
        <p:txBody>
          <a:bodyPr lIns="0" rIns="0" tIns="3924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4400" spc="-1" strike="noStrike">
                <a:solidFill>
                  <a:srgbClr val="000000"/>
                </a:solidFill>
                <a:latin typeface="Arial"/>
              </a:rPr>
              <a:t>Device owner</a:t>
            </a:r>
            <a:endParaRPr b="0" lang="en-SG" sz="4400" spc="-1" strike="noStrike">
              <a:solidFill>
                <a:srgbClr val="000000"/>
              </a:solidFill>
              <a:latin typeface="Arial"/>
            </a:endParaRPr>
          </a:p>
        </p:txBody>
      </p:sp>
      <p:sp>
        <p:nvSpPr>
          <p:cNvPr id="98"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99" name=""/>
          <p:cNvSpPr/>
          <p:nvPr/>
        </p:nvSpPr>
        <p:spPr>
          <a:xfrm>
            <a:off x="419040" y="2386080"/>
            <a:ext cx="10096560" cy="15001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5940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600" spc="-1" strike="noStrike">
                <a:solidFill>
                  <a:srgbClr val="000000"/>
                </a:solidFill>
                <a:latin typeface="Arial"/>
              </a:rPr>
              <a:t>The device owner is the first user created during initial device configuration when the device is first</a:t>
            </a:r>
            <a:endParaRPr b="0" lang="en-SG" sz="16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600" spc="-1" strike="noStrike">
                <a:solidFill>
                  <a:srgbClr val="000000"/>
                </a:solidFill>
                <a:latin typeface="Arial"/>
              </a:rPr>
              <a:t> </a:t>
            </a:r>
            <a:r>
              <a:rPr b="0" lang="en-SG" sz="1600" spc="-1" strike="noStrike">
                <a:solidFill>
                  <a:srgbClr val="000000"/>
                </a:solidFill>
                <a:latin typeface="Arial"/>
              </a:rPr>
              <a:t>set up. The device owner is a privilege assigned to a certain application (MDM or another similar </a:t>
            </a:r>
            <a:endParaRPr b="0" lang="en-SG" sz="16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600" spc="-1" strike="noStrike">
                <a:solidFill>
                  <a:srgbClr val="000000"/>
                </a:solidFill>
                <a:latin typeface="Arial"/>
              </a:rPr>
              <a:t>solution) to enforce policies and restrictions on the target device.In case of already used devices,</a:t>
            </a:r>
            <a:endParaRPr b="0" lang="en-SG" sz="16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600" spc="-1" strike="noStrike">
                <a:solidFill>
                  <a:srgbClr val="000000"/>
                </a:solidFill>
                <a:latin typeface="Arial"/>
              </a:rPr>
              <a:t> </a:t>
            </a:r>
            <a:r>
              <a:rPr b="0" lang="en-SG" sz="1600" spc="-1" strike="noStrike">
                <a:solidFill>
                  <a:srgbClr val="000000"/>
                </a:solidFill>
                <a:latin typeface="Arial"/>
              </a:rPr>
              <a:t>you must remove all associated google accounts and factory reset the device.</a:t>
            </a:r>
            <a:r>
              <a:rPr b="0" lang="en-SG" sz="1800" spc="-1" strike="noStrike">
                <a:solidFill>
                  <a:srgbClr val="000000"/>
                </a:solidFill>
                <a:latin typeface="Arial"/>
              </a:rPr>
              <a:t> </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C3504229-A1DF-4345-ACB3-0AAD04C808C0}" type="slidenum">
              <a:t>18</a:t>
            </a:fld>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502920" y="74160"/>
            <a:ext cx="9070920" cy="1251000"/>
          </a:xfrm>
          <a:prstGeom prst="rect">
            <a:avLst/>
          </a:prstGeom>
          <a:noFill/>
          <a:ln w="0">
            <a:noFill/>
          </a:ln>
        </p:spPr>
        <p:txBody>
          <a:bodyPr lIns="0" rIns="0" tIns="3924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4400" spc="-1" strike="noStrike">
                <a:solidFill>
                  <a:srgbClr val="000000"/>
                </a:solidFill>
                <a:latin typeface="Arial"/>
              </a:rPr>
              <a:t>Provisioned and unprovisioned states </a:t>
            </a:r>
            <a:endParaRPr b="0" lang="en-SG" sz="4400" spc="-1" strike="noStrike">
              <a:solidFill>
                <a:srgbClr val="000000"/>
              </a:solidFill>
              <a:latin typeface="Arial"/>
            </a:endParaRPr>
          </a:p>
        </p:txBody>
      </p:sp>
      <p:sp>
        <p:nvSpPr>
          <p:cNvPr id="101" name="PlaceHolder 2"/>
          <p:cNvSpPr>
            <a:spLocks noGrp="1"/>
          </p:cNvSpPr>
          <p:nvPr>
            <p:ph/>
          </p:nvPr>
        </p:nvSpPr>
        <p:spPr>
          <a:xfrm>
            <a:off x="502920" y="1327320"/>
            <a:ext cx="9070920" cy="3287520"/>
          </a:xfrm>
          <a:prstGeom prst="rect">
            <a:avLst/>
          </a:prstGeom>
          <a:noFill/>
          <a:ln w="0">
            <a:noFill/>
          </a:ln>
        </p:spPr>
        <p:txBody>
          <a:bodyPr lIns="0" rIns="0" tIns="28440" bIns="0" anchor="t">
            <a:normAutofit fontScale="47000"/>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The unprovisioned state is the state of a target device before the initial configuration.</a:t>
            </a:r>
            <a:endParaRPr b="0" lang="en-SG" sz="32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The provisioned state, in turn, is the state of the configured device. For a corporate </a:t>
            </a:r>
            <a:endParaRPr b="0" lang="en-SG" sz="32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device with a preinstalled DPC app, the device owner will be the DPC application itself.</a:t>
            </a:r>
            <a:endParaRPr b="0" lang="en-SG" sz="32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Therefore, the DPC app will get access to advanced device management capabilities,</a:t>
            </a:r>
            <a:endParaRPr b="0" lang="en-SG" sz="32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including:</a:t>
            </a:r>
            <a:endParaRPr b="0" lang="en-SG" sz="32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hiding installed apps (both in the app list and in settings)</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disabling the status bar</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disabling notifications</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disabling services such as Google Now and Google Assistant</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preventing the display from switching off</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silently installing and uninstalling apps</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retrieving all necessary DPC runtime permissions</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blocking the debugging mode (so that when connecting through USB, adb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doesn’t connect to the device) </a:t>
            </a:r>
            <a:endParaRPr b="0" lang="en-SG" sz="3200" spc="-1" strike="noStrike">
              <a:solidFill>
                <a:srgbClr val="000000"/>
              </a:solidFill>
              <a:latin typeface="Arial"/>
            </a:endParaRPr>
          </a:p>
        </p:txBody>
      </p:sp>
      <p:sp>
        <p:nvSpPr>
          <p:cNvPr id="102" name=""/>
          <p:cNvSpPr/>
          <p:nvPr/>
        </p:nvSpPr>
        <p:spPr>
          <a:xfrm>
            <a:off x="-108000" y="1127160"/>
            <a:ext cx="10186920" cy="36734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06E205A2-D7FD-4D05-8F5F-9B2F4151A523}" type="slidenum">
              <a:t>19</a:t>
            </a:fld>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02920" y="74160"/>
            <a:ext cx="9070920" cy="1251000"/>
          </a:xfrm>
          <a:prstGeom prst="rect">
            <a:avLst/>
          </a:prstGeom>
          <a:noFill/>
          <a:ln w="0">
            <a:noFill/>
          </a:ln>
        </p:spPr>
        <p:txBody>
          <a:bodyPr lIns="0" rIns="0" tIns="3924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4400" spc="-1" strike="noStrike">
                <a:solidFill>
                  <a:srgbClr val="000000"/>
                </a:solidFill>
                <a:latin typeface="Arial"/>
              </a:rPr>
              <a:t>How to Build a Mobile Device Management (MDM) System</a:t>
            </a:r>
            <a:endParaRPr b="0" lang="en-SG" sz="4400" spc="-1" strike="noStrike">
              <a:solidFill>
                <a:srgbClr val="000000"/>
              </a:solidFill>
              <a:latin typeface="Arial"/>
            </a:endParaRPr>
          </a:p>
        </p:txBody>
      </p:sp>
      <p:sp>
        <p:nvSpPr>
          <p:cNvPr id="44" name="PlaceHolder 2"/>
          <p:cNvSpPr>
            <a:spLocks noGrp="1"/>
          </p:cNvSpPr>
          <p:nvPr>
            <p:ph/>
          </p:nvPr>
        </p:nvSpPr>
        <p:spPr>
          <a:xfrm>
            <a:off x="685440" y="1283760"/>
            <a:ext cx="9372600" cy="322596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45" name=""/>
          <p:cNvSpPr/>
          <p:nvPr/>
        </p:nvSpPr>
        <p:spPr>
          <a:xfrm>
            <a:off x="685800" y="1644480"/>
            <a:ext cx="9601200" cy="2394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5760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000000"/>
                </a:solidFill>
                <a:latin typeface="Arial"/>
                <a:ea typeface="Microsoft YaHei"/>
              </a:rPr>
              <a:t>    </a:t>
            </a:r>
            <a:r>
              <a:rPr b="0" lang="en-SG" sz="1400" spc="-1" strike="noStrike">
                <a:solidFill>
                  <a:srgbClr val="000000"/>
                </a:solidFill>
                <a:latin typeface="Arial"/>
                <a:ea typeface="Microsoft YaHei"/>
              </a:rPr>
              <a:t>MDM system creates an additional layer of security, providing capabilities for monitoring any user activity on </a:t>
            </a:r>
            <a:r>
              <a:rPr b="0" lang="en-SG" sz="1400" spc="-1" strike="noStrike">
                <a:solidFill>
                  <a:srgbClr val="000000"/>
                </a:solidFill>
                <a:latin typeface="Arial"/>
              </a:rPr>
              <a:t>managed mobile devices. Additionally, an MDM system can provide device-specific and platform-specific functions related to:</a:t>
            </a:r>
            <a:endParaRPr b="0" lang="en-SG" sz="14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4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000000"/>
                </a:solidFill>
                <a:latin typeface="Arial"/>
              </a:rPr>
              <a:t>data encryption</a:t>
            </a:r>
            <a:endParaRPr b="0" lang="en-SG" sz="14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000000"/>
                </a:solidFill>
                <a:latin typeface="Arial"/>
              </a:rPr>
              <a:t>access management</a:t>
            </a:r>
            <a:endParaRPr b="0" lang="en-SG" sz="14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000000"/>
                </a:solidFill>
                <a:latin typeface="Arial"/>
              </a:rPr>
              <a:t>secure digital card encryption</a:t>
            </a:r>
            <a:endParaRPr b="0" lang="en-SG" sz="14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000000"/>
                </a:solidFill>
                <a:latin typeface="Arial"/>
              </a:rPr>
              <a:t>geolocation monitoring</a:t>
            </a:r>
            <a:r>
              <a:rPr b="0" lang="en-SG" sz="1400" spc="-1" strike="noStrike">
                <a:solidFill>
                  <a:srgbClr val="000000"/>
                </a:solidFill>
                <a:latin typeface="Arial"/>
              </a:rPr>
              <a:t>   </a:t>
            </a:r>
            <a:endParaRPr b="0" lang="en-SG" sz="14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000000"/>
                </a:solidFill>
                <a:latin typeface="Arial"/>
              </a:rPr>
              <a:t>     </a:t>
            </a:r>
            <a:endParaRPr b="0" lang="en-SG" sz="14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000000"/>
                </a:solidFill>
                <a:latin typeface="Arial"/>
              </a:rPr>
              <a:t>    </a:t>
            </a:r>
            <a:endParaRPr b="0" lang="en-SG" sz="14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400" spc="-1" strike="noStrike">
                <a:solidFill>
                  <a:srgbClr val="000000"/>
                </a:solidFill>
                <a:latin typeface="Arial"/>
              </a:rPr>
              <a:t>     </a:t>
            </a:r>
            <a:endParaRPr b="0" lang="en-SG" sz="14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400" spc="-1" strike="noStrike">
                <a:solidFill>
                  <a:srgbClr val="000000"/>
                </a:solidFill>
                <a:latin typeface="Arial"/>
              </a:rPr>
              <a:t>     </a:t>
            </a:r>
            <a:endParaRPr b="0" lang="en-SG" sz="14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835D5C31-BDD6-4460-9B61-CAD26EF3BDB6}" type="slidenum">
              <a:t>2</a:t>
            </a:fld>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502920" y="186840"/>
            <a:ext cx="9070920" cy="1024200"/>
          </a:xfrm>
          <a:prstGeom prst="rect">
            <a:avLst/>
          </a:prstGeom>
          <a:noFill/>
          <a:ln w="0">
            <a:noFill/>
          </a:ln>
        </p:spPr>
        <p:txBody>
          <a:bodyPr lIns="0" rIns="0" tIns="3204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600" spc="-1" strike="noStrike">
                <a:solidFill>
                  <a:srgbClr val="000000"/>
                </a:solidFill>
                <a:latin typeface="Arial"/>
              </a:rPr>
              <a:t>What should you look for in a mobile device management system for your business? </a:t>
            </a:r>
            <a:endParaRPr b="0" lang="en-SG" sz="3600" spc="-1" strike="noStrike">
              <a:solidFill>
                <a:srgbClr val="000000"/>
              </a:solidFill>
              <a:latin typeface="Arial"/>
            </a:endParaRPr>
          </a:p>
        </p:txBody>
      </p:sp>
      <p:sp>
        <p:nvSpPr>
          <p:cNvPr id="104" name="PlaceHolder 2"/>
          <p:cNvSpPr>
            <a:spLocks noGrp="1"/>
          </p:cNvSpPr>
          <p:nvPr>
            <p:ph/>
          </p:nvPr>
        </p:nvSpPr>
        <p:spPr>
          <a:xfrm>
            <a:off x="502920" y="1512360"/>
            <a:ext cx="9070920" cy="3287880"/>
          </a:xfrm>
          <a:prstGeom prst="rect">
            <a:avLst/>
          </a:prstGeom>
          <a:noFill/>
          <a:ln w="0">
            <a:noFill/>
          </a:ln>
        </p:spPr>
        <p:txBody>
          <a:bodyPr lIns="0" rIns="0" tIns="15840" bIns="0" anchor="t">
            <a:normAutofit fontScale="90000"/>
          </a:bodyPr>
          <a:p>
            <a:pPr marL="431640" indent="-323640">
              <a:lnSpc>
                <a:spcPct val="93000"/>
              </a:lnSpc>
              <a:spcBef>
                <a:spcPts val="1437"/>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431640" indent="-323640">
              <a:lnSpc>
                <a:spcPct val="93000"/>
              </a:lnSpc>
              <a:spcBef>
                <a:spcPts val="1437"/>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An option to set up a fleet of devices in bulk</a:t>
            </a:r>
            <a:endParaRPr b="0" lang="en-SG" sz="1800" spc="-1" strike="noStrike">
              <a:solidFill>
                <a:srgbClr val="000000"/>
              </a:solidFill>
              <a:latin typeface="Arial"/>
            </a:endParaRPr>
          </a:p>
          <a:p>
            <a:pPr marL="431640" indent="-323640">
              <a:lnSpc>
                <a:spcPct val="93000"/>
              </a:lnSpc>
              <a:spcBef>
                <a:spcPts val="1437"/>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Device tracking</a:t>
            </a:r>
            <a:endParaRPr b="0" lang="en-SG" sz="1800" spc="-1" strike="noStrike">
              <a:solidFill>
                <a:srgbClr val="000000"/>
              </a:solidFill>
              <a:latin typeface="Arial"/>
            </a:endParaRPr>
          </a:p>
          <a:p>
            <a:pPr marL="431640" indent="-323640">
              <a:lnSpc>
                <a:spcPct val="93000"/>
              </a:lnSpc>
              <a:spcBef>
                <a:spcPts val="1437"/>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Device blocking and wiping functions</a:t>
            </a:r>
            <a:endParaRPr b="0" lang="en-SG" sz="1800" spc="-1" strike="noStrike">
              <a:solidFill>
                <a:srgbClr val="000000"/>
              </a:solidFill>
              <a:latin typeface="Arial"/>
            </a:endParaRPr>
          </a:p>
          <a:p>
            <a:pPr marL="431640" indent="-323640">
              <a:lnSpc>
                <a:spcPct val="93000"/>
              </a:lnSpc>
              <a:spcBef>
                <a:spcPts val="1437"/>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Device performance monitoring</a:t>
            </a:r>
            <a:endParaRPr b="0" lang="en-SG" sz="1800" spc="-1" strike="noStrike">
              <a:solidFill>
                <a:srgbClr val="000000"/>
              </a:solidFill>
              <a:latin typeface="Arial"/>
            </a:endParaRPr>
          </a:p>
          <a:p>
            <a:pPr marL="431640" indent="-323640">
              <a:lnSpc>
                <a:spcPct val="93000"/>
              </a:lnSpc>
              <a:spcBef>
                <a:spcPts val="1437"/>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Options for IoT device management</a:t>
            </a:r>
            <a:endParaRPr b="0" lang="en-SG" sz="1800" spc="-1" strike="noStrike">
              <a:solidFill>
                <a:srgbClr val="000000"/>
              </a:solidFill>
              <a:latin typeface="Arial"/>
            </a:endParaRPr>
          </a:p>
          <a:p>
            <a:pPr marL="431640" indent="-323640">
              <a:lnSpc>
                <a:spcPct val="93000"/>
              </a:lnSpc>
              <a:spcBef>
                <a:spcPts val="1437"/>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 free trial or a free demo for a risk-free assessment opportunity</a:t>
            </a:r>
            <a:endParaRPr b="0" lang="en-SG" sz="1800" spc="-1" strike="noStrike">
              <a:solidFill>
                <a:srgbClr val="000000"/>
              </a:solidFill>
              <a:latin typeface="Arial"/>
            </a:endParaRPr>
          </a:p>
          <a:p>
            <a:pPr marL="431640" indent="-323640">
              <a:lnSpc>
                <a:spcPct val="93000"/>
              </a:lnSpc>
              <a:spcBef>
                <a:spcPts val="1437"/>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Value for money in a system that provides a full mobile device management service at a fair price</a:t>
            </a:r>
            <a:endParaRPr b="0" lang="en-SG" sz="1800" spc="-1" strike="noStrike">
              <a:solidFill>
                <a:srgbClr val="000000"/>
              </a:solidFill>
              <a:latin typeface="Arial"/>
            </a:endParaRPr>
          </a:p>
          <a:p>
            <a:pPr marL="431640" indent="-323640">
              <a:lnSpc>
                <a:spcPct val="93000"/>
              </a:lnSpc>
              <a:spcBef>
                <a:spcPts val="1437"/>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14D53994-4536-4713-8A38-374AE8A3BD4B}" type="slidenum">
              <a:t>20</a:t>
            </a:fld>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502920" y="74160"/>
            <a:ext cx="9070920" cy="1251000"/>
          </a:xfrm>
          <a:prstGeom prst="rect">
            <a:avLst/>
          </a:prstGeom>
          <a:noFill/>
          <a:ln w="0">
            <a:noFill/>
          </a:ln>
        </p:spPr>
        <p:txBody>
          <a:bodyPr lIns="0" rIns="0" tIns="3924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4400" spc="-1" strike="noStrike">
                <a:solidFill>
                  <a:srgbClr val="000000"/>
                </a:solidFill>
                <a:latin typeface="Arial"/>
              </a:rPr>
              <a:t>11 Best Mobile Device Management (MDM) Solutions for 2022</a:t>
            </a:r>
            <a:endParaRPr b="0" lang="en-SG" sz="4400" spc="-1" strike="noStrike">
              <a:solidFill>
                <a:srgbClr val="000000"/>
              </a:solidFill>
              <a:latin typeface="Arial"/>
            </a:endParaRPr>
          </a:p>
        </p:txBody>
      </p:sp>
      <p:sp>
        <p:nvSpPr>
          <p:cNvPr id="106"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07" name=""/>
          <p:cNvSpPr/>
          <p:nvPr/>
        </p:nvSpPr>
        <p:spPr>
          <a:xfrm>
            <a:off x="1608120" y="2770200"/>
            <a:ext cx="6465960" cy="345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1. ManageEngine Mobile Device Manager Plus (FREE TRIAL)</a:t>
            </a:r>
            <a:endParaRPr b="1"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ED532D97-9FAF-4DA6-B3E5-D9EC17288F0F}" type="slidenum">
              <a:t>21</a:t>
            </a:fld>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109" name="" descr=""/>
          <p:cNvPicPr/>
          <p:nvPr/>
        </p:nvPicPr>
        <p:blipFill>
          <a:blip r:embed="rId1"/>
          <a:stretch/>
        </p:blipFill>
        <p:spPr>
          <a:xfrm>
            <a:off x="1430280" y="1143000"/>
            <a:ext cx="7942320" cy="411480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12F98AE0-808E-4F00-B865-C25ACE70D15C}" type="slidenum">
              <a:t>22</a:t>
            </a:fld>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11" name="PlaceHolder 2"/>
          <p:cNvSpPr>
            <a:spLocks noGrp="1"/>
          </p:cNvSpPr>
          <p:nvPr>
            <p:ph/>
          </p:nvPr>
        </p:nvSpPr>
        <p:spPr>
          <a:xfrm>
            <a:off x="6120" y="1391760"/>
            <a:ext cx="9070920" cy="328788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12" name=""/>
          <p:cNvSpPr/>
          <p:nvPr/>
        </p:nvSpPr>
        <p:spPr>
          <a:xfrm>
            <a:off x="420840" y="2057400"/>
            <a:ext cx="10094760" cy="31622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5652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ManageEngine Mobile Device Manager Plus is a free MDM solution that can monitor desktop computers, laptops,</a:t>
            </a:r>
            <a:endParaRPr b="0" lang="en-SG" sz="13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smartphones, and tablets. The software supports multiple operating systems including Windows, Mac OS, </a:t>
            </a:r>
            <a:endParaRPr b="0" lang="en-SG" sz="13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Chrome OS, iOS, and Android. Through the customizable dashboard you can monitor mobile smart device status, </a:t>
            </a:r>
            <a:endParaRPr b="0" lang="en-SG" sz="13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giving you complete visibility over the connected devices your employees bring to work.</a:t>
            </a:r>
            <a:endParaRPr b="0" lang="en-SG" sz="13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3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Key features:</a:t>
            </a:r>
            <a:endParaRPr b="0" lang="en-SG" sz="13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3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Supports Windows, Mac OS, Chrome OS, iOS, and Android.</a:t>
            </a:r>
            <a:endParaRPr b="0" lang="en-SG" sz="13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Remote devicecontrol</a:t>
            </a:r>
            <a:endParaRPr b="0" lang="en-SG" sz="13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Device scanning</a:t>
            </a:r>
            <a:endParaRPr b="0" lang="en-SG" sz="13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Out-of-the-box reports</a:t>
            </a:r>
            <a:endParaRPr b="0" lang="en-SG" sz="13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1B857C0B-5A13-40EA-B466-09C4711B2E2E}" type="slidenum">
              <a:t>23</a:t>
            </a:fld>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14"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15" name=""/>
          <p:cNvSpPr/>
          <p:nvPr/>
        </p:nvSpPr>
        <p:spPr>
          <a:xfrm>
            <a:off x="685800" y="2286000"/>
            <a:ext cx="10244160" cy="2394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56520" bIns="45000" anchor="t">
            <a:noAutofit/>
          </a:bodyPr>
          <a:p>
            <a:pP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The mobile asset management experience offered by ManageEngine Mobile Device Manager Plus is very comprehensive. </a:t>
            </a:r>
            <a:endParaRPr b="0" lang="en-SG" sz="1300" spc="-1" strike="noStrike">
              <a:solidFill>
                <a:srgbClr val="000000"/>
              </a:solidFill>
              <a:latin typeface="Arial"/>
            </a:endParaRPr>
          </a:p>
          <a:p>
            <a:pP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The dashboard also enables you to view additional information on devices including device owners, installed applications, </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and more. You can schedule regular device scans to keep this information updated.</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If there are any problems with a device you can use remote troubleshooting to take control of the device and find the root</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cause of the issue in real-time. The administrator can use a remote chat to communicate with the end-user of the device</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The chat can also be used to issue security commands.</a:t>
            </a:r>
            <a:endParaRPr b="0" lang="en-SG" sz="13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8FC74739-16C4-43EA-847B-C37DAD2E8909}" type="slidenum">
              <a:t>24</a:t>
            </a:fld>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17"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18" name=""/>
          <p:cNvSpPr/>
          <p:nvPr/>
        </p:nvSpPr>
        <p:spPr>
          <a:xfrm>
            <a:off x="685800" y="2287440"/>
            <a:ext cx="10004400" cy="1749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5652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ManageEngine Mobile Device Manager is recommended to enterprises who want a free mobile device management</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solution. The software’s free for up to 25 devices. ManageEngine Mobile Device Manager Plus is available </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on-premises (for Windows) and in the cloud. For pricing information, you must request a personalized quote </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from the company directly. </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300" spc="-1" strike="noStrike">
              <a:solidFill>
                <a:srgbClr val="000000"/>
              </a:solidFill>
              <a:latin typeface="Arial"/>
            </a:endParaRPr>
          </a:p>
        </p:txBody>
      </p:sp>
      <p:sp>
        <p:nvSpPr>
          <p:cNvPr id="119" name=""/>
          <p:cNvSpPr/>
          <p:nvPr/>
        </p:nvSpPr>
        <p:spPr>
          <a:xfrm>
            <a:off x="1827360" y="3583080"/>
            <a:ext cx="6027480" cy="6015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OS used</a:t>
            </a:r>
            <a:r>
              <a:rPr b="1" lang="en-SG" sz="1800" spc="-1" strike="noStrike">
                <a:solidFill>
                  <a:srgbClr val="000000"/>
                </a:solidFill>
                <a:latin typeface="Arial"/>
              </a:rPr>
              <a:t>: </a:t>
            </a:r>
            <a:r>
              <a:rPr b="0" lang="en-SG" sz="1800" spc="-1" strike="noStrike">
                <a:solidFill>
                  <a:srgbClr val="000000"/>
                </a:solidFill>
                <a:latin typeface="Arial"/>
              </a:rPr>
              <a:t>Windows 7 or higher, Windows Server 2008 or higher</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1CA5AF68-51D8-4085-88A7-2A92AC251E15}" type="slidenum">
              <a:t>25</a:t>
            </a:fld>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21"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22" name=""/>
          <p:cNvSpPr/>
          <p:nvPr/>
        </p:nvSpPr>
        <p:spPr>
          <a:xfrm>
            <a:off x="685800" y="1600200"/>
            <a:ext cx="10218600" cy="39304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5580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2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Pros:</a:t>
            </a:r>
            <a:endParaRPr b="0" lang="en-SG" sz="13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2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Designed to work right away, features over 200 customizable widgets to build unique dashboards and reports</a:t>
            </a:r>
            <a:endParaRPr b="0" lang="en-SG" sz="13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Leverages autodiscovery to find, inventory, and map new devices</a:t>
            </a:r>
            <a:endParaRPr b="0" lang="en-SG" sz="13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Uses intelligent alerting to reduce false positives and eliminate alert fatigue across larger networks</a:t>
            </a:r>
            <a:endParaRPr b="0" lang="en-SG" sz="13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Supports email, SMS, and webhook for numerous alerting channels</a:t>
            </a:r>
            <a:endParaRPr b="0" lang="en-SG" sz="13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Integrates well in the ManageEngine ecosystem with their other products</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Cons:</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2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300" spc="-1" strike="noStrike">
                <a:solidFill>
                  <a:srgbClr val="000000"/>
                </a:solidFill>
                <a:latin typeface="Arial"/>
              </a:rPr>
              <a:t>    </a:t>
            </a:r>
            <a:r>
              <a:rPr b="0" lang="en-SG" sz="1300" spc="-1" strike="noStrike">
                <a:solidFill>
                  <a:srgbClr val="000000"/>
                </a:solidFill>
                <a:latin typeface="Arial"/>
              </a:rPr>
              <a:t>Is a feature-rich tool that will require a time investment to properly learn</a:t>
            </a:r>
            <a:endParaRPr b="0" lang="en-SG" sz="13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3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F2C423A6-C551-4C90-9837-325000BBEA4C}" type="slidenum">
              <a:t>26</a:t>
            </a:fld>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24"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2. Kandji  (FREE TRIAL)</a:t>
            </a:r>
            <a:endParaRPr b="0" lang="en-SG" sz="3200" spc="-1" strike="noStrike">
              <a:solidFill>
                <a:srgbClr val="000000"/>
              </a:solidFill>
              <a:latin typeface="Arial"/>
            </a:endParaRPr>
          </a:p>
        </p:txBody>
      </p:sp>
      <p:sp>
        <p:nvSpPr>
          <p:cNvPr id="125" name=""/>
          <p:cNvSpPr/>
          <p:nvPr/>
        </p:nvSpPr>
        <p:spPr>
          <a:xfrm>
            <a:off x="3508200" y="3176640"/>
            <a:ext cx="2665440" cy="345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2. Kandji  (FREE TRIAL)</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ABA5910A-C77C-4AAA-BF77-B5B4EC4C2139}" type="slidenum">
              <a:t>27</a:t>
            </a:fld>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127" name="" descr=""/>
          <p:cNvPicPr/>
          <p:nvPr/>
        </p:nvPicPr>
        <p:blipFill>
          <a:blip r:embed="rId1"/>
          <a:stretch/>
        </p:blipFill>
        <p:spPr>
          <a:xfrm>
            <a:off x="1143000" y="1143000"/>
            <a:ext cx="7772400" cy="411480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00CC4E55-5718-40CC-8363-AC53EFC336E6}" type="slidenum">
              <a:t>28</a:t>
            </a:fld>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29"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30" name=""/>
          <p:cNvSpPr/>
          <p:nvPr/>
        </p:nvSpPr>
        <p:spPr>
          <a:xfrm>
            <a:off x="668160" y="1828800"/>
            <a:ext cx="10076040" cy="2649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Kandji.io specializes in the management of Apple devices. This includes </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desktop Macs and mobile devices</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Key features:</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Macs and mobile devices</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Onboarding features</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Patching</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Data privacy standards compliance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4EEA920F-96CD-4E37-8996-37329107F2F6}" type="slidenum">
              <a:t>29</a:t>
            </a:fld>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47" name="PlaceHolder 2"/>
          <p:cNvSpPr>
            <a:spLocks noGrp="1"/>
          </p:cNvSpPr>
          <p:nvPr>
            <p:ph/>
          </p:nvPr>
        </p:nvSpPr>
        <p:spPr>
          <a:xfrm>
            <a:off x="914040" y="1283760"/>
            <a:ext cx="9040680" cy="328788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48" name=""/>
          <p:cNvSpPr/>
          <p:nvPr/>
        </p:nvSpPr>
        <p:spPr>
          <a:xfrm>
            <a:off x="-131760" y="2157480"/>
            <a:ext cx="10225080" cy="1369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49" name=""/>
          <p:cNvSpPr/>
          <p:nvPr/>
        </p:nvSpPr>
        <p:spPr>
          <a:xfrm>
            <a:off x="507960" y="2154240"/>
            <a:ext cx="9085320" cy="1376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Most MDM solutions are based on a client–server model. In this model, all management</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commands are sent from the server to mobile devices, which then execute them.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Both client and server components can be developed separately and function</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independently. However, when working on these components, you need to pay</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special attention to the flexibility of their interfaces and to their data exchange protocols.</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5817EB27-33C0-49B8-938E-55E8F193FF35}" type="slidenum">
              <a:t>3</a:t>
            </a:fld>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32"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33" name=""/>
          <p:cNvSpPr/>
          <p:nvPr/>
        </p:nvSpPr>
        <p:spPr>
          <a:xfrm>
            <a:off x="493560" y="1768320"/>
            <a:ext cx="8693280" cy="3418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Pros:</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Integrates with third-party systems to create a single sign-on environment</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Allows the creation of Blueprints, which are software profiles for groups of        </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devices</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Lets users switch between on-premises Macs and mobile devices</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Automated the update of software and operating systems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Cons: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Won’t manage devices running Windows, Linux, or Android.</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6B4AEC8C-6122-44BD-8430-F3DD7B14EFF0}" type="slidenum">
              <a:t>30</a:t>
            </a:fld>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35"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3. VMWare Workspace ONE</a:t>
            </a:r>
            <a:endParaRPr b="0" lang="en-SG" sz="3200" spc="-1" strike="noStrike">
              <a:solidFill>
                <a:srgbClr val="000000"/>
              </a:solidFill>
              <a:latin typeface="Arial"/>
            </a:endParaRPr>
          </a:p>
        </p:txBody>
      </p:sp>
      <p:sp>
        <p:nvSpPr>
          <p:cNvPr id="136" name=""/>
          <p:cNvSpPr/>
          <p:nvPr/>
        </p:nvSpPr>
        <p:spPr>
          <a:xfrm>
            <a:off x="3303720" y="3987720"/>
            <a:ext cx="3074760" cy="3463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3. VMWare Workspace ONE</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D0948870-F0D3-46D7-A38C-53247D8CBF82}" type="slidenum">
              <a:t>31</a:t>
            </a:fld>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138" name="" descr=""/>
          <p:cNvPicPr/>
          <p:nvPr/>
        </p:nvPicPr>
        <p:blipFill>
          <a:blip r:embed="rId1"/>
          <a:stretch/>
        </p:blipFill>
        <p:spPr>
          <a:xfrm>
            <a:off x="1371600" y="1327320"/>
            <a:ext cx="7315200" cy="370188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11511DF2-F840-46BA-A4D5-CCBBEF561169}" type="slidenum">
              <a:t>32</a:t>
            </a:fld>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40"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41" name=""/>
          <p:cNvSpPr/>
          <p:nvPr/>
        </p:nvSpPr>
        <p:spPr>
          <a:xfrm>
            <a:off x="2075040" y="2286000"/>
            <a:ext cx="5011560" cy="2649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Key features:</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Configure devices on bulk</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Automatically deploy applications</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Use onboarding workflow to add new   devices</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The platform also enables you to automatically push                                    applications to devices</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p:txBody>
      </p:sp>
      <p:sp>
        <p:nvSpPr>
          <p:cNvPr id="142" name=""/>
          <p:cNvSpPr/>
          <p:nvPr/>
        </p:nvSpPr>
        <p:spPr>
          <a:xfrm>
            <a:off x="939960" y="3987720"/>
            <a:ext cx="7800840" cy="3463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128532A2-9F74-48EE-BF69-A7AED94ABF22}" type="slidenum">
              <a:t>33</a:t>
            </a:fld>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44"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4. BlackBerry Unified Endpoint Management</a:t>
            </a:r>
            <a:endParaRPr b="0" lang="en-SG" sz="3200" spc="-1" strike="noStrike">
              <a:solidFill>
                <a:srgbClr val="000000"/>
              </a:solidFill>
              <a:latin typeface="Arial"/>
            </a:endParaRPr>
          </a:p>
        </p:txBody>
      </p:sp>
      <p:sp>
        <p:nvSpPr>
          <p:cNvPr id="145" name=""/>
          <p:cNvSpPr/>
          <p:nvPr/>
        </p:nvSpPr>
        <p:spPr>
          <a:xfrm>
            <a:off x="2506680" y="3987720"/>
            <a:ext cx="4668840" cy="3463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4. BlackBerry Unified Endpoint Management</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05861E9A-5BE8-40FE-BD46-194F62282A0D}" type="slidenum">
              <a:t>34</a:t>
            </a:fld>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147" name="" descr=""/>
          <p:cNvPicPr/>
          <p:nvPr/>
        </p:nvPicPr>
        <p:blipFill>
          <a:blip r:embed="rId1"/>
          <a:stretch/>
        </p:blipFill>
        <p:spPr>
          <a:xfrm>
            <a:off x="2419200" y="1327320"/>
            <a:ext cx="5239080" cy="328752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6FA51216-94FE-4F40-B040-83AE392AA15D}" type="slidenum">
              <a:t>35</a:t>
            </a:fld>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49"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50" name=""/>
          <p:cNvSpPr/>
          <p:nvPr/>
        </p:nvSpPr>
        <p:spPr>
          <a:xfrm>
            <a:off x="1293840" y="2286000"/>
            <a:ext cx="6478560" cy="1882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Key features:</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Manage device policies</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Supports iOS, Android, Chrome OS, Windows, and Mac       OS</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Activate uses with a QR code (iOS and Android only)</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Available on-Premises and in the cloud</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B0A46038-90E2-4A98-8CA6-231D7441F457}" type="slidenum">
              <a:t>36</a:t>
            </a:fld>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52"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5. Citrix Endpoint Management</a:t>
            </a:r>
            <a:endParaRPr b="0" lang="en-SG" sz="3200" spc="-1" strike="noStrike">
              <a:solidFill>
                <a:srgbClr val="000000"/>
              </a:solidFill>
              <a:latin typeface="Arial"/>
            </a:endParaRPr>
          </a:p>
        </p:txBody>
      </p:sp>
      <p:sp>
        <p:nvSpPr>
          <p:cNvPr id="153" name=""/>
          <p:cNvSpPr/>
          <p:nvPr/>
        </p:nvSpPr>
        <p:spPr>
          <a:xfrm>
            <a:off x="3184560" y="3987720"/>
            <a:ext cx="3313080" cy="3463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5. Citrix Endpoint Management</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6DA7CCBF-B6FA-4AFA-BB8A-EC7E97C51CDB}" type="slidenum">
              <a:t>37</a:t>
            </a:fld>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155" name="" descr=""/>
          <p:cNvPicPr/>
          <p:nvPr/>
        </p:nvPicPr>
        <p:blipFill>
          <a:blip r:embed="rId1"/>
          <a:stretch/>
        </p:blipFill>
        <p:spPr>
          <a:xfrm>
            <a:off x="1600200" y="1327320"/>
            <a:ext cx="7086600" cy="370188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0DD1E94B-FBB4-40FB-BE47-8B6CD97EB2FA}" type="slidenum">
              <a:t>38</a:t>
            </a:fld>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57"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58" name=""/>
          <p:cNvSpPr/>
          <p:nvPr/>
        </p:nvSpPr>
        <p:spPr>
          <a:xfrm>
            <a:off x="503280" y="1693800"/>
            <a:ext cx="10112400" cy="2649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Citrix Endpoint Management is one of the top MDM solutions that enable users to </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monitor devices, applications, and platforms from one console. With Citrix Endpoint</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Management you can monitor Windows 10, Mac OS, iOS, tvOS, iPadOS, Android</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Android Enterprise, Chrome OS, and Citrix.</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Key features:</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Remote monitoring &amp; device management</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Machine learning and Analytics</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Integrations with Azure Active Directory and Okta</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783BD033-EC34-4F22-994A-77FF91037049}" type="slidenum">
              <a:t>39</a:t>
            </a:fld>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51"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52" name=""/>
          <p:cNvSpPr/>
          <p:nvPr/>
        </p:nvSpPr>
        <p:spPr>
          <a:xfrm>
            <a:off x="-115920" y="1004760"/>
            <a:ext cx="10196640" cy="36734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53" name=""/>
          <p:cNvSpPr/>
          <p:nvPr/>
        </p:nvSpPr>
        <p:spPr>
          <a:xfrm>
            <a:off x="685800" y="1001880"/>
            <a:ext cx="9464760" cy="36907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An MDM software platform detects devices connected to a network and sends them settings, commands, and configurations for immediate use. This process is fully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automated to ensure continuous device usage. An MDM system should store the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history of sent commands and the statuses of monitored devices. It should also be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able to provide the required level of management granularity by sending the necessary settings to all devices, to a particular group of devices, or to a specific device.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Devices connected to a network can be identified according to two parameters: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International Mobile Equipment Identity (IMEI) number</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International Mobile Subscriber Identity (IMSI) number</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An MDM system uses the IMEI to identify a particular device, while the IMSI determines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 SIM card that’s associated with a particular end user. </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3DB4BE58-A030-43E5-BF8B-DA4AFA81EEDA}" type="slidenum">
              <a:t>4</a:t>
            </a:fld>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60"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6. SOTI MobiControl</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p:txBody>
      </p:sp>
      <p:sp>
        <p:nvSpPr>
          <p:cNvPr id="161" name=""/>
          <p:cNvSpPr/>
          <p:nvPr/>
        </p:nvSpPr>
        <p:spPr>
          <a:xfrm>
            <a:off x="3710160" y="3583080"/>
            <a:ext cx="2261880" cy="345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6. SOTI MobiControl</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4A6CA6F0-CCB7-4A6A-A689-062AA97B65C8}" type="slidenum">
              <a:t>40</a:t>
            </a:fld>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163" name="" descr=""/>
          <p:cNvPicPr/>
          <p:nvPr/>
        </p:nvPicPr>
        <p:blipFill>
          <a:blip r:embed="rId1"/>
          <a:stretch/>
        </p:blipFill>
        <p:spPr>
          <a:xfrm>
            <a:off x="685800" y="1143000"/>
            <a:ext cx="8686800" cy="411480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1D54EFA5-B398-4D64-B109-31CAE983D880}" type="slidenum">
              <a:t>41</a:t>
            </a:fld>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65"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66" name=""/>
          <p:cNvSpPr/>
          <p:nvPr/>
        </p:nvSpPr>
        <p:spPr>
          <a:xfrm>
            <a:off x="457200" y="1828800"/>
            <a:ext cx="10058400" cy="2906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SOTI MobiControl is an endpoint management solution that can monitor devices from over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170 vendors in one location. Devices supported by SOTI MobiControl include Windows XP, Windows CE, Mac OS, iOS, and Android.</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Key features: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Remote viewing</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Remote control</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Integrations with Apple DEP, Android zero-touch enrolment, Samsung KME, Windows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Autopilot, and Zebra StageNow</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Use scripts to execute management actions</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440CC9FC-ACB2-4E3F-8E0B-E0E57AEDEC1F}" type="slidenum">
              <a:t>42</a:t>
            </a:fld>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68"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7. IBM MaaS360</a:t>
            </a:r>
            <a:endParaRPr b="0" lang="en-SG" sz="3200" spc="-1" strike="noStrike">
              <a:solidFill>
                <a:srgbClr val="000000"/>
              </a:solidFill>
              <a:latin typeface="Arial"/>
            </a:endParaRPr>
          </a:p>
        </p:txBody>
      </p:sp>
      <p:sp>
        <p:nvSpPr>
          <p:cNvPr id="169" name=""/>
          <p:cNvSpPr/>
          <p:nvPr/>
        </p:nvSpPr>
        <p:spPr>
          <a:xfrm>
            <a:off x="3900600" y="3583080"/>
            <a:ext cx="1881000" cy="345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7. IBM MaaS360</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EF8A18D7-F65D-413A-A7D9-BF5003E82F2F}" type="slidenum">
              <a:t>43</a:t>
            </a:fld>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171" name="" descr=""/>
          <p:cNvPicPr/>
          <p:nvPr/>
        </p:nvPicPr>
        <p:blipFill>
          <a:blip r:embed="rId1"/>
          <a:stretch/>
        </p:blipFill>
        <p:spPr>
          <a:xfrm>
            <a:off x="1371600" y="1143000"/>
            <a:ext cx="7086600" cy="388620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75660230-2FA7-4305-B706-D9711485999C}" type="slidenum">
              <a:t>44</a:t>
            </a:fld>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73"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74" name=""/>
          <p:cNvSpPr/>
          <p:nvPr/>
        </p:nvSpPr>
        <p:spPr>
          <a:xfrm>
            <a:off x="681120" y="1830240"/>
            <a:ext cx="10063080" cy="1882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IBM MaaS360 is an enterprise mobility management solution that supports Windows,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Mac OS, Android, and iOS devices. With IBM MaaS360 you can monitor the data</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usage of devices in real-time and deploy updates to mobile applications from one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centralized location. Application updates can be deployed to Windows and Mac</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OS devices for apps like Java, Adobe, Flash, Apple iTunes, and more.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C84EA10C-9753-46DA-B08C-F2F23294FC37}" type="slidenum">
              <a:t>45</a:t>
            </a:fld>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76"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77" name=""/>
          <p:cNvSpPr/>
          <p:nvPr/>
        </p:nvSpPr>
        <p:spPr>
          <a:xfrm>
            <a:off x="2174760" y="1600200"/>
            <a:ext cx="4226040" cy="2138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Key features:</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Real-time data usage monitoring</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Malware detection and remediation</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24/7/365 customer support</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Single sign-on to web and cloud         apps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51C05EEB-E074-427D-A757-E7EA7D83E002}" type="slidenum">
              <a:t>46</a:t>
            </a:fld>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79"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8. Cisco Meraki</a:t>
            </a:r>
            <a:endParaRPr b="0" lang="en-SG" sz="3200" spc="-1" strike="noStrike">
              <a:solidFill>
                <a:srgbClr val="000000"/>
              </a:solidFill>
              <a:latin typeface="Arial"/>
            </a:endParaRPr>
          </a:p>
        </p:txBody>
      </p:sp>
      <p:sp>
        <p:nvSpPr>
          <p:cNvPr id="180" name=""/>
          <p:cNvSpPr/>
          <p:nvPr/>
        </p:nvSpPr>
        <p:spPr>
          <a:xfrm>
            <a:off x="3963960" y="3583080"/>
            <a:ext cx="1754280" cy="345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8. Cisco Meraki</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2C059B5F-09ED-48E8-BB87-F1CDA04DDFD6}" type="slidenum">
              <a:t>47</a:t>
            </a:fld>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182" name="" descr=""/>
          <p:cNvPicPr/>
          <p:nvPr/>
        </p:nvPicPr>
        <p:blipFill>
          <a:blip r:embed="rId1"/>
          <a:stretch/>
        </p:blipFill>
        <p:spPr>
          <a:xfrm>
            <a:off x="503280" y="1425600"/>
            <a:ext cx="9070920" cy="309240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F92D4405-5E39-45BB-95F1-7BE0A486DC17}" type="slidenum">
              <a:t>48</a:t>
            </a:fld>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84"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85" name=""/>
          <p:cNvSpPr/>
          <p:nvPr/>
        </p:nvSpPr>
        <p:spPr>
          <a:xfrm>
            <a:off x="457200" y="2031840"/>
            <a:ext cx="10174320" cy="1882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Cisco Meraki covers the management of laptops and desktops as well as smartphones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and tablets. This management console of this system is very attractive and includes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 map showing the locations of all of your company’s managed devices. However,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it can’t manage IoT or wifi-enabled office equipment, such as printers. It will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communicate with devices running Windows, macOS, Windows Phone, iOS,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Android, Chrome OS and Samsung Knox.Lost or stolen mobile phones can have all of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their rights revoked and can be locked or wiped remotely</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82FC9C67-95BE-473C-9DDF-8AB56541F2D2}" type="slidenum">
              <a:t>49</a:t>
            </a:fld>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502920" y="225360"/>
            <a:ext cx="9070920" cy="946080"/>
          </a:xfrm>
          <a:prstGeom prst="rect">
            <a:avLst/>
          </a:prstGeom>
          <a:noFill/>
          <a:ln w="0">
            <a:noFill/>
          </a:ln>
        </p:spPr>
        <p:txBody>
          <a:bodyPr lIns="0" rIns="0" tIns="3924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4400" spc="-1" strike="noStrike">
                <a:solidFill>
                  <a:srgbClr val="000000"/>
                </a:solidFill>
                <a:latin typeface="Arial"/>
              </a:rPr>
              <a:t>MDM Architecture</a:t>
            </a:r>
            <a:endParaRPr b="0" lang="en-SG" sz="4400" spc="-1" strike="noStrike">
              <a:solidFill>
                <a:srgbClr val="000000"/>
              </a:solidFill>
              <a:latin typeface="Arial"/>
            </a:endParaRPr>
          </a:p>
        </p:txBody>
      </p:sp>
      <p:sp>
        <p:nvSpPr>
          <p:cNvPr id="55"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56" name=""/>
          <p:cNvSpPr/>
          <p:nvPr/>
        </p:nvSpPr>
        <p:spPr>
          <a:xfrm>
            <a:off x="736560" y="2157480"/>
            <a:ext cx="8488440" cy="1369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 classic mobile device management solution architecture consists of three layers:</a:t>
            </a:r>
            <a:endParaRPr b="0" lang="en-SG" sz="1800" spc="-1" strike="noStrike">
              <a:solidFill>
                <a:srgbClr val="000000"/>
              </a:solidFill>
              <a:latin typeface="Arial"/>
            </a:endParaRPr>
          </a:p>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Handset software</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Middle-tier server</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Backend server </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7521FBA2-8198-4226-BBEE-178FC50DF75A}" type="slidenum">
              <a:t>5</a:t>
            </a:fld>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87"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9. Miradore Mobile Device Management</a:t>
            </a:r>
            <a:endParaRPr b="0" lang="en-SG" sz="3200" spc="-1" strike="noStrike">
              <a:solidFill>
                <a:srgbClr val="000000"/>
              </a:solidFill>
              <a:latin typeface="Arial"/>
            </a:endParaRPr>
          </a:p>
        </p:txBody>
      </p:sp>
      <p:sp>
        <p:nvSpPr>
          <p:cNvPr id="188" name=""/>
          <p:cNvSpPr/>
          <p:nvPr/>
        </p:nvSpPr>
        <p:spPr>
          <a:xfrm>
            <a:off x="2728800" y="1630440"/>
            <a:ext cx="4224600" cy="345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9. Miradore Mobile Device Management</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3D803E25-B0C2-4DF7-A911-BAD3F7E0C54D}" type="slidenum">
              <a:t>50</a:t>
            </a:fld>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190" name="" descr=""/>
          <p:cNvPicPr/>
          <p:nvPr/>
        </p:nvPicPr>
        <p:blipFill>
          <a:blip r:embed="rId1"/>
          <a:stretch/>
        </p:blipFill>
        <p:spPr>
          <a:xfrm>
            <a:off x="1600200" y="1327320"/>
            <a:ext cx="6858000" cy="347328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46F25325-AD77-4BFD-9598-769D1394B387}" type="slidenum">
              <a:t>51</a:t>
            </a:fld>
          </a:p>
        </p:txBody>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92"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193" name=""/>
          <p:cNvSpPr/>
          <p:nvPr/>
        </p:nvSpPr>
        <p:spPr>
          <a:xfrm>
            <a:off x="2617920" y="1246320"/>
            <a:ext cx="5154480" cy="1369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marL="216000" indent="-216000">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Offers three flexible pricing options</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Encrypts communications via VPN</a:t>
            </a: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Provides security features as an add on      </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85B961B5-4D35-4DAE-B839-9AA5DC61AA7D}" type="slidenum">
              <a:t>52</a:t>
            </a:fld>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195"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endParaRPr b="0" lang="en-SG" sz="32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10. SimplySecure</a:t>
            </a:r>
            <a:endParaRPr b="0" lang="en-SG" sz="3200" spc="-1" strike="noStrike">
              <a:solidFill>
                <a:srgbClr val="000000"/>
              </a:solidFill>
              <a:latin typeface="Arial"/>
            </a:endParaRPr>
          </a:p>
        </p:txBody>
      </p:sp>
      <p:sp>
        <p:nvSpPr>
          <p:cNvPr id="196" name=""/>
          <p:cNvSpPr/>
          <p:nvPr/>
        </p:nvSpPr>
        <p:spPr>
          <a:xfrm>
            <a:off x="3763800" y="3540240"/>
            <a:ext cx="1951200" cy="345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11. SimplySecure</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B2D26F64-EAC0-4674-8664-A9052EFABEEE}" type="slidenum">
              <a:t>53</a:t>
            </a:fld>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7"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198" name="" descr=""/>
          <p:cNvPicPr/>
          <p:nvPr/>
        </p:nvPicPr>
        <p:blipFill>
          <a:blip r:embed="rId1"/>
          <a:stretch/>
        </p:blipFill>
        <p:spPr>
          <a:xfrm>
            <a:off x="2066760" y="1327320"/>
            <a:ext cx="6162840" cy="347328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EAD08640-B5D4-40BA-8B69-99FFEE01AFE0}" type="slidenum">
              <a:t>54</a:t>
            </a:fld>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200"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201" name=""/>
          <p:cNvSpPr/>
          <p:nvPr/>
        </p:nvSpPr>
        <p:spPr>
          <a:xfrm>
            <a:off x="474840" y="1857240"/>
            <a:ext cx="10040760" cy="2394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marL="216000" indent="-216000">
              <a:lnSpc>
                <a:spcPct val="93000"/>
              </a:lnSpc>
              <a:spcBef>
                <a:spcPts val="26"/>
              </a:spcBef>
              <a:spcAft>
                <a:spcPts val="26"/>
              </a:spcAft>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SimplySecure is a cloud-based MDM capable of dealing with iOS and Android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mobile devices and portable storage. The overall service is called the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SimplySecure Management System and it can cover desktops, laptops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mobile devices, and USB storage in these different pricing categories.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marL="216000" indent="-216000">
              <a:lnSpc>
                <a:spcPct val="93000"/>
              </a:lnSpc>
              <a:spcBef>
                <a:spcPts val="26"/>
              </a:spcBef>
              <a:spcAft>
                <a:spcPts val="26"/>
              </a:spcAft>
              <a:buClr>
                <a:srgbClr val="000000"/>
              </a:buClr>
              <a:buSzPct val="45000"/>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The dashboard for the service is accessed via web browser. Configure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your mobile devices remotely and in bulk, applying different policies to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groups of devices. Lost devices can be wiped remotely and devices that</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display suspicious activity can be quarantined.</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34B64807-E90D-4781-976F-5AD78FA6E27D}" type="slidenum">
              <a:t>55</a:t>
            </a:fld>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2" name="PlaceHolder 1"/>
          <p:cNvSpPr>
            <a:spLocks noGrp="1"/>
          </p:cNvSpPr>
          <p:nvPr>
            <p:ph type="title"/>
          </p:nvPr>
        </p:nvSpPr>
        <p:spPr>
          <a:xfrm>
            <a:off x="502920" y="225360"/>
            <a:ext cx="9070920" cy="946080"/>
          </a:xfrm>
          <a:prstGeom prst="rect">
            <a:avLst/>
          </a:prstGeom>
          <a:noFill/>
          <a:ln w="0">
            <a:noFill/>
          </a:ln>
        </p:spPr>
        <p:txBody>
          <a:bodyPr lIns="0" rIns="0" tIns="39240" bIns="0" anchor="ctr">
            <a:noAutofit/>
          </a:bodyPr>
          <a:p>
            <a:pPr algn="ct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4400" spc="-1" strike="noStrike">
                <a:solidFill>
                  <a:srgbClr val="000000"/>
                </a:solidFill>
                <a:latin typeface="Arial"/>
              </a:rPr>
              <a:t>Complete List</a:t>
            </a:r>
            <a:endParaRPr b="0" lang="en-SG" sz="4400" spc="-1" strike="noStrike">
              <a:solidFill>
                <a:srgbClr val="000000"/>
              </a:solidFill>
              <a:latin typeface="Arial"/>
            </a:endParaRPr>
          </a:p>
        </p:txBody>
      </p:sp>
      <p:sp>
        <p:nvSpPr>
          <p:cNvPr id="203" name="PlaceHolder 2"/>
          <p:cNvSpPr>
            <a:spLocks noGrp="1"/>
          </p:cNvSpPr>
          <p:nvPr>
            <p:ph/>
          </p:nvPr>
        </p:nvSpPr>
        <p:spPr>
          <a:xfrm>
            <a:off x="685440" y="1599840"/>
            <a:ext cx="9070920" cy="328788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204" name=""/>
          <p:cNvSpPr/>
          <p:nvPr/>
        </p:nvSpPr>
        <p:spPr>
          <a:xfrm>
            <a:off x="727200" y="1828800"/>
            <a:ext cx="10245600" cy="41860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ManageEngine Mobile Device Manager Plus</a:t>
            </a:r>
            <a:r>
              <a:rPr b="0" lang="en-SG" sz="1800" spc="-1" strike="noStrike">
                <a:solidFill>
                  <a:srgbClr val="000000"/>
                </a:solidFill>
                <a:latin typeface="Arial"/>
              </a:rPr>
              <a:t>:  Mobile device management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solution for device management that supports Windows, Mac OS, Chrome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OS, iOS, and Android. A complete enterprise device management package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with both on-premises and cloud-based versions.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Kandji</a:t>
            </a:r>
            <a:r>
              <a:rPr b="0" lang="en-SG" sz="1800" spc="-1" strike="noStrike">
                <a:solidFill>
                  <a:srgbClr val="000000"/>
                </a:solidFill>
                <a:latin typeface="Arial"/>
              </a:rPr>
              <a:t> : A cloud-based service that reaches out to devices through agents and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specializes in Apple devices.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VMWare Workspace ONE</a:t>
            </a:r>
            <a:r>
              <a:rPr b="0" lang="en-SG" sz="1800" spc="-1" strike="noStrike">
                <a:solidFill>
                  <a:srgbClr val="000000"/>
                </a:solidFill>
                <a:latin typeface="Arial"/>
              </a:rPr>
              <a:t> Mobile device management solution that can configure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policies for devices remotely, automatically deploy applications, and more.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97EBB335-00C5-4E07-A581-E0B1BE2E0A81}" type="slidenum">
              <a:t>56</a:t>
            </a:fld>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206"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207" name=""/>
          <p:cNvSpPr/>
          <p:nvPr/>
        </p:nvSpPr>
        <p:spPr>
          <a:xfrm>
            <a:off x="517680" y="1747800"/>
            <a:ext cx="9997920" cy="2906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BlackBerry Unified Endpoint Management</a:t>
            </a:r>
            <a:r>
              <a:rPr b="0" lang="en-SG" sz="1800" spc="-1" strike="noStrike">
                <a:solidFill>
                  <a:srgbClr val="000000"/>
                </a:solidFill>
                <a:latin typeface="Arial"/>
              </a:rPr>
              <a:t> :Endpoint management solution design that</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supports Windows 10, Mac OS, iOS, Android, and Chrome OS.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Citrix Endpoint Management</a:t>
            </a:r>
            <a:r>
              <a:rPr b="0" lang="en-SG" sz="1800" spc="-1" strike="noStrike">
                <a:solidFill>
                  <a:srgbClr val="000000"/>
                </a:solidFill>
                <a:latin typeface="Arial"/>
              </a:rPr>
              <a:t> :MDM solution that supports Windows 10, Mac OS, iOS,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tvOS, iPadOS, Android, Android Enterprise, Chrome OS, and Citrix.</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SOTI MobiControl :</a:t>
            </a:r>
            <a:r>
              <a:rPr b="0" lang="en-SG" sz="1800" spc="-1" strike="noStrike">
                <a:solidFill>
                  <a:srgbClr val="000000"/>
                </a:solidFill>
                <a:latin typeface="Arial"/>
              </a:rPr>
              <a:t>Endpoint management software that supports Windows XP, Windows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CE, Mac OS, iOS, and Android.</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IBM MaaS360 : </a:t>
            </a:r>
            <a:r>
              <a:rPr b="0" lang="en-SG" sz="1800" spc="-1" strike="noStrike">
                <a:solidFill>
                  <a:srgbClr val="000000"/>
                </a:solidFill>
                <a:latin typeface="Arial"/>
              </a:rPr>
              <a:t>Enterprise mobility management solution with real-time data usage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monitoring, application updates, endpoint device malware detection, and more.</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59DBF66A-C7D1-4D68-98C9-E8C2CB33D60D}" type="slidenum">
              <a:t>57</a:t>
            </a:fld>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209"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210" name=""/>
          <p:cNvSpPr/>
          <p:nvPr/>
        </p:nvSpPr>
        <p:spPr>
          <a:xfrm>
            <a:off x="635040" y="1828800"/>
            <a:ext cx="10109160" cy="2138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Cisco Meraki</a:t>
            </a:r>
            <a:r>
              <a:rPr b="0" lang="en-SG" sz="1800" spc="-1" strike="noStrike">
                <a:solidFill>
                  <a:srgbClr val="000000"/>
                </a:solidFill>
                <a:latin typeface="Arial"/>
              </a:rPr>
              <a:t> :Includes a container system to deliver apps to user-owned devices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and also has loss protection procedures.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Miradore Mobile Device Management</a:t>
            </a:r>
            <a:r>
              <a:rPr b="0" lang="en-SG" sz="1800" spc="-1" strike="noStrike">
                <a:solidFill>
                  <a:srgbClr val="000000"/>
                </a:solidFill>
                <a:latin typeface="Arial"/>
              </a:rPr>
              <a:t> :A Cloud-based device manager in both free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and paid versions.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SimplySecure</a:t>
            </a:r>
            <a:r>
              <a:rPr b="0" lang="en-SG" sz="1800" spc="-1" strike="noStrike">
                <a:solidFill>
                  <a:srgbClr val="000000"/>
                </a:solidFill>
                <a:latin typeface="Arial"/>
              </a:rPr>
              <a:t> :A cloud-based MDM that covers iOS and Android mobile devices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and portable storage.</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E3CD5683-66D1-4969-9A0F-07390728EA2B}" type="slidenum">
              <a:t>58</a:t>
            </a:fld>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212" name="PlaceHolder 2"/>
          <p:cNvSpPr>
            <a:spLocks noGrp="1"/>
          </p:cNvSpPr>
          <p:nvPr>
            <p:ph/>
          </p:nvPr>
        </p:nvSpPr>
        <p:spPr>
          <a:xfrm>
            <a:off x="502920" y="1327320"/>
            <a:ext cx="9070920" cy="3287520"/>
          </a:xfrm>
          <a:prstGeom prst="rect">
            <a:avLst/>
          </a:prstGeom>
          <a:noFill/>
          <a:ln w="0">
            <a:noFill/>
          </a:ln>
        </p:spPr>
        <p:txBody>
          <a:bodyPr lIns="0" rIns="0" tIns="28440" bIns="0" anchor="t">
            <a:normAutofit/>
          </a:bodyPr>
          <a:p>
            <a:pPr marL="431640" indent="-323640">
              <a:lnSpc>
                <a:spcPct val="93000"/>
              </a:lnSpc>
              <a:spcBef>
                <a:spcPts val="1437"/>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3200" spc="-1" strike="noStrike">
                <a:solidFill>
                  <a:srgbClr val="000000"/>
                </a:solidFill>
                <a:latin typeface="Arial"/>
              </a:rPr>
              <a:t>                      </a:t>
            </a:r>
            <a:r>
              <a:rPr b="0" lang="en-SG" sz="3200" spc="-1" strike="noStrike">
                <a:solidFill>
                  <a:srgbClr val="000000"/>
                </a:solidFill>
                <a:latin typeface="Arial"/>
              </a:rPr>
              <a:t>Thank You</a:t>
            </a:r>
            <a:endParaRPr b="0" lang="en-SG" sz="32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A5626190-89F3-4776-A63A-BE6D04C714AB}" type="slidenum">
              <a:t>59</a:t>
            </a:fld>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pic>
        <p:nvPicPr>
          <p:cNvPr id="58" name="" descr=""/>
          <p:cNvPicPr/>
          <p:nvPr/>
        </p:nvPicPr>
        <p:blipFill>
          <a:blip r:embed="rId1"/>
          <a:stretch/>
        </p:blipFill>
        <p:spPr>
          <a:xfrm>
            <a:off x="1758960" y="1327320"/>
            <a:ext cx="7156440" cy="3701880"/>
          </a:xfrm>
          <a:prstGeom prst="rect">
            <a:avLst/>
          </a:prstGeom>
          <a:ln w="0">
            <a:noFill/>
          </a:ln>
        </p:spPr>
      </p:pic>
      <p:sp>
        <p:nvSpPr>
          <p:cNvPr id="3" name="PlaceHolder 2"/>
          <p:cNvSpPr>
            <a:spLocks noGrp="1"/>
          </p:cNvSpPr>
          <p:nvPr>
            <p:ph type="ftr" idx="2"/>
          </p:nvPr>
        </p:nvSpPr>
        <p:spPr/>
        <p:txBody>
          <a:bodyPr/>
          <a:p>
            <a:r>
              <a:t>29-07-2022</a:t>
            </a:r>
          </a:p>
        </p:txBody>
      </p:sp>
      <p:sp>
        <p:nvSpPr>
          <p:cNvPr id="4" name="PlaceHolder 3"/>
          <p:cNvSpPr>
            <a:spLocks noGrp="1"/>
          </p:cNvSpPr>
          <p:nvPr>
            <p:ph type="sldNum" idx="3"/>
          </p:nvPr>
        </p:nvSpPr>
        <p:spPr/>
        <p:txBody>
          <a:bodyPr/>
          <a:p>
            <a:fld id="{A606A306-771D-419C-AFD1-4DB02669E4AB}" type="slidenum">
              <a:t>6</a:t>
            </a:fld>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60" name="PlaceHolder 2"/>
          <p:cNvSpPr>
            <a:spLocks noGrp="1"/>
          </p:cNvSpPr>
          <p:nvPr>
            <p:ph/>
          </p:nvPr>
        </p:nvSpPr>
        <p:spPr>
          <a:xfrm>
            <a:off x="685800" y="1327320"/>
            <a:ext cx="888840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61" name=""/>
          <p:cNvSpPr/>
          <p:nvPr/>
        </p:nvSpPr>
        <p:spPr>
          <a:xfrm>
            <a:off x="-15840" y="1644480"/>
            <a:ext cx="9995040" cy="3162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62" name=""/>
          <p:cNvSpPr/>
          <p:nvPr/>
        </p:nvSpPr>
        <p:spPr>
          <a:xfrm>
            <a:off x="685800" y="1327320"/>
            <a:ext cx="10180800" cy="3438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SG" sz="1800" spc="-1" strike="noStrike">
                <a:solidFill>
                  <a:srgbClr val="000000"/>
                </a:solidFill>
                <a:latin typeface="Arial"/>
              </a:rPr>
              <a:t>Middle-tier and backend</a:t>
            </a:r>
            <a:r>
              <a:rPr b="0" lang="en-SG" sz="1800" spc="-1" strike="noStrike">
                <a:solidFill>
                  <a:srgbClr val="000000"/>
                </a:solidFill>
                <a:latin typeface="Arial"/>
              </a:rPr>
              <a:t> (e.g. Firebase Cloud Messaging) servers communicate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via HTTPS using an API that provides commands for device management tasks such as: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locking mechanism activation and deactivation</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checking activation status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locking and unlocking a device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sending push notifications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asynchronous request/retrieval of information about a device’s lock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status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A particular device is identified in the MDM server database based on its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phone number, IMEI, or IMSI (if it’s associated with a SIM card). </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BF54DCED-16AF-435E-8E69-CAAB8A25F243}" type="slidenum">
              <a:t>7</a:t>
            </a:fld>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64" name="PlaceHolder 2"/>
          <p:cNvSpPr>
            <a:spLocks noGrp="1"/>
          </p:cNvSpPr>
          <p:nvPr>
            <p:ph/>
          </p:nvPr>
        </p:nvSpPr>
        <p:spPr>
          <a:xfrm>
            <a:off x="914040" y="1327320"/>
            <a:ext cx="9070920" cy="328752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65" name=""/>
          <p:cNvSpPr/>
          <p:nvPr/>
        </p:nvSpPr>
        <p:spPr>
          <a:xfrm>
            <a:off x="-144360" y="1515960"/>
            <a:ext cx="10252080" cy="2649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66" name=""/>
          <p:cNvSpPr/>
          <p:nvPr/>
        </p:nvSpPr>
        <p:spPr>
          <a:xfrm>
            <a:off x="457200" y="1600200"/>
            <a:ext cx="10128240" cy="24066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Client devices communicate with the middle-tier server via SMS. A client-side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certificate ensures the security of messages. The system stores a public key locally</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on each device in a standard encrypted container used by the Android KeyChain API,</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while SMSs from the server are signed with a private key.</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The phone number through which the server sends and the client device receives and</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sends messages is also stored on the device in a secure container. You can update this</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container via SMS with a command sent from a valid phone number. Handset software</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r>
              <a:rPr b="0" lang="en-SG" sz="1800" spc="-1" strike="noStrike">
                <a:solidFill>
                  <a:srgbClr val="000000"/>
                </a:solidFill>
                <a:latin typeface="Arial"/>
              </a:rPr>
              <a:t>checks the validity of the phone number and verifies the SMS signature directly on the device </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E39ED197-DBF1-46B2-91EA-32A7685EDB1F}" type="slidenum">
              <a:t>8</a:t>
            </a:fld>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502920" y="225360"/>
            <a:ext cx="9070920" cy="946080"/>
          </a:xfrm>
          <a:prstGeom prst="rect">
            <a:avLst/>
          </a:prstGeom>
          <a:noFill/>
          <a:ln w="0">
            <a:noFill/>
          </a:ln>
        </p:spPr>
        <p:txBody>
          <a:bodyPr lIns="0" rIns="0" tIns="0" bIns="0" anchor="ctr">
            <a:noAutofit/>
          </a:bodyPr>
          <a:p>
            <a:pPr algn="ctr">
              <a:lnSpc>
                <a:spcPct val="93000"/>
              </a:lnSpc>
              <a:spcBef>
                <a:spcPts val="26"/>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4400" spc="-1" strike="noStrike">
              <a:solidFill>
                <a:srgbClr val="000000"/>
              </a:solidFill>
              <a:latin typeface="Arial"/>
            </a:endParaRPr>
          </a:p>
        </p:txBody>
      </p:sp>
      <p:sp>
        <p:nvSpPr>
          <p:cNvPr id="68" name="PlaceHolder 2"/>
          <p:cNvSpPr>
            <a:spLocks noGrp="1"/>
          </p:cNvSpPr>
          <p:nvPr>
            <p:ph/>
          </p:nvPr>
        </p:nvSpPr>
        <p:spPr>
          <a:xfrm>
            <a:off x="1142640" y="1371240"/>
            <a:ext cx="9070920" cy="3287880"/>
          </a:xfrm>
          <a:prstGeom prst="rect">
            <a:avLst/>
          </a:prstGeom>
          <a:noFill/>
          <a:ln w="0">
            <a:noFill/>
          </a:ln>
        </p:spPr>
        <p:txBody>
          <a:bodyPr lIns="0" rIns="0" tIns="28440" bIns="0" anchor="t">
            <a:normAutofit/>
          </a:bodyPr>
          <a:p>
            <a:pPr marL="343080" indent="-343080">
              <a:lnSpc>
                <a:spcPct val="93000"/>
              </a:lnSpc>
              <a:spcBef>
                <a:spcPts val="1437"/>
              </a:spcBef>
              <a:spcAft>
                <a:spcPts val="26"/>
              </a:spcAft>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SG" sz="3200" spc="-1" strike="noStrike">
              <a:solidFill>
                <a:srgbClr val="000000"/>
              </a:solidFill>
              <a:latin typeface="Arial"/>
            </a:endParaRPr>
          </a:p>
        </p:txBody>
      </p:sp>
      <p:sp>
        <p:nvSpPr>
          <p:cNvPr id="69" name=""/>
          <p:cNvSpPr/>
          <p:nvPr/>
        </p:nvSpPr>
        <p:spPr>
          <a:xfrm>
            <a:off x="-20520" y="1600200"/>
            <a:ext cx="10004400" cy="6858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6084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 </a:t>
            </a:r>
            <a:endParaRPr b="0" lang="en-SG" sz="1800" spc="-1" strike="noStrike">
              <a:solidFill>
                <a:srgbClr val="000000"/>
              </a:solidFill>
              <a:latin typeface="Arial"/>
            </a:endParaRPr>
          </a:p>
        </p:txBody>
      </p:sp>
      <p:sp>
        <p:nvSpPr>
          <p:cNvPr id="70" name=""/>
          <p:cNvSpPr/>
          <p:nvPr/>
        </p:nvSpPr>
        <p:spPr>
          <a:xfrm>
            <a:off x="1212840" y="2411280"/>
            <a:ext cx="7677000" cy="860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Autofit/>
          </a:bodyPr>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In order to fully cover how the backend server works, we’ll consider how it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interacts with its components. Take a look at the following mobile device </a:t>
            </a:r>
            <a:endParaRPr b="0" lang="en-SG" sz="1800" spc="-1" strike="noStrike">
              <a:solidFill>
                <a:srgbClr val="000000"/>
              </a:solidFill>
              <a:latin typeface="Arial"/>
            </a:endParaRPr>
          </a:p>
          <a:p>
            <a:pPr>
              <a:lnSpc>
                <a:spcPct val="93000"/>
              </a:lnSpc>
              <a:spcBef>
                <a:spcPts val="26"/>
              </a:spcBef>
              <a:spcAft>
                <a:spcPts val="26"/>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SG" sz="1800" spc="-1" strike="noStrike">
                <a:solidFill>
                  <a:srgbClr val="000000"/>
                </a:solidFill>
                <a:latin typeface="Arial"/>
              </a:rPr>
              <a:t>management architecture diagram.</a:t>
            </a:r>
            <a:endParaRPr b="0" lang="en-SG" sz="1800" spc="-1" strike="noStrike">
              <a:solidFill>
                <a:srgbClr val="000000"/>
              </a:solidFill>
              <a:latin typeface="Arial"/>
            </a:endParaRPr>
          </a:p>
        </p:txBody>
      </p:sp>
      <p:sp>
        <p:nvSpPr>
          <p:cNvPr id="4" name="PlaceHolder 3"/>
          <p:cNvSpPr>
            <a:spLocks noGrp="1"/>
          </p:cNvSpPr>
          <p:nvPr>
            <p:ph type="ftr" idx="2"/>
          </p:nvPr>
        </p:nvSpPr>
        <p:spPr/>
        <p:txBody>
          <a:bodyPr/>
          <a:p>
            <a:r>
              <a:t>29-07-2022</a:t>
            </a:r>
          </a:p>
        </p:txBody>
      </p:sp>
      <p:sp>
        <p:nvSpPr>
          <p:cNvPr id="5" name="PlaceHolder 4"/>
          <p:cNvSpPr>
            <a:spLocks noGrp="1"/>
          </p:cNvSpPr>
          <p:nvPr>
            <p:ph type="sldNum" idx="3"/>
          </p:nvPr>
        </p:nvSpPr>
        <p:spPr/>
        <p:txBody>
          <a:bodyPr/>
          <a:p>
            <a:fld id="{4874D1AC-EEAD-4D1C-81D7-4DF787A5748A}" type="slidenum">
              <a:t>9</a:t>
            </a:fld>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2022-07-27T11:23:13Z</dcterms:created>
  <dc:creator/>
  <dc:description/>
  <dc:language>en-SG</dc:language>
  <cp:lastModifiedBy/>
  <dcterms:modified xsi:type="dcterms:W3CDTF">2022-07-28T14:24:25Z</dcterms:modified>
  <cp:revision>7</cp:revision>
  <dc:subject/>
  <dc:title/>
</cp:coreProperties>
</file>