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421CD9A-EBDA-43F7-9157-E007159C67DE}" type="slidenum">
              <a:t>&lt;#&gt;</a:t>
            </a:fld>
          </a:p>
        </p:txBody>
      </p:sp>
      <p:sp>
        <p:nvSpPr>
          <p:cNvPr id="4" name="PlaceHolder 3"/>
          <p:cNvSpPr>
            <a:spLocks noGrp="1"/>
          </p:cNvSpPr>
          <p:nvPr>
            <p:ph type="dt" idx="1"/>
          </p:nvPr>
        </p:nvSpPr>
        <p:spPr/>
        <p:txBody>
          <a:bodyPr/>
          <a:p>
            <a:r>
              <a:rPr lang="en-SG"/>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A0A22B3-CEA9-4F44-AC70-774FC3F9F9C7}" type="slidenum">
              <a:t>&lt;#&gt;</a:t>
            </a:fld>
          </a:p>
        </p:txBody>
      </p:sp>
      <p:sp>
        <p:nvSpPr>
          <p:cNvPr id="7" name="PlaceHolder 6"/>
          <p:cNvSpPr>
            <a:spLocks noGrp="1"/>
          </p:cNvSpPr>
          <p:nvPr>
            <p:ph type="dt" idx="1"/>
          </p:nvPr>
        </p:nvSpPr>
        <p:spPr/>
        <p:txBody>
          <a:bodyPr/>
          <a:p>
            <a:r>
              <a:rPr lang="en-SG"/>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3F5153C-E0D5-4487-A95B-0585CF8DF90E}" type="slidenum">
              <a:t>&lt;#&gt;</a:t>
            </a:fld>
          </a:p>
        </p:txBody>
      </p:sp>
      <p:sp>
        <p:nvSpPr>
          <p:cNvPr id="9" name="PlaceHolder 8"/>
          <p:cNvSpPr>
            <a:spLocks noGrp="1"/>
          </p:cNvSpPr>
          <p:nvPr>
            <p:ph type="dt" idx="1"/>
          </p:nvPr>
        </p:nvSpPr>
        <p:spPr/>
        <p:txBody>
          <a:bodyPr/>
          <a:p>
            <a:r>
              <a:rPr lang="en-SG"/>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SG"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392651B-0A60-439D-9398-82A39B8F1292}" type="slidenum">
              <a:t>&lt;#&gt;</a:t>
            </a:fld>
          </a:p>
        </p:txBody>
      </p:sp>
      <p:sp>
        <p:nvSpPr>
          <p:cNvPr id="11" name="PlaceHolder 10"/>
          <p:cNvSpPr>
            <a:spLocks noGrp="1"/>
          </p:cNvSpPr>
          <p:nvPr>
            <p:ph type="dt" idx="1"/>
          </p:nvPr>
        </p:nvSpPr>
        <p:spPr/>
        <p:txBody>
          <a:bodyPr/>
          <a:p>
            <a:r>
              <a:rPr lang="en-SG"/>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0BC180B-3150-4E46-A03C-2878600DBDC5}" type="slidenum">
              <a:t>&lt;#&gt;</a:t>
            </a:fld>
          </a:p>
        </p:txBody>
      </p:sp>
      <p:sp>
        <p:nvSpPr>
          <p:cNvPr id="6" name="PlaceHolder 5"/>
          <p:cNvSpPr>
            <a:spLocks noGrp="1"/>
          </p:cNvSpPr>
          <p:nvPr>
            <p:ph type="dt" idx="1"/>
          </p:nvPr>
        </p:nvSpPr>
        <p:spPr/>
        <p:txBody>
          <a:bodyPr/>
          <a:p>
            <a:r>
              <a:rPr lang="en-SG"/>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SG"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691E5AB-43AA-4317-ACBF-63FB7F888225}" type="slidenum">
              <a:t>&lt;#&gt;</a:t>
            </a:fld>
          </a:p>
        </p:txBody>
      </p:sp>
      <p:sp>
        <p:nvSpPr>
          <p:cNvPr id="6" name="PlaceHolder 5"/>
          <p:cNvSpPr>
            <a:spLocks noGrp="1"/>
          </p:cNvSpPr>
          <p:nvPr>
            <p:ph type="dt" idx="1"/>
          </p:nvPr>
        </p:nvSpPr>
        <p:spPr/>
        <p:txBody>
          <a:bodyPr/>
          <a:p>
            <a:r>
              <a:rPr lang="en-SG"/>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934DA9A-2419-43AD-8110-8CD551E2CB57}" type="slidenum">
              <a:t>&lt;#&gt;</a:t>
            </a:fld>
          </a:p>
        </p:txBody>
      </p:sp>
      <p:sp>
        <p:nvSpPr>
          <p:cNvPr id="7" name="PlaceHolder 6"/>
          <p:cNvSpPr>
            <a:spLocks noGrp="1"/>
          </p:cNvSpPr>
          <p:nvPr>
            <p:ph type="dt" idx="1"/>
          </p:nvPr>
        </p:nvSpPr>
        <p:spPr/>
        <p:txBody>
          <a:bodyPr/>
          <a:p>
            <a:r>
              <a:rPr lang="en-SG"/>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D68461F-F016-4CA2-9286-FAAF83A1E126}" type="slidenum">
              <a:t>&lt;#&gt;</a:t>
            </a:fld>
          </a:p>
        </p:txBody>
      </p:sp>
      <p:sp>
        <p:nvSpPr>
          <p:cNvPr id="5" name="PlaceHolder 4"/>
          <p:cNvSpPr>
            <a:spLocks noGrp="1"/>
          </p:cNvSpPr>
          <p:nvPr>
            <p:ph type="dt" idx="1"/>
          </p:nvPr>
        </p:nvSpPr>
        <p:spPr/>
        <p:txBody>
          <a:bodyPr/>
          <a:p>
            <a:r>
              <a:rPr lang="en-SG"/>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SG"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722A862-8B65-4055-A6F7-0CABCE3C7660}" type="slidenum">
              <a:t>&lt;#&gt;</a:t>
            </a:fld>
          </a:p>
        </p:txBody>
      </p:sp>
      <p:sp>
        <p:nvSpPr>
          <p:cNvPr id="5" name="PlaceHolder 4"/>
          <p:cNvSpPr>
            <a:spLocks noGrp="1"/>
          </p:cNvSpPr>
          <p:nvPr>
            <p:ph type="dt" idx="1"/>
          </p:nvPr>
        </p:nvSpPr>
        <p:spPr/>
        <p:txBody>
          <a:bodyPr/>
          <a:p>
            <a:r>
              <a:rPr lang="en-SG"/>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552DF78-F039-4CA8-85A4-14DF3BEC693A}" type="slidenum">
              <a:t>&lt;#&gt;</a:t>
            </a:fld>
          </a:p>
        </p:txBody>
      </p:sp>
      <p:sp>
        <p:nvSpPr>
          <p:cNvPr id="8" name="PlaceHolder 7"/>
          <p:cNvSpPr>
            <a:spLocks noGrp="1"/>
          </p:cNvSpPr>
          <p:nvPr>
            <p:ph type="dt" idx="1"/>
          </p:nvPr>
        </p:nvSpPr>
        <p:spPr/>
        <p:txBody>
          <a:bodyPr/>
          <a:p>
            <a:r>
              <a:rPr lang="en-SG"/>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SG"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67E0FD1-53ED-4A1F-B655-6ED27C5EA3BF}" type="slidenum">
              <a:t>&lt;#&gt;</a:t>
            </a:fld>
          </a:p>
        </p:txBody>
      </p:sp>
      <p:sp>
        <p:nvSpPr>
          <p:cNvPr id="8" name="PlaceHolder 7"/>
          <p:cNvSpPr>
            <a:spLocks noGrp="1"/>
          </p:cNvSpPr>
          <p:nvPr>
            <p:ph type="dt" idx="1"/>
          </p:nvPr>
        </p:nvSpPr>
        <p:spPr/>
        <p:txBody>
          <a:bodyPr/>
          <a:p>
            <a:r>
              <a:rPr lang="en-SG"/>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SG"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SG"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25EBD14-A7E8-4298-8AAC-94600B110C97}" type="slidenum">
              <a:t>&lt;#&gt;</a:t>
            </a:fld>
          </a:p>
        </p:txBody>
      </p:sp>
      <p:sp>
        <p:nvSpPr>
          <p:cNvPr id="8" name="PlaceHolder 7"/>
          <p:cNvSpPr>
            <a:spLocks noGrp="1"/>
          </p:cNvSpPr>
          <p:nvPr>
            <p:ph type="dt" idx="1"/>
          </p:nvPr>
        </p:nvSpPr>
        <p:spPr/>
        <p:txBody>
          <a:bodyPr/>
          <a:p>
            <a:r>
              <a:rPr lang="en-SG"/>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SG" sz="4400" spc="-1" strike="noStrike">
                <a:latin typeface="Arial"/>
              </a:rPr>
              <a:t>Click to edit the title text format</a:t>
            </a:r>
            <a:endParaRPr b="0" lang="en-SG"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SG" sz="3200" spc="-1" strike="noStrike">
                <a:latin typeface="Arial"/>
              </a:rPr>
              <a:t>Click to edit the outline text format</a:t>
            </a:r>
            <a:endParaRPr b="0" lang="en-SG" sz="3200" spc="-1" strike="noStrike">
              <a:latin typeface="Arial"/>
            </a:endParaRPr>
          </a:p>
          <a:p>
            <a:pPr lvl="1" marL="864000" indent="-324000">
              <a:spcBef>
                <a:spcPts val="1134"/>
              </a:spcBef>
              <a:buClr>
                <a:srgbClr val="000000"/>
              </a:buClr>
              <a:buSzPct val="75000"/>
              <a:buFont typeface="Symbol" charset="2"/>
              <a:buChar char=""/>
            </a:pPr>
            <a:r>
              <a:rPr b="0" lang="en-SG" sz="2800" spc="-1" strike="noStrike">
                <a:latin typeface="Arial"/>
              </a:rPr>
              <a:t>Second Outline Level</a:t>
            </a:r>
            <a:endParaRPr b="0" lang="en-SG" sz="2800" spc="-1" strike="noStrike">
              <a:latin typeface="Arial"/>
            </a:endParaRPr>
          </a:p>
          <a:p>
            <a:pPr lvl="2" marL="1296000" indent="-288000">
              <a:spcBef>
                <a:spcPts val="850"/>
              </a:spcBef>
              <a:buClr>
                <a:srgbClr val="000000"/>
              </a:buClr>
              <a:buSzPct val="45000"/>
              <a:buFont typeface="Wingdings" charset="2"/>
              <a:buChar char=""/>
            </a:pPr>
            <a:r>
              <a:rPr b="0" lang="en-SG" sz="2400" spc="-1" strike="noStrike">
                <a:latin typeface="Arial"/>
              </a:rPr>
              <a:t>Third Outline Level</a:t>
            </a:r>
            <a:endParaRPr b="0" lang="en-SG" sz="2400" spc="-1" strike="noStrike">
              <a:latin typeface="Arial"/>
            </a:endParaRPr>
          </a:p>
          <a:p>
            <a:pPr lvl="3" marL="1728000" indent="-216000">
              <a:spcBef>
                <a:spcPts val="567"/>
              </a:spcBef>
              <a:buClr>
                <a:srgbClr val="000000"/>
              </a:buClr>
              <a:buSzPct val="75000"/>
              <a:buFont typeface="Symbol" charset="2"/>
              <a:buChar char=""/>
            </a:pPr>
            <a:r>
              <a:rPr b="0" lang="en-SG" sz="2000" spc="-1" strike="noStrike">
                <a:latin typeface="Arial"/>
              </a:rPr>
              <a:t>Fourth Outline Level</a:t>
            </a:r>
            <a:endParaRPr b="0" lang="en-SG" sz="2000" spc="-1" strike="noStrike">
              <a:latin typeface="Arial"/>
            </a:endParaRPr>
          </a:p>
          <a:p>
            <a:pPr lvl="4" marL="2160000" indent="-216000">
              <a:spcBef>
                <a:spcPts val="283"/>
              </a:spcBef>
              <a:buClr>
                <a:srgbClr val="000000"/>
              </a:buClr>
              <a:buSzPct val="45000"/>
              <a:buFont typeface="Wingdings" charset="2"/>
              <a:buChar char=""/>
            </a:pPr>
            <a:r>
              <a:rPr b="0" lang="en-SG" sz="2000" spc="-1" strike="noStrike">
                <a:latin typeface="Arial"/>
              </a:rPr>
              <a:t>Fifth Outline Level</a:t>
            </a:r>
            <a:endParaRPr b="0" lang="en-SG" sz="2000" spc="-1" strike="noStrike">
              <a:latin typeface="Arial"/>
            </a:endParaRPr>
          </a:p>
          <a:p>
            <a:pPr lvl="5" marL="2592000" indent="-216000">
              <a:spcBef>
                <a:spcPts val="283"/>
              </a:spcBef>
              <a:buClr>
                <a:srgbClr val="000000"/>
              </a:buClr>
              <a:buSzPct val="45000"/>
              <a:buFont typeface="Wingdings" charset="2"/>
              <a:buChar char=""/>
            </a:pPr>
            <a:r>
              <a:rPr b="0" lang="en-SG" sz="2000" spc="-1" strike="noStrike">
                <a:latin typeface="Arial"/>
              </a:rPr>
              <a:t>Sixth Outline Level</a:t>
            </a:r>
            <a:endParaRPr b="0" lang="en-SG" sz="2000" spc="-1" strike="noStrike">
              <a:latin typeface="Arial"/>
            </a:endParaRPr>
          </a:p>
          <a:p>
            <a:pPr lvl="6" marL="3024000" indent="-216000">
              <a:spcBef>
                <a:spcPts val="283"/>
              </a:spcBef>
              <a:buClr>
                <a:srgbClr val="000000"/>
              </a:buClr>
              <a:buSzPct val="45000"/>
              <a:buFont typeface="Wingdings" charset="2"/>
              <a:buChar char=""/>
            </a:pPr>
            <a:r>
              <a:rPr b="0" lang="en-SG" sz="2000" spc="-1" strike="noStrike">
                <a:latin typeface="Arial"/>
              </a:rPr>
              <a:t>Seventh Outline Level</a:t>
            </a:r>
            <a:endParaRPr b="0" lang="en-SG"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SG" sz="1400" spc="-1" strike="noStrike">
                <a:latin typeface="Times New Roman"/>
              </a:defRPr>
            </a:lvl1pPr>
          </a:lstStyle>
          <a:p>
            <a:r>
              <a:rPr b="0" lang="en-SG" sz="1400" spc="-1" strike="noStrike">
                <a:latin typeface="Times New Roman"/>
              </a:rPr>
              <a:t>&lt;date/time&gt;</a:t>
            </a:r>
            <a:endParaRPr b="0" lang="en-SG"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SG" sz="1400" spc="-1" strike="noStrike">
                <a:latin typeface="Times New Roman"/>
              </a:defRPr>
            </a:lvl1pPr>
          </a:lstStyle>
          <a:p>
            <a:pPr algn="ctr">
              <a:buNone/>
            </a:pPr>
            <a:r>
              <a:rPr b="0" lang="en-SG" sz="1400" spc="-1" strike="noStrike">
                <a:latin typeface="Times New Roman"/>
              </a:rPr>
              <a:t>&lt;footer&gt;</a:t>
            </a:r>
            <a:endParaRPr b="0" lang="en-SG"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SG" sz="1400" spc="-1" strike="noStrike">
                <a:latin typeface="Times New Roman"/>
              </a:defRPr>
            </a:lvl1pPr>
          </a:lstStyle>
          <a:p>
            <a:pPr algn="r">
              <a:buNone/>
            </a:pPr>
            <a:fld id="{F88170BA-3E97-4652-A3EF-32D0EFACA0FA}" type="slidenum">
              <a:rPr b="0" lang="en-SG" sz="1400" spc="-1" strike="noStrike">
                <a:latin typeface="Times New Roman"/>
              </a:rPr>
              <a:t>&lt;number&gt;</a:t>
            </a:fld>
            <a:endParaRPr b="0" lang="en-SG"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r>
              <a:rPr b="0" lang="en-SG" sz="3200" spc="-1" strike="noStrike">
                <a:latin typeface="Arial"/>
              </a:rPr>
              <a:t>Unlocking a Phone</a:t>
            </a:r>
            <a:endParaRPr b="0" lang="en-SG"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1000"/>
          </a:bodyPr>
          <a:p>
            <a:pPr marL="432000" indent="-324000">
              <a:spcBef>
                <a:spcPts val="1417"/>
              </a:spcBef>
              <a:buClr>
                <a:srgbClr val="000000"/>
              </a:buClr>
              <a:buSzPct val="45000"/>
              <a:buFont typeface="Wingdings" charset="2"/>
              <a:buChar char=""/>
            </a:pPr>
            <a:r>
              <a:rPr b="0" lang="en-SG" sz="3200" spc="-1" strike="noStrike">
                <a:latin typeface="Arial"/>
              </a:rPr>
              <a:t>Apple restricts its users from accessing mobile networks or wireless carriers. Apple phones are subsidized by carrier companies to bind them to use their network for a contract of at least two years. The carrier providers make profits with this contract and give competitive access to their services.  It will allow the user to purchase the phone at a lower price than its original one.  The user has to pay an amount to use another company’s network. When the iPhone is locked, it will not allow the user to gain access to another wireless network unless they pay the full amount of the phone or the price charged by the carrier providers.</a:t>
            </a:r>
            <a:endParaRPr b="0" lang="en-SG"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SG" sz="4400" spc="-1" strike="noStrike">
                <a:latin typeface="Arial"/>
              </a:rPr>
              <a:t>What's a Device Unlock</a:t>
            </a:r>
            <a:endParaRPr b="0" lang="en-SG" sz="4400" spc="-1" strike="noStrike">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6000"/>
          </a:bodyPr>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Device Unlock lets you use your device with another carrier, for things       like international travel or selling your device.</a:t>
            </a: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Not all devices are compatible with every wireless provider; your device     will need to support their network frequencies and technologies. </a:t>
            </a: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This is different from Domestic or International roaming, where you use      a T-Mobile SIM/eSIM to access a different wireless provider's network.</a:t>
            </a:r>
            <a:endParaRPr b="0" lang="en-SG"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SG" sz="4400" spc="-1" strike="noStrike">
                <a:latin typeface="Arial"/>
              </a:rPr>
              <a:t>Unlock your device:T-Mobile device unlock</a:t>
            </a:r>
            <a:endParaRPr b="0" lang="en-SG" sz="4400" spc="-1" strike="noStrike">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30000"/>
          </a:bodyPr>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Select your device type below and follow the steps:</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1" lang="en-SG" sz="3200" spc="-1" strike="noStrike">
                <a:latin typeface="Arial"/>
              </a:rPr>
              <a:t>Android</a:t>
            </a: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Swipe up on your Home screen to open your Apps list and follow the steps for your manufacturer:</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Samsung: Settings &gt; Connections &gt; More Connection Settings &gt; Network Unlock</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OnePlus: Settings &gt; Wi-Fi &amp; internet &gt; SIM &amp; network, then choose Advanced or Network Unlock</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LG: Settings &gt; Network &amp; internet &gt; Mobile networks &gt; Network unlock &gt; Continue</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Motorola: Settings &gt; About phone &gt; Device unlock &gt; Continue</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T-Mobile REVVLRY: Settings &gt; Network &amp; Internet &gt; Mobile network &gt; Advanced &gt; Network Unlock</a:t>
            </a:r>
            <a:endParaRPr b="0" lang="en-SG"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1" lang="en-SG" sz="3200" spc="-1" strike="noStrike">
                <a:latin typeface="Arial"/>
              </a:rPr>
              <a:t>Apple iPhone</a:t>
            </a: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If you have a locked iPhone that's eligible, Contact T-Mobile so we can submit the unlock.</a:t>
            </a: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    </a:t>
            </a:r>
            <a:r>
              <a:rPr b="0" lang="en-SG" sz="3200" spc="-1" strike="noStrike">
                <a:latin typeface="Arial"/>
              </a:rPr>
              <a:t>Once it shows unlocked in your T-Mobile account, simply insert your new SIM and follow the setup steps.</a:t>
            </a:r>
            <a:endParaRPr b="0" lang="en-SG"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SG" sz="4400" spc="-1" strike="noStrike">
                <a:latin typeface="Arial"/>
              </a:rPr>
              <a:t>Verizon </a:t>
            </a:r>
            <a:endParaRPr b="0" lang="en-SG" sz="4400" spc="-1" strike="noStrike">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3000"/>
          </a:bodyPr>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1" lang="en-SG" sz="3200" spc="-1" strike="noStrike">
                <a:latin typeface="Arial"/>
              </a:rPr>
              <a:t>Device Unlocking Policies</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In order to mitigate theft and other fraudulent activity, newly purchased devices are “locked” to work exclusively on the Verizon network.  We have separate device unlocking policies that cover postpay and prepaid devices, as well as special rules for deployed military personnel.</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a:t>
            </a:r>
            <a:r>
              <a:rPr b="0" lang="en-SG" sz="3200" spc="-1" strike="noStrike">
                <a:latin typeface="Arial"/>
              </a:rPr>
              <a:t>Unlocking” a device refers only to disabling software that would prevent a consumer from attempting to activate a device designed for one carrier’s network on another carrier’s network. Due to differing technologies, an unlocked Verizon Wireless device may not work – or may experience limited functionality – on another carrier’s network.</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49000"/>
          </a:bodyPr>
          <a:p>
            <a:pPr marL="432000" indent="-324000">
              <a:spcBef>
                <a:spcPts val="1417"/>
              </a:spcBef>
              <a:buClr>
                <a:srgbClr val="000000"/>
              </a:buClr>
              <a:buSzPct val="45000"/>
              <a:buFont typeface="Wingdings" charset="2"/>
              <a:buChar char=""/>
            </a:pPr>
            <a:r>
              <a:rPr b="0" lang="en-SG" sz="3200" spc="-1" strike="noStrike">
                <a:latin typeface="Arial"/>
              </a:rPr>
              <a:t>Postpay Device Unlocking Policy</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Devices that you purchase from Verizon are locked for 60 days after purchase.   Devices that you purchase from our retail partners are locked for 60 days after activation.  After 60 days, we will automatically remove the lock. Following the 60 day lock period, we do not lock our phones at any time. </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Prepaid Device Unlocking Policy</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Devices that you purchase from Verizon and certain devices purchased from our retail partners are locked for 60 days after activation. After 60 days, we will automatically remove the lock. Following the 60 day lock period following device purchase, we do not lock our phones at any time.</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SG" sz="4400" spc="-1" strike="noStrike">
              <a:latin typeface="Arial"/>
            </a:endParaRPr>
          </a:p>
        </p:txBody>
      </p:sp>
      <p:sp>
        <p:nvSpPr>
          <p:cNvPr id="5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5000"/>
          </a:bodyPr>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Unlocking Policy for Deployed Military Personnel</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r>
              <a:rPr b="0" lang="en-SG" sz="3200" spc="-1" strike="noStrike">
                <a:latin typeface="Arial"/>
              </a:rPr>
              <a:t>If you are a Verizon Wireless customer in the military and receive relocation orders outside of the Verizon Coverage Area, we will unlock your device at your request, even during the 60-day-lock period following the purchase of your device.</a:t>
            </a: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a:p>
            <a:pPr marL="432000" indent="-324000">
              <a:spcBef>
                <a:spcPts val="1417"/>
              </a:spcBef>
              <a:buClr>
                <a:srgbClr val="000000"/>
              </a:buClr>
              <a:buSzPct val="45000"/>
              <a:buFont typeface="Wingdings" charset="2"/>
              <a:buChar char=""/>
            </a:pPr>
            <a:endParaRPr b="0" lang="en-SG"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2022-07-28T14:30:50Z</dcterms:created>
  <dc:creator/>
  <dc:description/>
  <dc:language>en-SG</dc:language>
  <cp:lastModifiedBy/>
  <dcterms:modified xsi:type="dcterms:W3CDTF">2022-07-28T15:43:58Z</dcterms:modified>
  <cp:revision>2</cp:revision>
  <dc:subject/>
  <dc:title/>
</cp:coreProperties>
</file>