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1" r:id="rId2"/>
    <p:sldId id="290" r:id="rId3"/>
    <p:sldId id="321" r:id="rId4"/>
    <p:sldId id="308" r:id="rId5"/>
    <p:sldId id="293" r:id="rId6"/>
    <p:sldId id="319" r:id="rId7"/>
    <p:sldId id="281" r:id="rId8"/>
    <p:sldId id="312" r:id="rId9"/>
    <p:sldId id="282" r:id="rId10"/>
    <p:sldId id="311" r:id="rId11"/>
    <p:sldId id="298" r:id="rId12"/>
    <p:sldId id="299" r:id="rId13"/>
    <p:sldId id="318" r:id="rId14"/>
    <p:sldId id="322" r:id="rId15"/>
    <p:sldId id="314" r:id="rId16"/>
    <p:sldId id="316" r:id="rId17"/>
    <p:sldId id="320" r:id="rId18"/>
    <p:sldId id="31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AB5592-DE54-4C48-999B-4B141568C268}">
          <p14:sldIdLst>
            <p14:sldId id="261"/>
            <p14:sldId id="290"/>
            <p14:sldId id="321"/>
            <p14:sldId id="308"/>
            <p14:sldId id="293"/>
            <p14:sldId id="319"/>
            <p14:sldId id="281"/>
            <p14:sldId id="312"/>
            <p14:sldId id="282"/>
            <p14:sldId id="311"/>
            <p14:sldId id="298"/>
            <p14:sldId id="299"/>
            <p14:sldId id="318"/>
            <p14:sldId id="322"/>
            <p14:sldId id="314"/>
            <p14:sldId id="316"/>
            <p14:sldId id="320"/>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gondaharikumar@gmail.com" initials="a" lastIdx="1" clrIdx="0">
    <p:extLst>
      <p:ext uri="{19B8F6BF-5375-455C-9EA6-DF929625EA0E}">
        <p15:presenceInfo xmlns:p15="http://schemas.microsoft.com/office/powerpoint/2012/main" userId="e195316562ae61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84" d="100"/>
          <a:sy n="84" d="100"/>
        </p:scale>
        <p:origin x="144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4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4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4 October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4 October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4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4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4 October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www.studytonight.com/c-projects/employee-management-system-project-using-c-language" TargetMode="External"/><Relationship Id="rId2" Type="http://schemas.openxmlformats.org/officeDocument/2006/relationships/hyperlink" Target="https://www.geeksforgeeks.org/program-for-employee-management-system/" TargetMode="External"/><Relationship Id="rId1" Type="http://schemas.openxmlformats.org/officeDocument/2006/relationships/slideLayout" Target="../slideLayouts/slideLayout2.xml"/><Relationship Id="rId5" Type="http://schemas.openxmlformats.org/officeDocument/2006/relationships/hyperlink" Target="https://www.w3schools.com/c/c_intro.php" TargetMode="External"/><Relationship Id="rId4" Type="http://schemas.openxmlformats.org/officeDocument/2006/relationships/hyperlink" Target="https://www.youtube.com/watch?v=SR7aiZFz1V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905000"/>
            <a:ext cx="8077200" cy="4221163"/>
          </a:xfrm>
        </p:spPr>
        <p:txBody>
          <a:bodyPr>
            <a:normAutofit/>
          </a:bodyPr>
          <a:lstStyle/>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sz="2000" dirty="0">
                <a:latin typeface="Arial" panose="020B0604020202020204" pitchFamily="34" charset="0"/>
                <a:cs typeface="Arial" panose="020B0604020202020204" pitchFamily="34" charset="0"/>
              </a:rPr>
              <a:t>Guided by :</a:t>
            </a:r>
          </a:p>
          <a:p>
            <a:pPr>
              <a:buNone/>
            </a:pPr>
            <a:r>
              <a:rPr lang="en-US" sz="2000" dirty="0">
                <a:latin typeface="Arial" panose="020B0604020202020204" pitchFamily="34" charset="0"/>
                <a:cs typeface="Arial" panose="020B0604020202020204" pitchFamily="34" charset="0"/>
              </a:rPr>
              <a:t>Internal Guide Name : Dr. Minu Susan Jacob</a:t>
            </a:r>
          </a:p>
          <a:p>
            <a:pPr>
              <a:buNone/>
            </a:pPr>
            <a:endParaRPr lang="en-US"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7" name="Rectangle 6"/>
          <p:cNvSpPr/>
          <p:nvPr/>
        </p:nvSpPr>
        <p:spPr>
          <a:xfrm>
            <a:off x="762000" y="2087587"/>
            <a:ext cx="7772399" cy="646331"/>
          </a:xfrm>
          <a:prstGeom prst="rect">
            <a:avLst/>
          </a:prstGeom>
        </p:spPr>
        <p:txBody>
          <a:bodyPr wrap="square" lIns="91440" tIns="45720" rIns="91440" bIns="45720" anchor="t">
            <a:spAutoFit/>
          </a:bodyPr>
          <a:lstStyle/>
          <a:p>
            <a:pPr algn="ctr"/>
            <a:r>
              <a:rPr lang="en-US" sz="3600" b="1" dirty="0">
                <a:cs typeface="Calibri"/>
              </a:rPr>
              <a:t>EMPLOYEE MANAGEMENT SYSTEM</a:t>
            </a:r>
          </a:p>
        </p:txBody>
      </p:sp>
      <p:sp>
        <p:nvSpPr>
          <p:cNvPr id="8" name="Rectangle 7"/>
          <p:cNvSpPr/>
          <p:nvPr/>
        </p:nvSpPr>
        <p:spPr>
          <a:xfrm>
            <a:off x="609600" y="2756254"/>
            <a:ext cx="8077200" cy="2343655"/>
          </a:xfrm>
          <a:prstGeom prst="rect">
            <a:avLst/>
          </a:prstGeom>
        </p:spPr>
        <p:txBody>
          <a:bodyPr wrap="square" lIns="91440" tIns="45720" rIns="91440" bIns="45720" anchor="t">
            <a:spAutoFit/>
          </a:bodyPr>
          <a:lstStyle/>
          <a:p>
            <a:pPr>
              <a:lnSpc>
                <a:spcPct val="150000"/>
              </a:lnSpc>
            </a:pPr>
            <a:r>
              <a:rPr lang="en-US" sz="2000" dirty="0">
                <a:latin typeface="Arial"/>
                <a:cs typeface="Arial"/>
              </a:rPr>
              <a:t>Name : Manisri Venkatesh Digumalla</a:t>
            </a:r>
          </a:p>
          <a:p>
            <a:pPr>
              <a:lnSpc>
                <a:spcPct val="150000"/>
              </a:lnSpc>
            </a:pPr>
            <a:r>
              <a:rPr lang="en-US" sz="2000" dirty="0">
                <a:latin typeface="Arial"/>
                <a:cs typeface="Arial"/>
              </a:rPr>
              <a:t>Reg No : 41611042</a:t>
            </a: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Branch : CSE Specialization in Artificial Intelligence and Machine Learning</a:t>
            </a:r>
          </a:p>
          <a:p>
            <a:pPr>
              <a:lnSpc>
                <a:spcPct val="150000"/>
              </a:lnSpc>
            </a:pPr>
            <a:r>
              <a:rPr lang="en-US" sz="2000" dirty="0">
                <a:latin typeface="Arial" pitchFamily="34" charset="0"/>
                <a:cs typeface="Arial" pitchFamily="34" charset="0"/>
              </a:rPr>
              <a:t>                       </a:t>
            </a:r>
          </a:p>
        </p:txBody>
      </p:sp>
      <p:pic>
        <p:nvPicPr>
          <p:cNvPr id="9" name="Picture 8" descr="new letter head July30_2020.png"/>
          <p:cNvPicPr/>
          <p:nvPr/>
        </p:nvPicPr>
        <p:blipFill>
          <a:blip r:embed="rId2" cstate="print"/>
          <a:stretch>
            <a:fillRect/>
          </a:stretch>
        </p:blipFill>
        <p:spPr>
          <a:xfrm>
            <a:off x="228600" y="1"/>
            <a:ext cx="8686800" cy="1904999"/>
          </a:xfrm>
          <a:prstGeom prst="rect">
            <a:avLst/>
          </a:prstGeom>
        </p:spPr>
      </p:pic>
      <p:sp>
        <p:nvSpPr>
          <p:cNvPr id="10" name="Rectangle 1">
            <a:extLst>
              <a:ext uri="{FF2B5EF4-FFF2-40B4-BE49-F238E27FC236}">
                <a16:creationId xmlns:a16="http://schemas.microsoft.com/office/drawing/2014/main" id="{32498D8A-383D-43B4-9AFA-7D57EAA328E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BCEB4A3-473B-48B0-ACC7-69E059CE2AB0}"/>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BABBC-A8D4-4D15-9C6F-E40B189684F7}"/>
              </a:ext>
            </a:extLst>
          </p:cNvPr>
          <p:cNvSpPr>
            <a:spLocks noGrp="1"/>
          </p:cNvSpPr>
          <p:nvPr>
            <p:ph idx="1"/>
          </p:nvPr>
        </p:nvSpPr>
        <p:spPr/>
        <p:txBody>
          <a:bodyPr/>
          <a:lstStyle/>
          <a:p>
            <a:pPr algn="just"/>
            <a:r>
              <a:rPr lang="en-US" sz="2800" dirty="0">
                <a:cs typeface="Calibri"/>
              </a:rPr>
              <a:t>Implement all the Functions which are mentioned</a:t>
            </a:r>
          </a:p>
          <a:p>
            <a:pPr algn="just"/>
            <a:r>
              <a:rPr lang="en-US" sz="2800" dirty="0">
                <a:cs typeface="Calibri"/>
              </a:rPr>
              <a:t>Add comments and headers for readability.</a:t>
            </a:r>
          </a:p>
          <a:p>
            <a:pPr algn="just"/>
            <a:r>
              <a:rPr lang="en-US" sz="2800" dirty="0">
                <a:cs typeface="Calibri"/>
              </a:rPr>
              <a:t>Add any additional features like file handling for data persistence.</a:t>
            </a:r>
          </a:p>
          <a:p>
            <a:pPr algn="just"/>
            <a:r>
              <a:rPr lang="en-US" sz="2800" dirty="0">
                <a:cs typeface="Calibri"/>
              </a:rPr>
              <a:t>Visual Studio Code is a source-code editor made by Microsoft for Windows, Linux and macOS.</a:t>
            </a:r>
          </a:p>
          <a:p>
            <a:endParaRPr lang="en-US" sz="3200" dirty="0">
              <a:cs typeface="Calibri"/>
            </a:endParaRPr>
          </a:p>
          <a:p>
            <a:endParaRPr lang="en-US" sz="3200" dirty="0">
              <a:cs typeface="Calibri"/>
            </a:endParaRPr>
          </a:p>
          <a:p>
            <a:endParaRPr lang="en-IN" dirty="0"/>
          </a:p>
        </p:txBody>
      </p:sp>
      <p:sp>
        <p:nvSpPr>
          <p:cNvPr id="4" name="Date Placeholder 3">
            <a:extLst>
              <a:ext uri="{FF2B5EF4-FFF2-40B4-BE49-F238E27FC236}">
                <a16:creationId xmlns:a16="http://schemas.microsoft.com/office/drawing/2014/main" id="{8536842B-6364-4EA9-8034-E03EBC782890}"/>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1740C4B9-33EC-4370-A763-1FD94F05BA1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FB1FE02-B28B-4414-BF95-FC973D5F4C2D}"/>
              </a:ext>
            </a:extLst>
          </p:cNvPr>
          <p:cNvSpPr>
            <a:spLocks noGrp="1"/>
          </p:cNvSpPr>
          <p:nvPr>
            <p:ph type="sldNum" sz="quarter" idx="12"/>
          </p:nvPr>
        </p:nvSpPr>
        <p:spPr/>
        <p:txBody>
          <a:bodyPr/>
          <a:lstStyle/>
          <a:p>
            <a:fld id="{7B28076C-CE04-4A00-BFAA-A90EA8355859}" type="slidenum">
              <a:rPr lang="en-US" smtClean="0"/>
              <a:pPr/>
              <a:t>10</a:t>
            </a:fld>
            <a:endParaRPr lang="en-US"/>
          </a:p>
        </p:txBody>
      </p:sp>
      <p:sp>
        <p:nvSpPr>
          <p:cNvPr id="9" name="Title 1">
            <a:extLst>
              <a:ext uri="{FF2B5EF4-FFF2-40B4-BE49-F238E27FC236}">
                <a16:creationId xmlns:a16="http://schemas.microsoft.com/office/drawing/2014/main" id="{286C9E8E-6E46-FF94-5932-107E30029855}"/>
              </a:ext>
            </a:extLst>
          </p:cNvPr>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Tree>
    <p:extLst>
      <p:ext uri="{BB962C8B-B14F-4D97-AF65-F5344CB8AC3E}">
        <p14:creationId xmlns:p14="http://schemas.microsoft.com/office/powerpoint/2010/main" val="352839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a:xfrm>
            <a:off x="298940" y="228600"/>
            <a:ext cx="8229600" cy="1066800"/>
          </a:xfrm>
        </p:spPr>
        <p:txBody>
          <a:bodyPr>
            <a:normAutofit fontScale="90000"/>
          </a:bodyPr>
          <a:lstStyle/>
          <a:p>
            <a:pPr algn="l"/>
            <a:r>
              <a:rPr lang="en-US" dirty="0">
                <a:solidFill>
                  <a:srgbClr val="C00000"/>
                </a:solidFill>
                <a:ea typeface="+mj-lt"/>
                <a:cs typeface="+mj-lt"/>
              </a:rPr>
              <a:t>Software &amp; Hardware Requirements</a:t>
            </a: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a:xfrm>
            <a:off x="457200" y="1447800"/>
            <a:ext cx="8229600" cy="4908550"/>
          </a:xfrm>
        </p:spPr>
        <p:txBody>
          <a:bodyPr vert="horz" lIns="91440" tIns="45720" rIns="91440" bIns="45720" rtlCol="0" anchor="t">
            <a:normAutofit/>
          </a:bodyPr>
          <a:lstStyle/>
          <a:p>
            <a:pPr marL="114300" indent="0">
              <a:lnSpc>
                <a:spcPct val="150000"/>
              </a:lnSpc>
              <a:spcBef>
                <a:spcPts val="1000"/>
              </a:spcBef>
              <a:buNone/>
            </a:pPr>
            <a:r>
              <a:rPr lang="en-US" sz="2000" b="1" dirty="0">
                <a:latin typeface="Arial"/>
                <a:ea typeface="+mn-lt"/>
                <a:cs typeface="+mn-lt"/>
              </a:rPr>
              <a:t>Software Requirements &amp; Hardware Requirements</a:t>
            </a:r>
          </a:p>
          <a:p>
            <a:pPr>
              <a:lnSpc>
                <a:spcPct val="150000"/>
              </a:lnSpc>
              <a:spcAft>
                <a:spcPts val="600"/>
              </a:spcAft>
            </a:pPr>
            <a:r>
              <a:rPr lang="en-US" sz="2000" dirty="0">
                <a:effectLst/>
                <a:latin typeface="Arial" panose="020B0604020202020204" pitchFamily="34" charset="0"/>
                <a:ea typeface="Arial" panose="020B0604020202020204" pitchFamily="34" charset="0"/>
                <a:cs typeface="Times New Roman" panose="02020603050405020304" pitchFamily="18" charset="0"/>
              </a:rPr>
              <a:t>C compiler like GCC/G++, Visual Studio etc. to compile the code</a:t>
            </a:r>
          </a:p>
          <a:p>
            <a:pPr>
              <a:lnSpc>
                <a:spcPct val="150000"/>
              </a:lnSpc>
              <a:spcAft>
                <a:spcPts val="600"/>
              </a:spcAft>
            </a:pPr>
            <a:r>
              <a:rPr lang="en-US" sz="2000" dirty="0">
                <a:effectLst/>
                <a:latin typeface="Arial" panose="020B0604020202020204" pitchFamily="34" charset="0"/>
                <a:ea typeface="Arial" panose="020B0604020202020204" pitchFamily="34" charset="0"/>
                <a:cs typeface="Times New Roman" panose="02020603050405020304" pitchFamily="18" charset="0"/>
              </a:rPr>
              <a:t>C standard library for functions like printf(), scanf(), string operations</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Git or any version control system for source code management</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x86 or x64 architecture system with minimum 2 GHz processor</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2 GB RAM for smooth running of the compiler and tools </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100 MB free storage space for installing tools and libraries</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Keyboard and monitor for coding and providing user inputs</a:t>
            </a: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marL="114300" indent="0">
              <a:lnSpc>
                <a:spcPct val="150000"/>
              </a:lnSpc>
              <a:spcBef>
                <a:spcPts val="1000"/>
              </a:spcBef>
              <a:buNone/>
            </a:pPr>
            <a:endParaRPr lang="en-US" sz="2400" b="1" dirty="0">
              <a:latin typeface="Arial"/>
              <a:ea typeface="+mn-lt"/>
              <a:cs typeface="+mn-lt"/>
            </a:endParaRPr>
          </a:p>
          <a:p>
            <a:pPr marL="457200">
              <a:lnSpc>
                <a:spcPct val="150000"/>
              </a:lnSpc>
              <a:spcBef>
                <a:spcPts val="1000"/>
              </a:spcBef>
              <a:buFont typeface="Wingdings"/>
              <a:buChar char="Ø"/>
            </a:pPr>
            <a:endParaRPr lang="en-US" sz="2400" b="1" dirty="0">
              <a:latin typeface="Arial"/>
              <a:ea typeface="+mn-lt"/>
              <a:cs typeface="+mn-lt"/>
            </a:endParaRPr>
          </a:p>
        </p:txBody>
      </p:sp>
      <p:sp>
        <p:nvSpPr>
          <p:cNvPr id="4" name="Date Placeholder 3">
            <a:extLst>
              <a:ext uri="{FF2B5EF4-FFF2-40B4-BE49-F238E27FC236}">
                <a16:creationId xmlns:a16="http://schemas.microsoft.com/office/drawing/2014/main" id="{5F481324-0868-4644-B094-6F76A95C5D46}"/>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08BFE0F2-1505-47A3-9408-F80F27EFBFD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298479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71A6-D044-4DAB-A15E-A1FB2FF9595A}"/>
              </a:ext>
            </a:extLst>
          </p:cNvPr>
          <p:cNvSpPr>
            <a:spLocks noGrp="1"/>
          </p:cNvSpPr>
          <p:nvPr>
            <p:ph type="title"/>
          </p:nvPr>
        </p:nvSpPr>
        <p:spPr>
          <a:xfrm>
            <a:off x="444795" y="136525"/>
            <a:ext cx="8229600" cy="1143000"/>
          </a:xfrm>
        </p:spPr>
        <p:txBody>
          <a:bodyPr/>
          <a:lstStyle/>
          <a:p>
            <a:pPr algn="l"/>
            <a:r>
              <a:rPr lang="en-US" dirty="0">
                <a:solidFill>
                  <a:srgbClr val="C00000"/>
                </a:solidFill>
                <a:cs typeface="Calibri"/>
              </a:rPr>
              <a:t>Results and discussion</a:t>
            </a:r>
            <a:endParaRPr lang="en-US" dirty="0"/>
          </a:p>
        </p:txBody>
      </p:sp>
      <p:sp>
        <p:nvSpPr>
          <p:cNvPr id="3" name="Content Placeholder 2">
            <a:extLst>
              <a:ext uri="{FF2B5EF4-FFF2-40B4-BE49-F238E27FC236}">
                <a16:creationId xmlns:a16="http://schemas.microsoft.com/office/drawing/2014/main" id="{4F71AFC9-2806-44A6-9A3C-63360D0CF0F1}"/>
              </a:ext>
            </a:extLst>
          </p:cNvPr>
          <p:cNvSpPr>
            <a:spLocks noGrp="1"/>
          </p:cNvSpPr>
          <p:nvPr>
            <p:ph idx="1"/>
          </p:nvPr>
        </p:nvSpPr>
        <p:spPr>
          <a:xfrm>
            <a:off x="457200" y="1600201"/>
            <a:ext cx="8382000" cy="4756149"/>
          </a:xfrm>
        </p:spPr>
        <p:txBody>
          <a:bodyPr vert="horz" lIns="91440" tIns="45720" rIns="91440" bIns="45720" rtlCol="0" anchor="t">
            <a:noAutofit/>
          </a:bodyPr>
          <a:lstStyle/>
          <a:p>
            <a:pPr marL="0" indent="0">
              <a:buNone/>
            </a:pPr>
            <a:endParaRPr lang="en-US" sz="2400" dirty="0"/>
          </a:p>
          <a:p>
            <a:endParaRPr lang="en-US" sz="2400" dirty="0"/>
          </a:p>
          <a:p>
            <a:endParaRPr lang="en-US" sz="2400" dirty="0"/>
          </a:p>
        </p:txBody>
      </p:sp>
      <p:sp>
        <p:nvSpPr>
          <p:cNvPr id="4" name="Date Placeholder 3">
            <a:extLst>
              <a:ext uri="{FF2B5EF4-FFF2-40B4-BE49-F238E27FC236}">
                <a16:creationId xmlns:a16="http://schemas.microsoft.com/office/drawing/2014/main" id="{E192006E-327C-4149-A038-C2D4A163CF45}"/>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31B7AEF3-2783-434F-899B-8E5A6B93626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1CBA1D5-E814-4F31-9FDE-CA6E8FF3B6C6}"/>
              </a:ext>
            </a:extLst>
          </p:cNvPr>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a:extLst>
              <a:ext uri="{FF2B5EF4-FFF2-40B4-BE49-F238E27FC236}">
                <a16:creationId xmlns:a16="http://schemas.microsoft.com/office/drawing/2014/main" id="{EA1AF92C-0FB8-C189-7C06-80AD87FBB1D9}"/>
              </a:ext>
            </a:extLst>
          </p:cNvPr>
          <p:cNvSpPr txBox="1">
            <a:spLocks/>
          </p:cNvSpPr>
          <p:nvPr/>
        </p:nvSpPr>
        <p:spPr>
          <a:xfrm>
            <a:off x="457200" y="13652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solidFill>
                  <a:srgbClr val="C00000"/>
                </a:solidFill>
                <a:cs typeface="Calibri"/>
              </a:rPr>
              <a:t>Results and discussion</a:t>
            </a:r>
            <a:endParaRPr lang="en-US" dirty="0"/>
          </a:p>
        </p:txBody>
      </p:sp>
      <p:sp>
        <p:nvSpPr>
          <p:cNvPr id="8" name="TextBox 7">
            <a:extLst>
              <a:ext uri="{FF2B5EF4-FFF2-40B4-BE49-F238E27FC236}">
                <a16:creationId xmlns:a16="http://schemas.microsoft.com/office/drawing/2014/main" id="{363B2D5D-509E-2A03-0E67-A160B3AFD820}"/>
              </a:ext>
            </a:extLst>
          </p:cNvPr>
          <p:cNvSpPr txBox="1"/>
          <p:nvPr/>
        </p:nvSpPr>
        <p:spPr>
          <a:xfrm>
            <a:off x="457200" y="1524000"/>
            <a:ext cx="83058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system was successfully implemented in C using concepts like arrays, structures, sorting algorithms and string functions</a:t>
            </a:r>
          </a:p>
          <a:p>
            <a:pPr marL="285750" indent="-285750" algn="just">
              <a:buFont typeface="Arial" panose="020B0604020202020204" pitchFamily="34" charset="0"/>
              <a:buChar char="•"/>
            </a:pPr>
            <a:r>
              <a:rPr lang="en-US" sz="2000" dirty="0"/>
              <a:t>Additional features like searching, sorting and filtering of records were implemented</a:t>
            </a:r>
          </a:p>
          <a:p>
            <a:pPr marL="285750" indent="-285750" algn="just">
              <a:buFont typeface="Arial" panose="020B0604020202020204" pitchFamily="34" charset="0"/>
              <a:buChar char="•"/>
            </a:pPr>
            <a:r>
              <a:rPr lang="en-US" sz="2000" dirty="0"/>
              <a:t>Sample employee data was added, updated, deleted and filtered to test the system</a:t>
            </a:r>
          </a:p>
          <a:p>
            <a:pPr marL="285750" indent="-285750" algn="just">
              <a:buFont typeface="Arial" panose="020B0604020202020204" pitchFamily="34" charset="0"/>
              <a:buChar char="•"/>
            </a:pPr>
            <a:r>
              <a:rPr lang="en-US" sz="2000" dirty="0"/>
              <a:t>All core functions of the system were thoroughly tested with different test cases</a:t>
            </a:r>
          </a:p>
          <a:p>
            <a:pPr marL="285750" indent="-285750" algn="just">
              <a:buFont typeface="Arial" panose="020B0604020202020204" pitchFamily="34" charset="0"/>
              <a:buChar char="•"/>
            </a:pPr>
            <a:r>
              <a:rPr lang="en-US" sz="2000" dirty="0"/>
              <a:t>Storing data in memory arrays works for small datasets, but file handling can be added to support disk storage</a:t>
            </a:r>
          </a:p>
          <a:p>
            <a:pPr marL="285750" indent="-285750" algn="just">
              <a:buFont typeface="Arial" panose="020B0604020202020204" pitchFamily="34" charset="0"/>
              <a:buChar char="•"/>
            </a:pPr>
            <a:r>
              <a:rPr lang="en-US" sz="2000" dirty="0"/>
              <a:t>Additional features like reporting, GUIs can also be added to improve the system</a:t>
            </a:r>
          </a:p>
          <a:p>
            <a:pPr marL="285750" indent="-285750" algn="just">
              <a:buFont typeface="Arial" panose="020B0604020202020204" pitchFamily="34" charset="0"/>
              <a:buChar char="•"/>
            </a:pPr>
            <a:r>
              <a:rPr lang="en-US" sz="2000" dirty="0"/>
              <a:t>The system meets the primary objectives and requirements of building a basic employee management system</a:t>
            </a:r>
          </a:p>
        </p:txBody>
      </p:sp>
    </p:spTree>
    <p:extLst>
      <p:ext uri="{BB962C8B-B14F-4D97-AF65-F5344CB8AC3E}">
        <p14:creationId xmlns:p14="http://schemas.microsoft.com/office/powerpoint/2010/main" val="7218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6176-9FAC-3B60-1F8A-D4478390C3FA}"/>
              </a:ext>
            </a:extLst>
          </p:cNvPr>
          <p:cNvSpPr>
            <a:spLocks noGrp="1"/>
          </p:cNvSpPr>
          <p:nvPr>
            <p:ph type="title"/>
          </p:nvPr>
        </p:nvSpPr>
        <p:spPr>
          <a:xfrm>
            <a:off x="298940" y="228600"/>
            <a:ext cx="3739660" cy="1143000"/>
          </a:xfrm>
        </p:spPr>
        <p:txBody>
          <a:bodyPr/>
          <a:lstStyle/>
          <a:p>
            <a:r>
              <a:rPr lang="en-US" dirty="0">
                <a:solidFill>
                  <a:srgbClr val="C00000"/>
                </a:solidFill>
              </a:rPr>
              <a:t>Future Scope</a:t>
            </a:r>
          </a:p>
        </p:txBody>
      </p:sp>
      <p:sp>
        <p:nvSpPr>
          <p:cNvPr id="3" name="Content Placeholder 2">
            <a:extLst>
              <a:ext uri="{FF2B5EF4-FFF2-40B4-BE49-F238E27FC236}">
                <a16:creationId xmlns:a16="http://schemas.microsoft.com/office/drawing/2014/main" id="{9DE1F654-BF47-A759-B641-C9A317A0B3CC}"/>
              </a:ext>
            </a:extLst>
          </p:cNvPr>
          <p:cNvSpPr>
            <a:spLocks noGrp="1"/>
          </p:cNvSpPr>
          <p:nvPr>
            <p:ph idx="1"/>
          </p:nvPr>
        </p:nvSpPr>
        <p:spPr>
          <a:xfrm>
            <a:off x="457200" y="1904999"/>
            <a:ext cx="8229600" cy="3886201"/>
          </a:xfrm>
        </p:spPr>
        <p:txBody>
          <a:bodyPr>
            <a:normAutofit/>
          </a:bodyPr>
          <a:lstStyle/>
          <a:p>
            <a:pPr algn="just"/>
            <a:r>
              <a:rPr lang="en-US" sz="2400" dirty="0">
                <a:latin typeface="+mj-lt"/>
              </a:rPr>
              <a:t>Add a system to create an account</a:t>
            </a:r>
          </a:p>
          <a:p>
            <a:pPr algn="just"/>
            <a:r>
              <a:rPr lang="en-US" sz="2400" dirty="0">
                <a:latin typeface="+mj-lt"/>
              </a:rPr>
              <a:t>Add printer in future.</a:t>
            </a:r>
          </a:p>
          <a:p>
            <a:pPr algn="just"/>
            <a:r>
              <a:rPr lang="en-US" sz="2400" dirty="0">
                <a:latin typeface="+mj-lt"/>
              </a:rPr>
              <a:t>Give more advanced programs for the system including more facilities.</a:t>
            </a:r>
          </a:p>
          <a:p>
            <a:pPr algn="just"/>
            <a:r>
              <a:rPr lang="en-US" sz="2400" dirty="0">
                <a:latin typeface="+mj-lt"/>
              </a:rPr>
              <a:t>Improve the program for more heavy Duties.</a:t>
            </a:r>
          </a:p>
          <a:p>
            <a:pPr algn="just"/>
            <a:r>
              <a:rPr lang="en-US" sz="2400" dirty="0">
                <a:latin typeface="+mj-lt"/>
              </a:rPr>
              <a:t>Develop a self-service portal for employees to update their personal information, view payslips, and manage their leave requests.</a:t>
            </a:r>
          </a:p>
        </p:txBody>
      </p:sp>
      <p:sp>
        <p:nvSpPr>
          <p:cNvPr id="4" name="Date Placeholder 3">
            <a:extLst>
              <a:ext uri="{FF2B5EF4-FFF2-40B4-BE49-F238E27FC236}">
                <a16:creationId xmlns:a16="http://schemas.microsoft.com/office/drawing/2014/main" id="{B2E761B1-935A-A067-EC6F-3ED6762961E7}"/>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348C39D8-0788-E37E-4199-E0E2367090B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A63E2B7-D781-1307-25FF-9A8117397C84}"/>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199656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69D1-94AD-571E-3D33-B9C046D4F1B9}"/>
              </a:ext>
            </a:extLst>
          </p:cNvPr>
          <p:cNvSpPr>
            <a:spLocks noGrp="1"/>
          </p:cNvSpPr>
          <p:nvPr>
            <p:ph type="title"/>
          </p:nvPr>
        </p:nvSpPr>
        <p:spPr>
          <a:xfrm>
            <a:off x="298940" y="228600"/>
            <a:ext cx="2749060" cy="914400"/>
          </a:xfrm>
        </p:spPr>
        <p:txBody>
          <a:bodyPr/>
          <a:lstStyle/>
          <a:p>
            <a:r>
              <a:rPr lang="en-US" dirty="0">
                <a:solidFill>
                  <a:srgbClr val="C00000"/>
                </a:solidFill>
              </a:rPr>
              <a:t>Conclusion</a:t>
            </a:r>
          </a:p>
        </p:txBody>
      </p:sp>
      <p:sp>
        <p:nvSpPr>
          <p:cNvPr id="3" name="Content Placeholder 2">
            <a:extLst>
              <a:ext uri="{FF2B5EF4-FFF2-40B4-BE49-F238E27FC236}">
                <a16:creationId xmlns:a16="http://schemas.microsoft.com/office/drawing/2014/main" id="{7A80578C-DF43-AB14-8E58-898ABD88012E}"/>
              </a:ext>
            </a:extLst>
          </p:cNvPr>
          <p:cNvSpPr>
            <a:spLocks noGrp="1"/>
          </p:cNvSpPr>
          <p:nvPr>
            <p:ph idx="1"/>
          </p:nvPr>
        </p:nvSpPr>
        <p:spPr>
          <a:xfrm>
            <a:off x="457200" y="1600200"/>
            <a:ext cx="8229600" cy="4525963"/>
          </a:xfrm>
        </p:spPr>
        <p:txBody>
          <a:bodyPr>
            <a:normAutofit/>
          </a:bodyPr>
          <a:lstStyle/>
          <a:p>
            <a:pPr algn="just"/>
            <a:r>
              <a:rPr lang="en-US" sz="2400" dirty="0"/>
              <a:t>This project demonstrated the implementation of a basic employee management system using core C concepts like arrays, structs, sorting and strings.</a:t>
            </a:r>
          </a:p>
          <a:p>
            <a:pPr algn="just"/>
            <a:r>
              <a:rPr lang="en-US" sz="2400" dirty="0"/>
              <a:t>Key operations like adding, updating, deleting employee records were implemented along with features like searching, sorting and filtering.</a:t>
            </a:r>
          </a:p>
          <a:p>
            <a:pPr algn="just"/>
            <a:r>
              <a:rPr lang="en-US" sz="2400" dirty="0"/>
              <a:t>Overall, the project served as a hands-on learning experience for using fundamental C concepts in a practical application</a:t>
            </a:r>
          </a:p>
          <a:p>
            <a:pPr algn="just"/>
            <a:r>
              <a:rPr lang="en-US" sz="2400" dirty="0"/>
              <a:t>More validations can be added to strengthen input checking. Other improvements like GUIs, authentication and encryption can also be incorporated.</a:t>
            </a:r>
          </a:p>
        </p:txBody>
      </p:sp>
      <p:sp>
        <p:nvSpPr>
          <p:cNvPr id="4" name="Date Placeholder 3">
            <a:extLst>
              <a:ext uri="{FF2B5EF4-FFF2-40B4-BE49-F238E27FC236}">
                <a16:creationId xmlns:a16="http://schemas.microsoft.com/office/drawing/2014/main" id="{7ADC9644-360E-B764-D8E6-1799BAC45253}"/>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F12BEED1-E63B-CDD3-4240-EE141919764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E24AE9D-D550-482D-CAB4-09D976EE0662}"/>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45485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AD6-D31D-46FB-843F-595303B91EAE}"/>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 - Snapshots</a:t>
            </a:r>
          </a:p>
        </p:txBody>
      </p:sp>
      <p:sp>
        <p:nvSpPr>
          <p:cNvPr id="4" name="Date Placeholder 3">
            <a:extLst>
              <a:ext uri="{FF2B5EF4-FFF2-40B4-BE49-F238E27FC236}">
                <a16:creationId xmlns:a16="http://schemas.microsoft.com/office/drawing/2014/main" id="{079FA42A-B5C6-4346-85C9-6AA0CF92A3AF}"/>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B5759BBB-07CB-4B9A-9D39-4B6D25FC7AA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A2D167E-91A6-466E-9586-B075BF760F2C}"/>
              </a:ext>
            </a:extLst>
          </p:cNvPr>
          <p:cNvSpPr>
            <a:spLocks noGrp="1"/>
          </p:cNvSpPr>
          <p:nvPr>
            <p:ph type="sldNum" sz="quarter" idx="12"/>
          </p:nvPr>
        </p:nvSpPr>
        <p:spPr/>
        <p:txBody>
          <a:bodyPr/>
          <a:lstStyle/>
          <a:p>
            <a:fld id="{7B28076C-CE04-4A00-BFAA-A90EA8355859}" type="slidenum">
              <a:rPr lang="en-US" smtClean="0"/>
              <a:pPr/>
              <a:t>15</a:t>
            </a:fld>
            <a:endParaRPr lang="en-US"/>
          </a:p>
        </p:txBody>
      </p:sp>
      <p:pic>
        <p:nvPicPr>
          <p:cNvPr id="13" name="Content Placeholder 12">
            <a:extLst>
              <a:ext uri="{FF2B5EF4-FFF2-40B4-BE49-F238E27FC236}">
                <a16:creationId xmlns:a16="http://schemas.microsoft.com/office/drawing/2014/main" id="{DA553EC7-6FBB-3D92-7B3E-67BD0CEB96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650325"/>
            <a:ext cx="4038600" cy="2425713"/>
          </a:xfrm>
        </p:spPr>
      </p:pic>
      <p:pic>
        <p:nvPicPr>
          <p:cNvPr id="15" name="Content Placeholder 14">
            <a:extLst>
              <a:ext uri="{FF2B5EF4-FFF2-40B4-BE49-F238E27FC236}">
                <a16:creationId xmlns:a16="http://schemas.microsoft.com/office/drawing/2014/main" id="{D6C43DBD-DECC-F87B-1EA9-8F12C6CA29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3088536"/>
            <a:ext cx="4038600" cy="1549290"/>
          </a:xfrm>
        </p:spPr>
      </p:pic>
      <p:sp>
        <p:nvSpPr>
          <p:cNvPr id="16" name="TextBox 15">
            <a:extLst>
              <a:ext uri="{FF2B5EF4-FFF2-40B4-BE49-F238E27FC236}">
                <a16:creationId xmlns:a16="http://schemas.microsoft.com/office/drawing/2014/main" id="{5A11A81D-3B7E-6261-465D-E000BAE45E03}"/>
              </a:ext>
            </a:extLst>
          </p:cNvPr>
          <p:cNvSpPr txBox="1"/>
          <p:nvPr/>
        </p:nvSpPr>
        <p:spPr>
          <a:xfrm>
            <a:off x="1181100" y="1981464"/>
            <a:ext cx="2552700" cy="381000"/>
          </a:xfrm>
          <a:prstGeom prst="rect">
            <a:avLst/>
          </a:prstGeom>
          <a:noFill/>
        </p:spPr>
        <p:txBody>
          <a:bodyPr wrap="square" rtlCol="0">
            <a:spAutoFit/>
          </a:bodyPr>
          <a:lstStyle/>
          <a:p>
            <a:r>
              <a:rPr lang="en-US" dirty="0"/>
              <a:t>Login And Menu Options</a:t>
            </a:r>
          </a:p>
        </p:txBody>
      </p:sp>
      <p:sp>
        <p:nvSpPr>
          <p:cNvPr id="17" name="TextBox 16">
            <a:extLst>
              <a:ext uri="{FF2B5EF4-FFF2-40B4-BE49-F238E27FC236}">
                <a16:creationId xmlns:a16="http://schemas.microsoft.com/office/drawing/2014/main" id="{F0B0EC9F-98AD-FE81-7000-5496E9D01D6D}"/>
              </a:ext>
            </a:extLst>
          </p:cNvPr>
          <p:cNvSpPr txBox="1"/>
          <p:nvPr/>
        </p:nvSpPr>
        <p:spPr>
          <a:xfrm>
            <a:off x="6019800" y="1981464"/>
            <a:ext cx="1600200" cy="381000"/>
          </a:xfrm>
          <a:prstGeom prst="rect">
            <a:avLst/>
          </a:prstGeom>
          <a:noFill/>
        </p:spPr>
        <p:txBody>
          <a:bodyPr wrap="square" rtlCol="0">
            <a:spAutoFit/>
          </a:bodyPr>
          <a:lstStyle/>
          <a:p>
            <a:r>
              <a:rPr lang="en-US" dirty="0"/>
              <a:t>Add Employee</a:t>
            </a:r>
          </a:p>
        </p:txBody>
      </p:sp>
    </p:spTree>
    <p:extLst>
      <p:ext uri="{BB962C8B-B14F-4D97-AF65-F5344CB8AC3E}">
        <p14:creationId xmlns:p14="http://schemas.microsoft.com/office/powerpoint/2010/main" val="330256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074F66C-AFB8-4F62-9646-2C4DAD76EC75}"/>
              </a:ext>
            </a:extLst>
          </p:cNvPr>
          <p:cNvSpPr>
            <a:spLocks noGrp="1"/>
          </p:cNvSpPr>
          <p:nvPr>
            <p:ph type="dt" sz="half" idx="10"/>
          </p:nvPr>
        </p:nvSpPr>
        <p:spPr/>
        <p:txBody>
          <a:bodyPr/>
          <a:lstStyle/>
          <a:p>
            <a:fld id="{39EAEA68-FEEF-400D-AE97-0743E2B01B36}" type="datetime3">
              <a:rPr lang="en-US" smtClean="0"/>
              <a:pPr/>
              <a:t>4 October 2023</a:t>
            </a:fld>
            <a:endParaRPr lang="en-US"/>
          </a:p>
        </p:txBody>
      </p:sp>
      <p:sp>
        <p:nvSpPr>
          <p:cNvPr id="6" name="Footer Placeholder 5">
            <a:extLst>
              <a:ext uri="{FF2B5EF4-FFF2-40B4-BE49-F238E27FC236}">
                <a16:creationId xmlns:a16="http://schemas.microsoft.com/office/drawing/2014/main" id="{2F5170DE-31D9-4CB4-A138-34D47781122F}"/>
              </a:ext>
            </a:extLst>
          </p:cNvPr>
          <p:cNvSpPr>
            <a:spLocks noGrp="1"/>
          </p:cNvSpPr>
          <p:nvPr>
            <p:ph type="ftr" sz="quarter" idx="11"/>
          </p:nvPr>
        </p:nvSpPr>
        <p:spPr/>
        <p:txBody>
          <a:bodyPr/>
          <a:lstStyle/>
          <a:p>
            <a:r>
              <a:rPr lang="en-US"/>
              <a:t>Department of CSE</a:t>
            </a:r>
          </a:p>
        </p:txBody>
      </p:sp>
      <p:sp>
        <p:nvSpPr>
          <p:cNvPr id="7" name="Slide Number Placeholder 6">
            <a:extLst>
              <a:ext uri="{FF2B5EF4-FFF2-40B4-BE49-F238E27FC236}">
                <a16:creationId xmlns:a16="http://schemas.microsoft.com/office/drawing/2014/main" id="{CB65FA1D-5528-4159-BB14-8054E448F281}"/>
              </a:ext>
            </a:extLst>
          </p:cNvPr>
          <p:cNvSpPr>
            <a:spLocks noGrp="1"/>
          </p:cNvSpPr>
          <p:nvPr>
            <p:ph type="sldNum" sz="quarter" idx="12"/>
          </p:nvPr>
        </p:nvSpPr>
        <p:spPr/>
        <p:txBody>
          <a:bodyPr/>
          <a:lstStyle/>
          <a:p>
            <a:fld id="{7B28076C-CE04-4A00-BFAA-A90EA8355859}" type="slidenum">
              <a:rPr lang="en-US" smtClean="0"/>
              <a:pPr/>
              <a:t>16</a:t>
            </a:fld>
            <a:endParaRPr lang="en-US"/>
          </a:p>
        </p:txBody>
      </p:sp>
      <p:sp>
        <p:nvSpPr>
          <p:cNvPr id="4" name="Title 1">
            <a:extLst>
              <a:ext uri="{FF2B5EF4-FFF2-40B4-BE49-F238E27FC236}">
                <a16:creationId xmlns:a16="http://schemas.microsoft.com/office/drawing/2014/main" id="{99A9E548-D59C-ADE3-A642-75FA3F995DF7}"/>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 - Snapshots</a:t>
            </a:r>
          </a:p>
        </p:txBody>
      </p:sp>
      <p:pic>
        <p:nvPicPr>
          <p:cNvPr id="13" name="Content Placeholder 12">
            <a:extLst>
              <a:ext uri="{FF2B5EF4-FFF2-40B4-BE49-F238E27FC236}">
                <a16:creationId xmlns:a16="http://schemas.microsoft.com/office/drawing/2014/main" id="{21C19881-0B49-9B7E-E3FF-5966C502F3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3102082"/>
            <a:ext cx="4038600" cy="1522198"/>
          </a:xfrm>
        </p:spPr>
      </p:pic>
      <p:pic>
        <p:nvPicPr>
          <p:cNvPr id="15" name="Content Placeholder 14">
            <a:extLst>
              <a:ext uri="{FF2B5EF4-FFF2-40B4-BE49-F238E27FC236}">
                <a16:creationId xmlns:a16="http://schemas.microsoft.com/office/drawing/2014/main" id="{2A121C51-247A-9A13-6D1F-C124030B86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39056" y="2854594"/>
            <a:ext cx="4038600" cy="1905000"/>
          </a:xfrm>
        </p:spPr>
      </p:pic>
      <p:sp>
        <p:nvSpPr>
          <p:cNvPr id="17" name="TextBox 16">
            <a:extLst>
              <a:ext uri="{FF2B5EF4-FFF2-40B4-BE49-F238E27FC236}">
                <a16:creationId xmlns:a16="http://schemas.microsoft.com/office/drawing/2014/main" id="{6FC23850-2C77-EDEB-CCD9-AEF8D7E5BE9F}"/>
              </a:ext>
            </a:extLst>
          </p:cNvPr>
          <p:cNvSpPr txBox="1"/>
          <p:nvPr/>
        </p:nvSpPr>
        <p:spPr>
          <a:xfrm>
            <a:off x="1219200" y="2003215"/>
            <a:ext cx="2362200" cy="369332"/>
          </a:xfrm>
          <a:prstGeom prst="rect">
            <a:avLst/>
          </a:prstGeom>
          <a:noFill/>
        </p:spPr>
        <p:txBody>
          <a:bodyPr wrap="square" rtlCol="0">
            <a:spAutoFit/>
          </a:bodyPr>
          <a:lstStyle/>
          <a:p>
            <a:r>
              <a:rPr lang="en-US" dirty="0"/>
              <a:t>Update Employee Data</a:t>
            </a:r>
          </a:p>
        </p:txBody>
      </p:sp>
      <p:sp>
        <p:nvSpPr>
          <p:cNvPr id="18" name="TextBox 17">
            <a:extLst>
              <a:ext uri="{FF2B5EF4-FFF2-40B4-BE49-F238E27FC236}">
                <a16:creationId xmlns:a16="http://schemas.microsoft.com/office/drawing/2014/main" id="{89A46BCF-E47B-CA60-9975-2D12B6022484}"/>
              </a:ext>
            </a:extLst>
          </p:cNvPr>
          <p:cNvSpPr txBox="1"/>
          <p:nvPr/>
        </p:nvSpPr>
        <p:spPr>
          <a:xfrm>
            <a:off x="5943600" y="1987975"/>
            <a:ext cx="1828800" cy="381000"/>
          </a:xfrm>
          <a:prstGeom prst="rect">
            <a:avLst/>
          </a:prstGeom>
          <a:noFill/>
        </p:spPr>
        <p:txBody>
          <a:bodyPr wrap="square" rtlCol="0">
            <a:spAutoFit/>
          </a:bodyPr>
          <a:lstStyle/>
          <a:p>
            <a:r>
              <a:rPr lang="en-US" dirty="0"/>
              <a:t>Filter Employees</a:t>
            </a:r>
          </a:p>
        </p:txBody>
      </p:sp>
    </p:spTree>
    <p:extLst>
      <p:ext uri="{BB962C8B-B14F-4D97-AF65-F5344CB8AC3E}">
        <p14:creationId xmlns:p14="http://schemas.microsoft.com/office/powerpoint/2010/main" val="109220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8556-25ED-DB94-DFD9-E2703637E21C}"/>
              </a:ext>
            </a:extLst>
          </p:cNvPr>
          <p:cNvSpPr>
            <a:spLocks noGrp="1"/>
          </p:cNvSpPr>
          <p:nvPr>
            <p:ph type="title"/>
          </p:nvPr>
        </p:nvSpPr>
        <p:spPr>
          <a:xfrm>
            <a:off x="298940" y="228600"/>
            <a:ext cx="4577860" cy="914400"/>
          </a:xfrm>
        </p:spPr>
        <p:txBody>
          <a:bodyPr>
            <a:normAutofit/>
          </a:bodyPr>
          <a:lstStyle/>
          <a:p>
            <a:r>
              <a:rPr lang="en-US" sz="3600" dirty="0">
                <a:solidFill>
                  <a:srgbClr val="C00000"/>
                </a:solidFill>
              </a:rPr>
              <a:t>Application - Snapshots</a:t>
            </a:r>
          </a:p>
        </p:txBody>
      </p:sp>
      <p:pic>
        <p:nvPicPr>
          <p:cNvPr id="9" name="Content Placeholder 8">
            <a:extLst>
              <a:ext uri="{FF2B5EF4-FFF2-40B4-BE49-F238E27FC236}">
                <a16:creationId xmlns:a16="http://schemas.microsoft.com/office/drawing/2014/main" id="{A952BBBE-7286-5F15-C2B1-555D795764E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02454" y="4667447"/>
            <a:ext cx="4038600" cy="457497"/>
          </a:xfrm>
        </p:spPr>
      </p:pic>
      <p:pic>
        <p:nvPicPr>
          <p:cNvPr id="11" name="Content Placeholder 10">
            <a:extLst>
              <a:ext uri="{FF2B5EF4-FFF2-40B4-BE49-F238E27FC236}">
                <a16:creationId xmlns:a16="http://schemas.microsoft.com/office/drawing/2014/main" id="{4A23FB26-0556-830F-C372-AD75EF06FE8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3448654"/>
            <a:ext cx="4038600" cy="616942"/>
          </a:xfrm>
        </p:spPr>
      </p:pic>
      <p:sp>
        <p:nvSpPr>
          <p:cNvPr id="5" name="Date Placeholder 4">
            <a:extLst>
              <a:ext uri="{FF2B5EF4-FFF2-40B4-BE49-F238E27FC236}">
                <a16:creationId xmlns:a16="http://schemas.microsoft.com/office/drawing/2014/main" id="{5CE781F5-6D2B-DB4F-4FAB-325CE2ABAA5E}"/>
              </a:ext>
            </a:extLst>
          </p:cNvPr>
          <p:cNvSpPr>
            <a:spLocks noGrp="1"/>
          </p:cNvSpPr>
          <p:nvPr>
            <p:ph type="dt" sz="half" idx="10"/>
          </p:nvPr>
        </p:nvSpPr>
        <p:spPr/>
        <p:txBody>
          <a:bodyPr/>
          <a:lstStyle/>
          <a:p>
            <a:fld id="{39EAEA68-FEEF-400D-AE97-0743E2B01B36}" type="datetime3">
              <a:rPr lang="en-US" smtClean="0"/>
              <a:pPr/>
              <a:t>4 October 2023</a:t>
            </a:fld>
            <a:endParaRPr lang="en-US"/>
          </a:p>
        </p:txBody>
      </p:sp>
      <p:sp>
        <p:nvSpPr>
          <p:cNvPr id="6" name="Footer Placeholder 5">
            <a:extLst>
              <a:ext uri="{FF2B5EF4-FFF2-40B4-BE49-F238E27FC236}">
                <a16:creationId xmlns:a16="http://schemas.microsoft.com/office/drawing/2014/main" id="{6BB5099F-23B5-2FAE-BDBA-30A8FB5A1F59}"/>
              </a:ext>
            </a:extLst>
          </p:cNvPr>
          <p:cNvSpPr>
            <a:spLocks noGrp="1"/>
          </p:cNvSpPr>
          <p:nvPr>
            <p:ph type="ftr" sz="quarter" idx="11"/>
          </p:nvPr>
        </p:nvSpPr>
        <p:spPr/>
        <p:txBody>
          <a:bodyPr/>
          <a:lstStyle/>
          <a:p>
            <a:r>
              <a:rPr lang="en-US"/>
              <a:t>Department of CSE</a:t>
            </a:r>
          </a:p>
        </p:txBody>
      </p:sp>
      <p:sp>
        <p:nvSpPr>
          <p:cNvPr id="7" name="Slide Number Placeholder 6">
            <a:extLst>
              <a:ext uri="{FF2B5EF4-FFF2-40B4-BE49-F238E27FC236}">
                <a16:creationId xmlns:a16="http://schemas.microsoft.com/office/drawing/2014/main" id="{BB94CD19-AA5E-D8F4-28AA-D9B2B14F51E5}"/>
              </a:ext>
            </a:extLst>
          </p:cNvPr>
          <p:cNvSpPr>
            <a:spLocks noGrp="1"/>
          </p:cNvSpPr>
          <p:nvPr>
            <p:ph type="sldNum" sz="quarter" idx="12"/>
          </p:nvPr>
        </p:nvSpPr>
        <p:spPr/>
        <p:txBody>
          <a:bodyPr/>
          <a:lstStyle/>
          <a:p>
            <a:fld id="{7B28076C-CE04-4A00-BFAA-A90EA8355859}" type="slidenum">
              <a:rPr lang="en-US" smtClean="0"/>
              <a:pPr/>
              <a:t>17</a:t>
            </a:fld>
            <a:endParaRPr lang="en-US"/>
          </a:p>
        </p:txBody>
      </p:sp>
      <p:sp>
        <p:nvSpPr>
          <p:cNvPr id="12" name="TextBox 11">
            <a:extLst>
              <a:ext uri="{FF2B5EF4-FFF2-40B4-BE49-F238E27FC236}">
                <a16:creationId xmlns:a16="http://schemas.microsoft.com/office/drawing/2014/main" id="{005FF43D-28B7-D18B-D652-59983A38AFD7}"/>
              </a:ext>
            </a:extLst>
          </p:cNvPr>
          <p:cNvSpPr txBox="1"/>
          <p:nvPr/>
        </p:nvSpPr>
        <p:spPr>
          <a:xfrm>
            <a:off x="1368670" y="2307889"/>
            <a:ext cx="2438400" cy="369332"/>
          </a:xfrm>
          <a:prstGeom prst="rect">
            <a:avLst/>
          </a:prstGeom>
          <a:noFill/>
        </p:spPr>
        <p:txBody>
          <a:bodyPr wrap="square" rtlCol="0">
            <a:spAutoFit/>
          </a:bodyPr>
          <a:lstStyle/>
          <a:p>
            <a:r>
              <a:rPr lang="en-US" dirty="0"/>
              <a:t>Delete Employee details</a:t>
            </a:r>
          </a:p>
        </p:txBody>
      </p:sp>
      <p:pic>
        <p:nvPicPr>
          <p:cNvPr id="14" name="Picture 13">
            <a:extLst>
              <a:ext uri="{FF2B5EF4-FFF2-40B4-BE49-F238E27FC236}">
                <a16:creationId xmlns:a16="http://schemas.microsoft.com/office/drawing/2014/main" id="{AAA4E9D8-8366-130B-F641-4E8E6977A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0264" y="3200400"/>
            <a:ext cx="3526536" cy="1010996"/>
          </a:xfrm>
          <a:prstGeom prst="rect">
            <a:avLst/>
          </a:prstGeom>
        </p:spPr>
      </p:pic>
      <p:pic>
        <p:nvPicPr>
          <p:cNvPr id="16" name="Picture 15">
            <a:extLst>
              <a:ext uri="{FF2B5EF4-FFF2-40B4-BE49-F238E27FC236}">
                <a16:creationId xmlns:a16="http://schemas.microsoft.com/office/drawing/2014/main" id="{AE2CB037-BEDF-A00F-B10A-CED34FDAAC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2092" y="4587725"/>
            <a:ext cx="4038598" cy="537219"/>
          </a:xfrm>
          <a:prstGeom prst="rect">
            <a:avLst/>
          </a:prstGeom>
        </p:spPr>
      </p:pic>
      <p:sp>
        <p:nvSpPr>
          <p:cNvPr id="17" name="TextBox 16">
            <a:extLst>
              <a:ext uri="{FF2B5EF4-FFF2-40B4-BE49-F238E27FC236}">
                <a16:creationId xmlns:a16="http://schemas.microsoft.com/office/drawing/2014/main" id="{84D39E37-34FF-9873-A3D4-A4E9F559A15B}"/>
              </a:ext>
            </a:extLst>
          </p:cNvPr>
          <p:cNvSpPr txBox="1"/>
          <p:nvPr/>
        </p:nvSpPr>
        <p:spPr>
          <a:xfrm>
            <a:off x="6324600" y="2307889"/>
            <a:ext cx="1676400" cy="369332"/>
          </a:xfrm>
          <a:prstGeom prst="rect">
            <a:avLst/>
          </a:prstGeom>
          <a:noFill/>
        </p:spPr>
        <p:txBody>
          <a:bodyPr wrap="square" rtlCol="0">
            <a:spAutoFit/>
          </a:bodyPr>
          <a:lstStyle/>
          <a:p>
            <a:r>
              <a:rPr lang="en-US" dirty="0"/>
              <a:t>Sort Employees</a:t>
            </a:r>
          </a:p>
        </p:txBody>
      </p:sp>
    </p:spTree>
    <p:extLst>
      <p:ext uri="{BB962C8B-B14F-4D97-AF65-F5344CB8AC3E}">
        <p14:creationId xmlns:p14="http://schemas.microsoft.com/office/powerpoint/2010/main" val="309966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6A5D-1ECE-4A0E-9D60-BDD294B86C54}"/>
              </a:ext>
            </a:extLst>
          </p:cNvPr>
          <p:cNvSpPr>
            <a:spLocks noGrp="1"/>
          </p:cNvSpPr>
          <p:nvPr>
            <p:ph type="title"/>
          </p:nvPr>
        </p:nvSpPr>
        <p:spPr>
          <a:xfrm>
            <a:off x="304800" y="160337"/>
            <a:ext cx="8229600" cy="1143000"/>
          </a:xfrm>
        </p:spPr>
        <p:txBody>
          <a:bodyPr/>
          <a:lstStyle/>
          <a:p>
            <a:pPr algn="l"/>
            <a:r>
              <a:rPr lang="en-IN" dirty="0">
                <a:solidFill>
                  <a:srgbClr val="C00000"/>
                </a:solidFill>
              </a:rPr>
              <a:t>References</a:t>
            </a:r>
          </a:p>
        </p:txBody>
      </p:sp>
      <p:sp>
        <p:nvSpPr>
          <p:cNvPr id="3" name="Content Placeholder 2">
            <a:extLst>
              <a:ext uri="{FF2B5EF4-FFF2-40B4-BE49-F238E27FC236}">
                <a16:creationId xmlns:a16="http://schemas.microsoft.com/office/drawing/2014/main" id="{0BE8CEFC-DEA7-453E-9898-1FD57E87A965}"/>
              </a:ext>
            </a:extLst>
          </p:cNvPr>
          <p:cNvSpPr>
            <a:spLocks noGrp="1"/>
          </p:cNvSpPr>
          <p:nvPr>
            <p:ph idx="1"/>
          </p:nvPr>
        </p:nvSpPr>
        <p:spPr>
          <a:xfrm>
            <a:off x="457200" y="1752600"/>
            <a:ext cx="8229600" cy="3886200"/>
          </a:xfrm>
        </p:spPr>
        <p:txBody>
          <a:bodyPr>
            <a:noAutofit/>
          </a:bodyPr>
          <a:lstStyle/>
          <a:p>
            <a:pPr>
              <a:lnSpc>
                <a:spcPct val="150000"/>
              </a:lnSpc>
              <a:spcBef>
                <a:spcPts val="300"/>
              </a:spcBef>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Geeksforgeeks: </a:t>
            </a: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https://www.geeksforgeeks.org/program-for-employee-management-system/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300"/>
              </a:spcBef>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Studytonight: </a:t>
            </a: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https://www.studytonight.com/c-projects/employee-management-system-project-using-c-language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300"/>
              </a:spcBef>
              <a:spcAft>
                <a:spcPts val="800"/>
              </a:spcAft>
            </a:pP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https://www.youtube.com/watch?v=SR7aiZFz1V8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300"/>
              </a:spcBef>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w3schools: </a:t>
            </a: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5"/>
              </a:rPr>
              <a:t>https://www.w3schools.com/c/c_intro.php</a:t>
            </a:r>
            <a:endParaRPr lang="en-IN" sz="1800" dirty="0"/>
          </a:p>
          <a:p>
            <a:endParaRPr lang="en-IN" sz="1800" dirty="0"/>
          </a:p>
          <a:p>
            <a:endParaRPr lang="en-IN" sz="1800" dirty="0"/>
          </a:p>
          <a:p>
            <a:endParaRPr lang="en-IN" sz="1800" dirty="0"/>
          </a:p>
        </p:txBody>
      </p:sp>
      <p:sp>
        <p:nvSpPr>
          <p:cNvPr id="4" name="Date Placeholder 3">
            <a:extLst>
              <a:ext uri="{FF2B5EF4-FFF2-40B4-BE49-F238E27FC236}">
                <a16:creationId xmlns:a16="http://schemas.microsoft.com/office/drawing/2014/main" id="{ADC34958-2F92-49BF-A62D-BF40E6DE1C15}"/>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AC9EDB67-F1FD-4207-B3B4-43C6F6D51B5D}"/>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DB5C7D4F-9866-4C90-8A0C-9E645DBD66E4}"/>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309539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990600"/>
            <a:ext cx="8229600" cy="4495801"/>
          </a:xfrm>
        </p:spPr>
        <p:txBody>
          <a:bodyPr vert="horz" lIns="91440" tIns="45720" rIns="91440" bIns="45720" rtlCol="0" anchor="t">
            <a:normAutofit lnSpcReduction="10000"/>
          </a:bodyPr>
          <a:lstStyle/>
          <a:p>
            <a:pPr marL="0" indent="0">
              <a:buNone/>
            </a:pPr>
            <a:endParaRPr lang="en-US" sz="2400" dirty="0">
              <a:latin typeface="Arial" pitchFamily="34" charset="0"/>
              <a:cs typeface="Arial" pitchFamily="34" charset="0"/>
            </a:endParaRPr>
          </a:p>
          <a:p>
            <a:r>
              <a:rPr lang="en-US" sz="2400" dirty="0">
                <a:latin typeface="Arial" pitchFamily="34" charset="0"/>
                <a:cs typeface="Arial" pitchFamily="34" charset="0"/>
              </a:rPr>
              <a:t>Introduction</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System Architecture / Ideation Map</a:t>
            </a:r>
          </a:p>
          <a:p>
            <a:r>
              <a:rPr lang="en-US" sz="2400" dirty="0">
                <a:latin typeface="Arial"/>
                <a:cs typeface="Arial"/>
              </a:rPr>
              <a:t>Module Implementation</a:t>
            </a:r>
          </a:p>
          <a:p>
            <a:r>
              <a:rPr lang="en-US" sz="2400" dirty="0">
                <a:latin typeface="Arial"/>
                <a:cs typeface="Arial"/>
              </a:rPr>
              <a:t>Project Implementation</a:t>
            </a:r>
          </a:p>
          <a:p>
            <a:r>
              <a:rPr lang="en-US" sz="2400" dirty="0">
                <a:latin typeface="Arial"/>
                <a:cs typeface="Arial"/>
              </a:rPr>
              <a:t>Software &amp; Hardware Requirements</a:t>
            </a:r>
          </a:p>
          <a:p>
            <a:r>
              <a:rPr lang="en-US" sz="2400" dirty="0">
                <a:latin typeface="Arial" pitchFamily="34" charset="0"/>
                <a:cs typeface="Arial" pitchFamily="34" charset="0"/>
              </a:rPr>
              <a:t>Results and Discussions</a:t>
            </a:r>
          </a:p>
          <a:p>
            <a:r>
              <a:rPr lang="en-US" sz="2400" dirty="0">
                <a:latin typeface="Arial" pitchFamily="34" charset="0"/>
                <a:cs typeface="Arial" pitchFamily="34" charset="0"/>
              </a:rPr>
              <a:t>Future Scope</a:t>
            </a:r>
          </a:p>
          <a:p>
            <a:r>
              <a:rPr lang="en-US" sz="2400" dirty="0">
                <a:latin typeface="Arial"/>
                <a:cs typeface="Arial"/>
              </a:rPr>
              <a:t>Conclusion </a:t>
            </a:r>
            <a:endParaRPr lang="en-US" sz="2400" dirty="0">
              <a:latin typeface="Arial" pitchFamily="34" charset="0"/>
              <a:cs typeface="Arial" pitchFamily="34" charset="0"/>
            </a:endParaRPr>
          </a:p>
          <a:p>
            <a:r>
              <a:rPr lang="en-US" sz="24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4 October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4CFB-D0CE-0AE4-3133-204932E2359F}"/>
              </a:ext>
            </a:extLst>
          </p:cNvPr>
          <p:cNvSpPr>
            <a:spLocks noGrp="1"/>
          </p:cNvSpPr>
          <p:nvPr>
            <p:ph type="title"/>
          </p:nvPr>
        </p:nvSpPr>
        <p:spPr>
          <a:xfrm>
            <a:off x="298940" y="228600"/>
            <a:ext cx="4425460" cy="914400"/>
          </a:xfrm>
        </p:spPr>
        <p:txBody>
          <a:bodyPr/>
          <a:lstStyle/>
          <a:p>
            <a:r>
              <a:rPr lang="en-US" dirty="0">
                <a:solidFill>
                  <a:srgbClr val="C00000"/>
                </a:solidFill>
              </a:rPr>
              <a:t>Course Certificate</a:t>
            </a:r>
          </a:p>
        </p:txBody>
      </p:sp>
      <p:pic>
        <p:nvPicPr>
          <p:cNvPr id="8" name="Content Placeholder 7">
            <a:extLst>
              <a:ext uri="{FF2B5EF4-FFF2-40B4-BE49-F238E27FC236}">
                <a16:creationId xmlns:a16="http://schemas.microsoft.com/office/drawing/2014/main" id="{0AFB3574-2455-E728-4A99-BDC3DCF090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593" y="1600200"/>
            <a:ext cx="7900814" cy="4525963"/>
          </a:xfrm>
        </p:spPr>
      </p:pic>
      <p:sp>
        <p:nvSpPr>
          <p:cNvPr id="4" name="Date Placeholder 3">
            <a:extLst>
              <a:ext uri="{FF2B5EF4-FFF2-40B4-BE49-F238E27FC236}">
                <a16:creationId xmlns:a16="http://schemas.microsoft.com/office/drawing/2014/main" id="{06DF1504-4448-C75C-7982-216F25599EAD}"/>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F36D6DDA-2F89-A492-EB90-201E37B1780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88CF48F-5A68-C406-2AD6-6920D3519385}"/>
              </a:ext>
            </a:extLst>
          </p:cNvPr>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61812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0D86-6B48-4ADE-B267-E29F3DEF6F9F}"/>
              </a:ext>
            </a:extLst>
          </p:cNvPr>
          <p:cNvSpPr>
            <a:spLocks noGrp="1"/>
          </p:cNvSpPr>
          <p:nvPr>
            <p:ph type="title"/>
          </p:nvPr>
        </p:nvSpPr>
        <p:spPr/>
        <p:txBody>
          <a:bodyPr>
            <a:normAutofit/>
          </a:bodyPr>
          <a:lstStyle/>
          <a:p>
            <a:r>
              <a:rPr lang="en-IN" sz="4100" dirty="0">
                <a:solidFill>
                  <a:srgbClr val="FF0000"/>
                </a:solidFill>
                <a:latin typeface="Arial" panose="020B0604020202020204" pitchFamily="34" charset="0"/>
                <a:cs typeface="Arial" panose="020B0604020202020204" pitchFamily="34" charset="0"/>
              </a:rPr>
              <a:t>Introduction</a:t>
            </a:r>
          </a:p>
        </p:txBody>
      </p:sp>
      <p:sp>
        <p:nvSpPr>
          <p:cNvPr id="7" name="Content Placeholder 6">
            <a:extLst>
              <a:ext uri="{FF2B5EF4-FFF2-40B4-BE49-F238E27FC236}">
                <a16:creationId xmlns:a16="http://schemas.microsoft.com/office/drawing/2014/main" id="{880A2BFD-4EAA-4782-A89A-DF371921D3A0}"/>
              </a:ext>
            </a:extLst>
          </p:cNvPr>
          <p:cNvSpPr>
            <a:spLocks noGrp="1"/>
          </p:cNvSpPr>
          <p:nvPr>
            <p:ph idx="1"/>
          </p:nvPr>
        </p:nvSpPr>
        <p:spPr/>
        <p:txBody>
          <a:bodyPr>
            <a:normAutofit/>
          </a:bodyPr>
          <a:lstStyle/>
          <a:p>
            <a:pPr algn="just"/>
            <a:r>
              <a:rPr lang="en-US" sz="1800" dirty="0"/>
              <a:t>Managing employee records is a crucial task for any organization. An effective system to store, view, update and manage employee data can save time and effort for HR teams</a:t>
            </a:r>
          </a:p>
          <a:p>
            <a:pPr algn="just"/>
            <a:r>
              <a:rPr lang="en-US" sz="1800" dirty="0"/>
              <a:t>Employee Management System is a distributed application, developed to maintain the details of employees working in any organization</a:t>
            </a:r>
            <a:r>
              <a:rPr lang="en-US" sz="1100" dirty="0"/>
              <a:t>.</a:t>
            </a:r>
          </a:p>
          <a:p>
            <a:pPr algn="just"/>
            <a:r>
              <a:rPr lang="en-US" sz="1800" dirty="0"/>
              <a:t>It maintains the information about the personal and official details of the employees.</a:t>
            </a:r>
          </a:p>
          <a:p>
            <a:pPr algn="just"/>
            <a:r>
              <a:rPr lang="en-US" sz="1800" dirty="0"/>
              <a:t>The system allows users to perform basic CRUD (Create, Read, Update, Delete) operations to manage employee records. New employees can be added with details like name, ID, salary, work, contact info, and date of joining. All records can be viewed in a tabular format.</a:t>
            </a:r>
          </a:p>
          <a:p>
            <a:pPr algn="just"/>
            <a:r>
              <a:rPr lang="en-US" sz="1800" dirty="0"/>
              <a:t>Existing records can be searched, updated and deleted as needed. Additional features like sorting by different fields and filtering by salary range or work provide more ways to manage the data.</a:t>
            </a:r>
            <a:endParaRPr lang="en-IN" sz="1800" dirty="0"/>
          </a:p>
        </p:txBody>
      </p:sp>
      <p:sp>
        <p:nvSpPr>
          <p:cNvPr id="4" name="Date Placeholder 3">
            <a:extLst>
              <a:ext uri="{FF2B5EF4-FFF2-40B4-BE49-F238E27FC236}">
                <a16:creationId xmlns:a16="http://schemas.microsoft.com/office/drawing/2014/main" id="{88D201F8-CB1D-4ABD-8669-DA9CA4EBDEB9}"/>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1771BFDD-42FB-4E52-8BFE-7ECEBDEAF7D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A5B9464-675B-4E38-95FC-80D3FA7E767E}"/>
              </a:ext>
            </a:extLst>
          </p:cNvPr>
          <p:cNvSpPr>
            <a:spLocks noGrp="1"/>
          </p:cNvSpPr>
          <p:nvPr>
            <p:ph type="sldNum" sz="quarter" idx="12"/>
          </p:nvPr>
        </p:nvSpPr>
        <p:spPr/>
        <p:txBody>
          <a:bodyPr/>
          <a:lstStyle/>
          <a:p>
            <a:fld id="{7B28076C-CE04-4A00-BFAA-A90EA8355859}" type="slidenum">
              <a:rPr lang="en-US" smtClean="0"/>
              <a:pPr/>
              <a:t>4</a:t>
            </a:fld>
            <a:endParaRPr lang="en-US"/>
          </a:p>
        </p:txBody>
      </p:sp>
      <p:sp>
        <p:nvSpPr>
          <p:cNvPr id="8" name="Rectangle 1">
            <a:extLst>
              <a:ext uri="{FF2B5EF4-FFF2-40B4-BE49-F238E27FC236}">
                <a16:creationId xmlns:a16="http://schemas.microsoft.com/office/drawing/2014/main" id="{94F29E84-FCDB-4F63-A3E6-E1F8F2439D2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8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51CA-BE39-4E3A-8EA9-116D87AF1F44}"/>
              </a:ext>
            </a:extLst>
          </p:cNvPr>
          <p:cNvSpPr>
            <a:spLocks noGrp="1"/>
          </p:cNvSpPr>
          <p:nvPr>
            <p:ph type="title"/>
          </p:nvPr>
        </p:nvSpPr>
        <p:spPr>
          <a:xfrm>
            <a:off x="298940" y="208051"/>
            <a:ext cx="8229600" cy="1143000"/>
          </a:xfrm>
        </p:spPr>
        <p:txBody>
          <a:bodyPr/>
          <a:lstStyle/>
          <a:p>
            <a:pPr algn="l"/>
            <a:r>
              <a:rPr lang="en-US" dirty="0">
                <a:solidFill>
                  <a:srgbClr val="C00000"/>
                </a:solidFill>
                <a:cs typeface="Calibri"/>
              </a:rPr>
              <a:t>Objectives</a:t>
            </a:r>
          </a:p>
        </p:txBody>
      </p:sp>
      <p:sp>
        <p:nvSpPr>
          <p:cNvPr id="3" name="Content Placeholder 2">
            <a:extLst>
              <a:ext uri="{FF2B5EF4-FFF2-40B4-BE49-F238E27FC236}">
                <a16:creationId xmlns:a16="http://schemas.microsoft.com/office/drawing/2014/main" id="{AB5E7DB7-0393-441C-96F6-BC31F5853316}"/>
              </a:ext>
            </a:extLst>
          </p:cNvPr>
          <p:cNvSpPr>
            <a:spLocks noGrp="1"/>
          </p:cNvSpPr>
          <p:nvPr>
            <p:ph idx="1"/>
          </p:nvPr>
        </p:nvSpPr>
        <p:spPr>
          <a:xfrm>
            <a:off x="457200" y="1524000"/>
            <a:ext cx="8229600" cy="4724400"/>
          </a:xfrm>
        </p:spPr>
        <p:txBody>
          <a:bodyPr vert="horz" lIns="91440" tIns="45720" rIns="91440" bIns="45720" rtlCol="0" anchor="t">
            <a:normAutofit/>
          </a:bodyPr>
          <a:lstStyle/>
          <a:p>
            <a:pPr algn="just"/>
            <a:r>
              <a:rPr lang="en-US" sz="2400" dirty="0"/>
              <a:t>This project aims to simplify the task of maintaining records of the employees of Company.</a:t>
            </a:r>
          </a:p>
          <a:p>
            <a:pPr algn="just"/>
            <a:r>
              <a:rPr lang="en-US" sz="2400" dirty="0"/>
              <a:t>To develop an well-designed database to store employee information.</a:t>
            </a:r>
          </a:p>
          <a:p>
            <a:pPr algn="just"/>
            <a:r>
              <a:rPr lang="en-US" sz="2400" dirty="0">
                <a:cs typeface="Calibri"/>
              </a:rPr>
              <a:t>Implement sorting algorithms to sort employee records by name, ID or salary</a:t>
            </a:r>
          </a:p>
          <a:p>
            <a:pPr algn="just"/>
            <a:r>
              <a:rPr lang="en-US" sz="2400" dirty="0">
                <a:cs typeface="Calibri"/>
              </a:rPr>
              <a:t>Show how sorting, searching and filtering can be implemented in C</a:t>
            </a:r>
          </a:p>
          <a:p>
            <a:pPr algn="just"/>
            <a:r>
              <a:rPr lang="en-US" sz="2400" dirty="0">
                <a:cs typeface="Calibri"/>
              </a:rPr>
              <a:t>Validate user input and handle errors gracefully.</a:t>
            </a:r>
          </a:p>
          <a:p>
            <a:pPr algn="just"/>
            <a:r>
              <a:rPr lang="en-US" sz="2400" dirty="0">
                <a:cs typeface="Calibri"/>
              </a:rPr>
              <a:t>Allow searching records by employee ID to retrieve specific employee data</a:t>
            </a:r>
          </a:p>
        </p:txBody>
      </p:sp>
      <p:sp>
        <p:nvSpPr>
          <p:cNvPr id="4" name="Date Placeholder 3">
            <a:extLst>
              <a:ext uri="{FF2B5EF4-FFF2-40B4-BE49-F238E27FC236}">
                <a16:creationId xmlns:a16="http://schemas.microsoft.com/office/drawing/2014/main" id="{1137E33D-A504-4ED8-AE9F-D09013E34F10}"/>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1FAACC4A-6B24-42C6-8F4D-2DD9626AC26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1031D3C-E918-44A8-8BD8-84DF9AE280D5}"/>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74373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34A5-3AA7-F1B4-0457-F1833C43FB89}"/>
              </a:ext>
            </a:extLst>
          </p:cNvPr>
          <p:cNvSpPr>
            <a:spLocks noGrp="1"/>
          </p:cNvSpPr>
          <p:nvPr>
            <p:ph type="title"/>
          </p:nvPr>
        </p:nvSpPr>
        <p:spPr>
          <a:xfrm>
            <a:off x="298940" y="228600"/>
            <a:ext cx="3206260" cy="1143000"/>
          </a:xfrm>
        </p:spPr>
        <p:txBody>
          <a:bodyPr/>
          <a:lstStyle/>
          <a:p>
            <a:r>
              <a:rPr lang="en-US" dirty="0">
                <a:solidFill>
                  <a:srgbClr val="C00000"/>
                </a:solidFill>
              </a:rPr>
              <a:t>Objectives</a:t>
            </a:r>
          </a:p>
        </p:txBody>
      </p:sp>
      <p:sp>
        <p:nvSpPr>
          <p:cNvPr id="3" name="Content Placeholder 2">
            <a:extLst>
              <a:ext uri="{FF2B5EF4-FFF2-40B4-BE49-F238E27FC236}">
                <a16:creationId xmlns:a16="http://schemas.microsoft.com/office/drawing/2014/main" id="{92CBBA9B-2716-3332-3F89-C7B85C287AAA}"/>
              </a:ext>
            </a:extLst>
          </p:cNvPr>
          <p:cNvSpPr>
            <a:spLocks noGrp="1"/>
          </p:cNvSpPr>
          <p:nvPr>
            <p:ph idx="1"/>
          </p:nvPr>
        </p:nvSpPr>
        <p:spPr/>
        <p:txBody>
          <a:bodyPr/>
          <a:lstStyle/>
          <a:p>
            <a:pPr algn="just"/>
            <a:r>
              <a:rPr lang="en-US" sz="2800" dirty="0"/>
              <a:t>Filter employee records based on criteria like salary range or department.</a:t>
            </a:r>
          </a:p>
          <a:p>
            <a:pPr algn="just"/>
            <a:r>
              <a:rPr lang="en-US" sz="2800" dirty="0"/>
              <a:t>Implement CRUD (Create, Read, Update, Delete) functionality for managing employee records.</a:t>
            </a:r>
          </a:p>
          <a:p>
            <a:pPr algn="just"/>
            <a:r>
              <a:rPr lang="en-US" sz="2800" dirty="0"/>
              <a:t>The objective of this project is to provide a comprehensive approach towards the management of employee information.</a:t>
            </a:r>
            <a:endParaRPr lang="en-US" sz="2800" dirty="0">
              <a:cs typeface="Calibri"/>
            </a:endParaRPr>
          </a:p>
          <a:p>
            <a:endParaRPr lang="en-US" dirty="0"/>
          </a:p>
        </p:txBody>
      </p:sp>
      <p:sp>
        <p:nvSpPr>
          <p:cNvPr id="4" name="Date Placeholder 3">
            <a:extLst>
              <a:ext uri="{FF2B5EF4-FFF2-40B4-BE49-F238E27FC236}">
                <a16:creationId xmlns:a16="http://schemas.microsoft.com/office/drawing/2014/main" id="{2527E0D7-3EA0-E8E2-B3F5-B5906120A7B3}"/>
              </a:ext>
            </a:extLst>
          </p:cNvPr>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A2DF4346-8042-F6F7-1F98-0242A5A0EFF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1E23132-98F3-AC83-3FF1-61E2131B093C}"/>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351102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pPr algn="l"/>
            <a:r>
              <a:rPr lang="en-US" dirty="0">
                <a:solidFill>
                  <a:srgbClr val="C00000"/>
                </a:solidFill>
                <a:latin typeface="Arial" pitchFamily="34" charset="0"/>
                <a:cs typeface="Arial" pitchFamily="34" charset="0"/>
              </a:rPr>
              <a:t> System Architecture</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990600" y="5367338"/>
            <a:ext cx="7696200" cy="804862"/>
          </a:xfrm>
        </p:spPr>
        <p:txBody>
          <a:bodyPr>
            <a:normAutofit/>
          </a:bodyPr>
          <a:lstStyle/>
          <a:p>
            <a:pPr marL="0" indent="0">
              <a:buNone/>
            </a:pPr>
            <a:r>
              <a:rPr lang="en-IN" dirty="0"/>
              <a:t>        </a:t>
            </a:r>
            <a:r>
              <a:rPr lang="en-IN" sz="2400" dirty="0"/>
              <a:t>Architecture of Employee Management System</a:t>
            </a:r>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pic>
        <p:nvPicPr>
          <p:cNvPr id="3" name="Picture 2">
            <a:extLst>
              <a:ext uri="{FF2B5EF4-FFF2-40B4-BE49-F238E27FC236}">
                <a16:creationId xmlns:a16="http://schemas.microsoft.com/office/drawing/2014/main" id="{A384BA91-BD2A-5E6F-4A40-88E8DAF9D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555750"/>
            <a:ext cx="5638800" cy="3473450"/>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B47E-38D5-45C4-A26E-63EB2CB4B0FC}"/>
              </a:ext>
            </a:extLst>
          </p:cNvPr>
          <p:cNvSpPr>
            <a:spLocks noGrp="1"/>
          </p:cNvSpPr>
          <p:nvPr>
            <p:ph type="title"/>
          </p:nvPr>
        </p:nvSpPr>
        <p:spPr>
          <a:xfrm>
            <a:off x="298940" y="228600"/>
            <a:ext cx="8229600" cy="1143000"/>
          </a:xfrm>
        </p:spPr>
        <p:txBody>
          <a:bodyPr/>
          <a:lstStyle/>
          <a:p>
            <a:r>
              <a:rPr lang="en-IN" dirty="0">
                <a:solidFill>
                  <a:srgbClr val="C00000"/>
                </a:solidFill>
              </a:rPr>
              <a:t>Module Implementation</a:t>
            </a:r>
          </a:p>
        </p:txBody>
      </p:sp>
      <p:sp>
        <p:nvSpPr>
          <p:cNvPr id="10" name="Content Placeholder 9">
            <a:extLst>
              <a:ext uri="{FF2B5EF4-FFF2-40B4-BE49-F238E27FC236}">
                <a16:creationId xmlns:a16="http://schemas.microsoft.com/office/drawing/2014/main" id="{D6AD7859-9854-4478-A69D-8E5EBA2DF537}"/>
              </a:ext>
            </a:extLst>
          </p:cNvPr>
          <p:cNvSpPr>
            <a:spLocks noGrp="1"/>
          </p:cNvSpPr>
          <p:nvPr>
            <p:ph idx="1"/>
          </p:nvPr>
        </p:nvSpPr>
        <p:spPr>
          <a:xfrm>
            <a:off x="457200" y="1600200"/>
            <a:ext cx="8229600" cy="4525963"/>
          </a:xfrm>
        </p:spPr>
        <p:txBody>
          <a:bodyPr>
            <a:normAutofit/>
          </a:bodyPr>
          <a:lstStyle/>
          <a:p>
            <a:r>
              <a:rPr lang="en-IN" dirty="0"/>
              <a:t>Main dart</a:t>
            </a:r>
          </a:p>
          <a:p>
            <a:endParaRPr lang="en-IN" dirty="0"/>
          </a:p>
        </p:txBody>
      </p:sp>
      <p:sp>
        <p:nvSpPr>
          <p:cNvPr id="4" name="Date Placeholder 3">
            <a:extLst>
              <a:ext uri="{FF2B5EF4-FFF2-40B4-BE49-F238E27FC236}">
                <a16:creationId xmlns:a16="http://schemas.microsoft.com/office/drawing/2014/main" id="{F5F9B515-1227-470D-9E4D-E06B2D61E80D}"/>
              </a:ext>
            </a:extLst>
          </p:cNvPr>
          <p:cNvSpPr>
            <a:spLocks noGrp="1"/>
          </p:cNvSpPr>
          <p:nvPr>
            <p:ph type="dt" sz="half" idx="10"/>
          </p:nvPr>
        </p:nvSpPr>
        <p:spPr>
          <a:xfrm>
            <a:off x="457200" y="6356350"/>
            <a:ext cx="2133600" cy="365125"/>
          </a:xfrm>
        </p:spPr>
        <p:txBody>
          <a:bodyPr/>
          <a:lstStyle/>
          <a:p>
            <a:fld id="{A2414E9F-A237-4082-B37B-D926ADB268EE}" type="datetime3">
              <a:rPr lang="en-US" smtClean="0"/>
              <a:pPr/>
              <a:t>4 October 2023</a:t>
            </a:fld>
            <a:endParaRPr lang="en-US"/>
          </a:p>
        </p:txBody>
      </p:sp>
      <p:sp>
        <p:nvSpPr>
          <p:cNvPr id="5" name="Footer Placeholder 4">
            <a:extLst>
              <a:ext uri="{FF2B5EF4-FFF2-40B4-BE49-F238E27FC236}">
                <a16:creationId xmlns:a16="http://schemas.microsoft.com/office/drawing/2014/main" id="{A53074C5-5E20-471C-A77E-1973445D7AE8}"/>
              </a:ext>
            </a:extLst>
          </p:cNvPr>
          <p:cNvSpPr>
            <a:spLocks noGrp="1"/>
          </p:cNvSpPr>
          <p:nvPr>
            <p:ph type="ftr" sz="quarter" idx="11"/>
          </p:nvPr>
        </p:nvSpPr>
        <p:spPr>
          <a:xfrm>
            <a:off x="3124200" y="6356350"/>
            <a:ext cx="2895600" cy="365125"/>
          </a:xfrm>
        </p:spPr>
        <p:txBody>
          <a:bodyPr/>
          <a:lstStyle/>
          <a:p>
            <a:r>
              <a:rPr lang="en-US"/>
              <a:t>Department of CSE</a:t>
            </a:r>
          </a:p>
        </p:txBody>
      </p:sp>
      <p:sp>
        <p:nvSpPr>
          <p:cNvPr id="6" name="Slide Number Placeholder 5">
            <a:extLst>
              <a:ext uri="{FF2B5EF4-FFF2-40B4-BE49-F238E27FC236}">
                <a16:creationId xmlns:a16="http://schemas.microsoft.com/office/drawing/2014/main" id="{EFFCBF1B-53E9-4642-A20B-4DFF2E13EF00}"/>
              </a:ext>
            </a:extLst>
          </p:cNvPr>
          <p:cNvSpPr>
            <a:spLocks noGrp="1"/>
          </p:cNvSpPr>
          <p:nvPr>
            <p:ph type="sldNum" sz="quarter" idx="12"/>
          </p:nvPr>
        </p:nvSpPr>
        <p:spPr>
          <a:xfrm>
            <a:off x="6553200" y="6356350"/>
            <a:ext cx="2133600" cy="365125"/>
          </a:xfrm>
        </p:spPr>
        <p:txBody>
          <a:bodyPr/>
          <a:lstStyle/>
          <a:p>
            <a:fld id="{7B28076C-CE04-4A00-BFAA-A90EA8355859}" type="slidenum">
              <a:rPr lang="en-US" smtClean="0"/>
              <a:pPr/>
              <a:t>8</a:t>
            </a:fld>
            <a:endParaRPr lang="en-US"/>
          </a:p>
        </p:txBody>
      </p:sp>
      <p:sp>
        <p:nvSpPr>
          <p:cNvPr id="8" name="AutoShape 2">
            <a:extLst>
              <a:ext uri="{FF2B5EF4-FFF2-40B4-BE49-F238E27FC236}">
                <a16:creationId xmlns:a16="http://schemas.microsoft.com/office/drawing/2014/main" id="{3508FE87-926C-4473-9646-31B95B6708F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2F1A8A6-9A25-73EF-2388-8863B47EA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482851"/>
            <a:ext cx="8001000" cy="3643312"/>
          </a:xfrm>
          <a:prstGeom prst="rect">
            <a:avLst/>
          </a:prstGeom>
        </p:spPr>
      </p:pic>
    </p:spTree>
    <p:extLst>
      <p:ext uri="{BB962C8B-B14F-4D97-AF65-F5344CB8AC3E}">
        <p14:creationId xmlns:p14="http://schemas.microsoft.com/office/powerpoint/2010/main" val="281926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vert="horz" lIns="91440" tIns="45720" rIns="91440" bIns="45720" rtlCol="0" anchor="t">
            <a:normAutofit/>
          </a:bodyPr>
          <a:lstStyle/>
          <a:p>
            <a:pPr algn="just"/>
            <a:r>
              <a:rPr lang="en-US" sz="2800" dirty="0">
                <a:cs typeface="Calibri"/>
              </a:rPr>
              <a:t>Design the employee data structure (struct) to hold all the required details like ID, name, salary, etc.</a:t>
            </a:r>
          </a:p>
          <a:p>
            <a:pPr algn="just"/>
            <a:r>
              <a:rPr lang="en-US" sz="2800" dirty="0">
                <a:cs typeface="Calibri"/>
              </a:rPr>
              <a:t>Create an array of employees with MAX_EMPLOYEES capacity to store the records.</a:t>
            </a:r>
          </a:p>
          <a:p>
            <a:pPr algn="just"/>
            <a:r>
              <a:rPr lang="en-US" sz="2800" dirty="0">
                <a:cs typeface="Calibri"/>
              </a:rPr>
              <a:t>Implement a simple user login function with hardcoded username and password.</a:t>
            </a:r>
          </a:p>
          <a:p>
            <a:pPr algn="just"/>
            <a:r>
              <a:rPr lang="en-US" sz="2800" dirty="0">
                <a:cs typeface="Calibri"/>
              </a:rPr>
              <a:t>Create a menu function to display options for user to choose like add, update, delete etc. Use a switch case or if-else ladder for option selection</a:t>
            </a:r>
          </a:p>
        </p:txBody>
      </p:sp>
    </p:spTree>
    <p:extLst>
      <p:ext uri="{BB962C8B-B14F-4D97-AF65-F5344CB8AC3E}">
        <p14:creationId xmlns:p14="http://schemas.microsoft.com/office/powerpoint/2010/main" val="25264876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1726</TotalTime>
  <Words>991</Words>
  <Application>Microsoft Office PowerPoint</Application>
  <PresentationFormat>On-screen Show (4:3)</PresentationFormat>
  <Paragraphs>158</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Custom Design</vt:lpstr>
      <vt:lpstr> </vt:lpstr>
      <vt:lpstr>Presentation Outline</vt:lpstr>
      <vt:lpstr>Course Certificate</vt:lpstr>
      <vt:lpstr>Introduction</vt:lpstr>
      <vt:lpstr>Objectives</vt:lpstr>
      <vt:lpstr>Objectives</vt:lpstr>
      <vt:lpstr> System Architecture</vt:lpstr>
      <vt:lpstr>Module Implementation</vt:lpstr>
      <vt:lpstr>Project Implementation</vt:lpstr>
      <vt:lpstr>Project Implementation</vt:lpstr>
      <vt:lpstr>Software &amp; Hardware Requirements</vt:lpstr>
      <vt:lpstr>Results and discussion</vt:lpstr>
      <vt:lpstr>Future Scope</vt:lpstr>
      <vt:lpstr>Conclusion</vt:lpstr>
      <vt:lpstr>Application - Snapshots</vt:lpstr>
      <vt:lpstr>Application - Snapshots</vt:lpstr>
      <vt:lpstr>Application - Snapshots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Manisri venkatesh Digumalla</cp:lastModifiedBy>
  <cp:revision>768</cp:revision>
  <dcterms:created xsi:type="dcterms:W3CDTF">2019-11-06T07:48:53Z</dcterms:created>
  <dcterms:modified xsi:type="dcterms:W3CDTF">2023-10-04T04:40:17Z</dcterms:modified>
</cp:coreProperties>
</file>