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Playfair Display" panose="00000500000000000000"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Serif" panose="020B0604020202020204"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slsWNm6pJdoVcfvNN6DDaRCX8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anissha1802/IBM-project-Gen-AI-Manissh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6150150" y="2438401"/>
            <a:ext cx="5354400" cy="4629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2900"/>
              <a:t>M.Manissha Nivasini</a:t>
            </a:r>
            <a:endParaRPr sz="2900"/>
          </a:p>
        </p:txBody>
      </p:sp>
      <p:sp>
        <p:nvSpPr>
          <p:cNvPr id="59" name="Google Shape;59;p1"/>
          <p:cNvSpPr txBox="1"/>
          <p:nvPr/>
        </p:nvSpPr>
        <p:spPr>
          <a:xfrm>
            <a:off x="6571620" y="3233097"/>
            <a:ext cx="1859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p:nvPr/>
        </p:nvSpPr>
        <p:spPr>
          <a:xfrm>
            <a:off x="752475" y="6486025"/>
            <a:ext cx="4522500" cy="1692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u="sng">
                <a:solidFill>
                  <a:schemeClr val="hlink"/>
                </a:solidFill>
                <a:latin typeface="Trebuchet MS"/>
                <a:ea typeface="Trebuchet MS"/>
                <a:cs typeface="Trebuchet MS"/>
                <a:sym typeface="Trebuchet MS"/>
                <a:hlinkClick r:id="rId3"/>
              </a:rPr>
              <a:t>https://github.com/manissha1802/IBM-project-Gen-AI-Manissha</a:t>
            </a:r>
            <a:endParaRPr sz="1100">
              <a:latin typeface="Trebuchet MS"/>
              <a:ea typeface="Trebuchet MS"/>
              <a:cs typeface="Trebuchet MS"/>
              <a:sym typeface="Trebuchet MS"/>
            </a:endParaRPr>
          </a:p>
        </p:txBody>
      </p:sp>
      <p:pic>
        <p:nvPicPr>
          <p:cNvPr id="208" name="Google Shape;208;p10"/>
          <p:cNvPicPr preferRelativeResize="0"/>
          <p:nvPr/>
        </p:nvPicPr>
        <p:blipFill rotWithShape="1">
          <a:blip r:embed="rId4">
            <a:alphaModFix/>
          </a:blip>
          <a:srcRect/>
          <a:stretch/>
        </p:blipFill>
        <p:spPr>
          <a:xfrm>
            <a:off x="1666875" y="6467475"/>
            <a:ext cx="76200" cy="177800"/>
          </a:xfrm>
          <a:prstGeom prst="rect">
            <a:avLst/>
          </a:prstGeom>
          <a:noFill/>
          <a:ln>
            <a:noFill/>
          </a:ln>
        </p:spPr>
      </p:pic>
      <p:sp>
        <p:nvSpPr>
          <p:cNvPr id="209" name="Google Shape;209;p10"/>
          <p:cNvSpPr txBox="1">
            <a:spLocks noGrp="1"/>
          </p:cNvSpPr>
          <p:nvPr>
            <p:ph type="title"/>
          </p:nvPr>
        </p:nvSpPr>
        <p:spPr>
          <a:xfrm>
            <a:off x="755324" y="385450"/>
            <a:ext cx="27840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0" name="Google Shape;210;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11" name="Google Shape;211;p10"/>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a:solidFill>
                  <a:srgbClr val="006FC0"/>
                </a:solidFill>
                <a:latin typeface="Trebuchet MS"/>
                <a:ea typeface="Trebuchet MS"/>
                <a:cs typeface="Trebuchet MS"/>
                <a:sym typeface="Trebuchet MS"/>
              </a:rPr>
              <a:t>Demo Link</a:t>
            </a:r>
            <a:endParaRPr sz="2000">
              <a:latin typeface="Trebuchet MS"/>
              <a:ea typeface="Trebuchet MS"/>
              <a:cs typeface="Trebuchet MS"/>
              <a:sym typeface="Trebuchet MS"/>
            </a:endParaRPr>
          </a:p>
        </p:txBody>
      </p:sp>
      <p:sp>
        <p:nvSpPr>
          <p:cNvPr id="212" name="Google Shape;212;p10"/>
          <p:cNvSpPr txBox="1"/>
          <p:nvPr/>
        </p:nvSpPr>
        <p:spPr>
          <a:xfrm>
            <a:off x="755325" y="3062850"/>
            <a:ext cx="9097500" cy="2635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Font typeface="Roboto Serif"/>
              <a:buChar char="●"/>
            </a:pPr>
            <a:r>
              <a:rPr lang="en-US" sz="1300">
                <a:solidFill>
                  <a:schemeClr val="dk1"/>
                </a:solidFill>
                <a:latin typeface="Roboto Serif"/>
                <a:ea typeface="Roboto Serif"/>
                <a:cs typeface="Roboto Serif"/>
                <a:sym typeface="Roboto Serif"/>
              </a:rPr>
              <a:t>Our solution consistently delivers reconstructions of CIFAR-10 images with exceptional fidelity, effectively preserving key features while minimizing distortions and imperfections.</a:t>
            </a:r>
            <a:endParaRPr sz="1300">
              <a:solidFill>
                <a:schemeClr val="dk1"/>
              </a:solidFill>
              <a:latin typeface="Roboto Serif"/>
              <a:ea typeface="Roboto Serif"/>
              <a:cs typeface="Roboto Serif"/>
              <a:sym typeface="Roboto Serif"/>
            </a:endParaRPr>
          </a:p>
          <a:p>
            <a:pPr marL="457200" lvl="0" indent="-311150" algn="l" rtl="0">
              <a:lnSpc>
                <a:spcPct val="115000"/>
              </a:lnSpc>
              <a:spcBef>
                <a:spcPts val="0"/>
              </a:spcBef>
              <a:spcAft>
                <a:spcPts val="0"/>
              </a:spcAft>
              <a:buClr>
                <a:schemeClr val="dk1"/>
              </a:buClr>
              <a:buSzPts val="1300"/>
              <a:buFont typeface="Roboto Serif"/>
              <a:buChar char="●"/>
            </a:pPr>
            <a:r>
              <a:rPr lang="en-US" sz="1300">
                <a:solidFill>
                  <a:schemeClr val="dk1"/>
                </a:solidFill>
                <a:latin typeface="Roboto Serif"/>
                <a:ea typeface="Roboto Serif"/>
                <a:cs typeface="Roboto Serif"/>
                <a:sym typeface="Roboto Serif"/>
              </a:rPr>
              <a:t>Users can easily tailor and experiment with various aspects of the autoencoder architecture, such as layer configurations, activation functions, and encoding dimensions. </a:t>
            </a:r>
            <a:endParaRPr sz="1300">
              <a:solidFill>
                <a:schemeClr val="dk1"/>
              </a:solidFill>
              <a:latin typeface="Roboto Serif"/>
              <a:ea typeface="Roboto Serif"/>
              <a:cs typeface="Roboto Serif"/>
              <a:sym typeface="Roboto Serif"/>
            </a:endParaRPr>
          </a:p>
          <a:p>
            <a:pPr marL="457200" lvl="0" indent="-311150" algn="l" rtl="0">
              <a:lnSpc>
                <a:spcPct val="115000"/>
              </a:lnSpc>
              <a:spcBef>
                <a:spcPts val="0"/>
              </a:spcBef>
              <a:spcAft>
                <a:spcPts val="0"/>
              </a:spcAft>
              <a:buClr>
                <a:schemeClr val="dk1"/>
              </a:buClr>
              <a:buSzPts val="1300"/>
              <a:buFont typeface="Roboto Serif"/>
              <a:buChar char="●"/>
            </a:pPr>
            <a:r>
              <a:rPr lang="en-US" sz="1300">
                <a:solidFill>
                  <a:schemeClr val="dk1"/>
                </a:solidFill>
                <a:latin typeface="Roboto Serif"/>
                <a:ea typeface="Roboto Serif"/>
                <a:cs typeface="Roboto Serif"/>
                <a:sym typeface="Roboto Serif"/>
              </a:rPr>
              <a:t>The interactive visualization feature allows users to directly compare original images with their corresponding reconstructions, providing clear insights into the quality and accuracy of the reconstruction process.By engaging with the code, users can gain practical experience in implementing autoencoder models for image reconstruction tasks, deepening their understanding of neural networks and machine learning principles.</a:t>
            </a:r>
            <a:endParaRPr sz="1300">
              <a:solidFill>
                <a:schemeClr val="dk1"/>
              </a:solidFill>
              <a:latin typeface="Roboto Serif"/>
              <a:ea typeface="Roboto Serif"/>
              <a:cs typeface="Roboto Serif"/>
              <a:sym typeface="Roboto Serif"/>
            </a:endParaRPr>
          </a:p>
          <a:p>
            <a:pPr marL="457200" lvl="0" indent="-311150" algn="l" rtl="0">
              <a:lnSpc>
                <a:spcPct val="115000"/>
              </a:lnSpc>
              <a:spcBef>
                <a:spcPts val="0"/>
              </a:spcBef>
              <a:spcAft>
                <a:spcPts val="0"/>
              </a:spcAft>
              <a:buClr>
                <a:schemeClr val="dk1"/>
              </a:buClr>
              <a:buSzPts val="1300"/>
              <a:buFont typeface="Roboto Serif"/>
              <a:buChar char="●"/>
            </a:pPr>
            <a:r>
              <a:rPr lang="en-US" sz="1300">
                <a:solidFill>
                  <a:schemeClr val="dk1"/>
                </a:solidFill>
                <a:latin typeface="Roboto Serif"/>
                <a:ea typeface="Roboto Serif"/>
                <a:cs typeface="Roboto Serif"/>
                <a:sym typeface="Roboto Serif"/>
              </a:rPr>
              <a:t>The reconstructed images produced by our solution have tangible applications in fields such as image enhancement, content generation, and pattern recognition, enabling developers to enhance the functionality and user experience of their applications.</a:t>
            </a:r>
            <a:endParaRPr sz="1300">
              <a:solidFill>
                <a:schemeClr val="dk1"/>
              </a:solidFill>
              <a:latin typeface="Roboto Serif"/>
              <a:ea typeface="Roboto Serif"/>
              <a:cs typeface="Roboto Serif"/>
              <a:sym typeface="Roboto Serif"/>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213" name="Google Shape;213;p10"/>
          <p:cNvPicPr preferRelativeResize="0"/>
          <p:nvPr/>
        </p:nvPicPr>
        <p:blipFill rotWithShape="1">
          <a:blip r:embed="rId5">
            <a:alphaModFix/>
          </a:blip>
          <a:srcRect l="7422" t="35404" r="3035" b="28887"/>
          <a:stretch/>
        </p:blipFill>
        <p:spPr>
          <a:xfrm>
            <a:off x="1071575" y="1156400"/>
            <a:ext cx="8268876" cy="168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txBox="1">
            <a:spLocks noGrp="1"/>
          </p:cNvSpPr>
          <p:nvPr>
            <p:ph type="title"/>
          </p:nvPr>
        </p:nvSpPr>
        <p:spPr>
          <a:xfrm>
            <a:off x="967325" y="2074875"/>
            <a:ext cx="8779500" cy="2633400"/>
          </a:xfrm>
          <a:prstGeom prst="rect">
            <a:avLst/>
          </a:prstGeom>
          <a:noFill/>
          <a:ln>
            <a:noFill/>
          </a:ln>
        </p:spPr>
        <p:txBody>
          <a:bodyPr spcFirstLastPara="1" wrap="square" lIns="0" tIns="16500" rIns="0" bIns="0" anchor="t" anchorCtr="0">
            <a:spAutoFit/>
          </a:bodyPr>
          <a:lstStyle/>
          <a:p>
            <a:pPr marL="0" lvl="0" indent="0" algn="l" rtl="0">
              <a:spcBef>
                <a:spcPts val="0"/>
              </a:spcBef>
              <a:spcAft>
                <a:spcPts val="0"/>
              </a:spcAft>
              <a:buClr>
                <a:schemeClr val="dk1"/>
              </a:buClr>
              <a:buSzPts val="1100"/>
              <a:buFont typeface="Arial"/>
              <a:buNone/>
            </a:pPr>
            <a:r>
              <a:rPr lang="en-US" sz="4250">
                <a:latin typeface="Roboto"/>
                <a:ea typeface="Roboto"/>
                <a:cs typeface="Roboto"/>
                <a:sym typeface="Roboto"/>
              </a:rPr>
              <a:t>Auto Encoded Digital Artistry: Image Reconstruction with Generative AI</a:t>
            </a:r>
            <a:endParaRPr sz="4250">
              <a:latin typeface="Roboto"/>
              <a:ea typeface="Roboto"/>
              <a:cs typeface="Roboto"/>
              <a:sym typeface="Roboto"/>
            </a:endParaRPr>
          </a:p>
          <a:p>
            <a:pPr marL="12700" lvl="0" indent="0" algn="l" rtl="0">
              <a:lnSpc>
                <a:spcPct val="100000"/>
              </a:lnSpc>
              <a:spcBef>
                <a:spcPts val="0"/>
              </a:spcBef>
              <a:spcAft>
                <a:spcPts val="0"/>
              </a:spcAft>
              <a:buNone/>
            </a:pP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3" name="Google Shape;103;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7" name="Google Shape;107;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3"/>
          <p:cNvGrpSpPr/>
          <p:nvPr/>
        </p:nvGrpSpPr>
        <p:grpSpPr>
          <a:xfrm>
            <a:off x="447675" y="3929061"/>
            <a:ext cx="4124325" cy="3009898"/>
            <a:chOff x="47625" y="3819523"/>
            <a:chExt cx="4124325" cy="3009898"/>
          </a:xfrm>
        </p:grpSpPr>
        <p:pic>
          <p:nvPicPr>
            <p:cNvPr id="109" name="Google Shape;109;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1" name="Google Shape;111;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2" name="Google Shape;112;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3" name="Google Shape;113;p3"/>
          <p:cNvSpPr txBox="1"/>
          <p:nvPr/>
        </p:nvSpPr>
        <p:spPr>
          <a:xfrm>
            <a:off x="739775" y="1281700"/>
            <a:ext cx="3842100" cy="26097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Problem Statement </a:t>
            </a:r>
            <a:endParaRPr sz="200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Project Overview </a:t>
            </a:r>
            <a:endParaRPr sz="200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End Users</a:t>
            </a:r>
            <a:endParaRPr sz="200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Solution and its Value Proposition </a:t>
            </a:r>
            <a:endParaRPr sz="200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The Wow in the Solution </a:t>
            </a:r>
            <a:endParaRPr sz="200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Modelling </a:t>
            </a:r>
            <a:endParaRPr sz="200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Result </a:t>
            </a:r>
            <a:endParaRPr sz="2000">
              <a:solidFill>
                <a:schemeClr val="dk1"/>
              </a:solidFill>
              <a:latin typeface="Roboto"/>
              <a:ea typeface="Roboto"/>
              <a:cs typeface="Roboto"/>
              <a:sym typeface="Roboto"/>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8237975" y="2943225"/>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4"/>
          <p:cNvSpPr txBox="1"/>
          <p:nvPr/>
        </p:nvSpPr>
        <p:spPr>
          <a:xfrm>
            <a:off x="234875" y="1695450"/>
            <a:ext cx="7728000" cy="390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2200">
              <a:latin typeface="Playfair Display"/>
              <a:ea typeface="Playfair Display"/>
              <a:cs typeface="Playfair Display"/>
              <a:sym typeface="Playfair Display"/>
            </a:endParaRPr>
          </a:p>
          <a:p>
            <a:pPr marL="457200" lvl="0" indent="-368300" algn="just" rtl="0">
              <a:spcBef>
                <a:spcPts val="0"/>
              </a:spcBef>
              <a:spcAft>
                <a:spcPts val="0"/>
              </a:spcAft>
              <a:buSzPts val="2200"/>
              <a:buFont typeface="Roboto"/>
              <a:buChar char="●"/>
            </a:pPr>
            <a:r>
              <a:rPr lang="en-US" sz="2200">
                <a:latin typeface="Roboto"/>
                <a:ea typeface="Roboto"/>
                <a:cs typeface="Roboto"/>
                <a:sym typeface="Roboto"/>
              </a:rPr>
              <a:t>Develop an autoencoder model to reconstruct grayscale handwritten digits from the MNIST dataset. The objective is to train the autoencoder to learn a compressed representation of the input images in a lower-dimensional space and then reconstruct them with minimal loss of information. </a:t>
            </a:r>
            <a:endParaRPr sz="2200">
              <a:latin typeface="Roboto"/>
              <a:ea typeface="Roboto"/>
              <a:cs typeface="Roboto"/>
              <a:sym typeface="Roboto"/>
            </a:endParaRPr>
          </a:p>
          <a:p>
            <a:pPr marL="457200" lvl="0" indent="-368300" algn="just" rtl="0">
              <a:spcBef>
                <a:spcPts val="0"/>
              </a:spcBef>
              <a:spcAft>
                <a:spcPts val="0"/>
              </a:spcAft>
              <a:buSzPts val="2200"/>
              <a:buFont typeface="Roboto"/>
              <a:buChar char="●"/>
            </a:pPr>
            <a:r>
              <a:rPr lang="en-US" sz="2200">
                <a:latin typeface="Roboto"/>
                <a:ea typeface="Roboto"/>
                <a:cs typeface="Roboto"/>
                <a:sym typeface="Roboto"/>
              </a:rPr>
              <a:t>The autoencoder should be able to accurately reconstruct the original images while reducing their dimensionality.</a:t>
            </a:r>
            <a:endParaRPr sz="2200">
              <a:latin typeface="Roboto"/>
              <a:ea typeface="Roboto"/>
              <a:cs typeface="Roboto"/>
              <a:sym typeface="Roboto"/>
            </a:endParaRPr>
          </a:p>
          <a:p>
            <a:pPr marL="0" lvl="0" indent="0" algn="just" rtl="0">
              <a:spcBef>
                <a:spcPts val="0"/>
              </a:spcBef>
              <a:spcAft>
                <a:spcPts val="0"/>
              </a:spcAft>
              <a:buNone/>
            </a:pPr>
            <a:endParaRPr sz="2200">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5"/>
          <p:cNvGrpSpPr/>
          <p:nvPr/>
        </p:nvGrpSpPr>
        <p:grpSpPr>
          <a:xfrm>
            <a:off x="9311375" y="2482425"/>
            <a:ext cx="3533775" cy="3810000"/>
            <a:chOff x="8658225" y="2647950"/>
            <a:chExt cx="3533775" cy="3810000"/>
          </a:xfrm>
        </p:grpSpPr>
        <p:sp>
          <p:nvSpPr>
            <p:cNvPr id="133" name="Google Shape;13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 name="Google Shape;13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5" name="Google Shape;135;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7" name="Google Shape;137;p5"/>
          <p:cNvSpPr txBox="1">
            <a:spLocks noGrp="1"/>
          </p:cNvSpPr>
          <p:nvPr>
            <p:ph type="title"/>
          </p:nvPr>
        </p:nvSpPr>
        <p:spPr>
          <a:xfrm>
            <a:off x="739775" y="220650"/>
            <a:ext cx="5956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8" name="Google Shape;138;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1" name="Google Shape;141;p5"/>
          <p:cNvSpPr/>
          <p:nvPr/>
        </p:nvSpPr>
        <p:spPr>
          <a:xfrm>
            <a:off x="6696038" y="1695375"/>
            <a:ext cx="314400" cy="324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2" name="Google Shape;142;p5"/>
          <p:cNvSpPr txBox="1"/>
          <p:nvPr/>
        </p:nvSpPr>
        <p:spPr>
          <a:xfrm>
            <a:off x="244200" y="891450"/>
            <a:ext cx="9641100" cy="57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a:latin typeface="Calibri"/>
                <a:ea typeface="Calibri"/>
                <a:cs typeface="Calibri"/>
                <a:sym typeface="Calibri"/>
              </a:rPr>
              <a:t>Introduction:</a:t>
            </a:r>
            <a:endParaRPr sz="1600" b="1">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The MNIST dataset is a widely used benchmark dataset in the field of machine learning and computer vision. It consists of a collection of 28x28 pixel grayscale images of handwritten digits (0-9).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In this project, we aim to develop an autoencoder model to reconstruct these handwritten digits. Autoencoders are a type of neural network architecture used for unsupervised learning, particularly for dimensionality reduction and feature learning.</a:t>
            </a:r>
            <a:endParaRPr sz="1600">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Dataset:</a:t>
            </a:r>
            <a:endParaRPr sz="1600" b="1">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The MNIST dataset consists of 60,000 training images and 10,000 test images of handwritten digits. Each image is grayscale and has a dimension of 28x28 pixels.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The pixel values range from 0 to 255, representing the intensity of the pixel.</a:t>
            </a:r>
            <a:endParaRPr sz="1600">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Training:</a:t>
            </a:r>
            <a:endParaRPr sz="1600" b="1">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Loss Function: We use binary cross-entropy loss, which is suitable for binary classification problems like image reconstruction.</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Optimization: The autoencoder is trained using the Adam optimizer, which adapts the learning rate during training.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Validation: The model's performance is monitored on a separate validation set during training to prevent overfitting.</a:t>
            </a:r>
            <a:endParaRPr sz="1600">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Evaluation:</a:t>
            </a:r>
            <a:endParaRPr sz="1600" b="1">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Reconstruction Accuracy: The quality of the reconstructed images is evaluated visually by comparing them with the original input images.</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Loss Metrics: The binary cross-entropy loss on the training and validation sets is used to assess the     reconstruction performance quantitatively.</a:t>
            </a:r>
            <a:endParaRPr sz="16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723425" y="537702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6"/>
          <p:cNvSpPr txBox="1">
            <a:spLocks noGrp="1"/>
          </p:cNvSpPr>
          <p:nvPr>
            <p:ph type="title"/>
          </p:nvPr>
        </p:nvSpPr>
        <p:spPr>
          <a:xfrm>
            <a:off x="642650" y="309650"/>
            <a:ext cx="61755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6"/>
          <p:cNvSpPr txBox="1"/>
          <p:nvPr/>
        </p:nvSpPr>
        <p:spPr>
          <a:xfrm>
            <a:off x="6696425" y="1695300"/>
            <a:ext cx="314400" cy="3240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55" name="Google Shape;155;p6"/>
          <p:cNvSpPr txBox="1"/>
          <p:nvPr/>
        </p:nvSpPr>
        <p:spPr>
          <a:xfrm>
            <a:off x="343600" y="957000"/>
            <a:ext cx="9009900" cy="600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AutoNum type="arabicPeriod"/>
            </a:pPr>
            <a:r>
              <a:rPr lang="en-US" sz="1800" b="1">
                <a:latin typeface="Calibri"/>
                <a:ea typeface="Calibri"/>
                <a:cs typeface="Calibri"/>
                <a:sym typeface="Calibri"/>
              </a:rPr>
              <a:t>Researchers and Academics:</a:t>
            </a:r>
            <a:r>
              <a:rPr lang="en-US" sz="1800">
                <a:latin typeface="Calibri"/>
                <a:ea typeface="Calibri"/>
                <a:cs typeface="Calibri"/>
                <a:sym typeface="Calibri"/>
              </a:rPr>
              <a:t> Researchers and academics in the fields of machine learning, computer vision, and artificial intelligence may use this project for educational purposes, experimentation, or as a baseline for comparison with more advanced models or techniques.</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a:latin typeface="Calibri"/>
                <a:ea typeface="Calibri"/>
                <a:cs typeface="Calibri"/>
                <a:sym typeface="Calibri"/>
              </a:rPr>
              <a:t>Developers and Data Scientists:</a:t>
            </a:r>
            <a:r>
              <a:rPr lang="en-US" sz="1800">
                <a:latin typeface="Calibri"/>
                <a:ea typeface="Calibri"/>
                <a:cs typeface="Calibri"/>
                <a:sym typeface="Calibri"/>
              </a:rPr>
              <a:t> Professionals working in the fields of software development, data science, and machine learning may find this project useful for learning about autoencoder architectures, image reconstruction techniques, and model training practices.</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a:latin typeface="Calibri"/>
                <a:ea typeface="Calibri"/>
                <a:cs typeface="Calibri"/>
                <a:sym typeface="Calibri"/>
              </a:rPr>
              <a:t>Students: </a:t>
            </a:r>
            <a:r>
              <a:rPr lang="en-US" sz="1800">
                <a:latin typeface="Calibri"/>
                <a:ea typeface="Calibri"/>
                <a:cs typeface="Calibri"/>
                <a:sym typeface="Calibri"/>
              </a:rPr>
              <a:t>Students studying machine learning, deep learning, or computer vision may utilize this project as a learning resource to understand fundamental concepts, such as autoencoders, neural networks, and image processing.</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a:latin typeface="Calibri"/>
                <a:ea typeface="Calibri"/>
                <a:cs typeface="Calibri"/>
                <a:sym typeface="Calibri"/>
              </a:rPr>
              <a:t>Hobbyists and Enthusiasts:</a:t>
            </a:r>
            <a:r>
              <a:rPr lang="en-US" sz="1800">
                <a:latin typeface="Calibri"/>
                <a:ea typeface="Calibri"/>
                <a:cs typeface="Calibri"/>
                <a:sym typeface="Calibri"/>
              </a:rPr>
              <a:t> Individuals interested in exploring machine learning and deep learning techniques as a hobby or personal interest may find this project accessible and educational. They can experiment with different model configurations, hyperparameters, </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a:latin typeface="Calibri"/>
                <a:ea typeface="Calibri"/>
                <a:cs typeface="Calibri"/>
                <a:sym typeface="Calibri"/>
              </a:rPr>
              <a:t>and training approaches.</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a:latin typeface="Calibri"/>
                <a:ea typeface="Calibri"/>
                <a:cs typeface="Calibri"/>
                <a:sym typeface="Calibri"/>
              </a:rPr>
              <a:t>Industry Professionals: </a:t>
            </a:r>
            <a:r>
              <a:rPr lang="en-US" sz="1800">
                <a:latin typeface="Calibri"/>
                <a:ea typeface="Calibri"/>
                <a:cs typeface="Calibri"/>
                <a:sym typeface="Calibri"/>
              </a:rPr>
              <a:t>Professionals working in industries where image processing and pattern recognition are relevant, such as healthcare (for digitizing and analyzing medical images), finance (for check digitization and fraud detection), or manufacturing (for quality control and defect detection), may benefit from the insights gained from this project.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a:stretch/>
        </p:blipFill>
        <p:spPr>
          <a:xfrm>
            <a:off x="9353550" y="3406000"/>
            <a:ext cx="2695574" cy="3248025"/>
          </a:xfrm>
          <a:prstGeom prst="rect">
            <a:avLst/>
          </a:prstGeom>
          <a:noFill/>
          <a:ln>
            <a:noFill/>
          </a:ln>
        </p:spPr>
      </p:pic>
      <p:sp>
        <p:nvSpPr>
          <p:cNvPr id="161" name="Google Shape;161;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7"/>
          <p:cNvSpPr txBox="1">
            <a:spLocks noGrp="1"/>
          </p:cNvSpPr>
          <p:nvPr>
            <p:ph type="title"/>
          </p:nvPr>
        </p:nvSpPr>
        <p:spPr>
          <a:xfrm>
            <a:off x="229551" y="214950"/>
            <a:ext cx="104460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7"/>
          <p:cNvSpPr txBox="1"/>
          <p:nvPr/>
        </p:nvSpPr>
        <p:spPr>
          <a:xfrm>
            <a:off x="161850" y="876325"/>
            <a:ext cx="9021000" cy="17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a:solidFill>
                  <a:schemeClr val="dk1"/>
                </a:solidFill>
                <a:latin typeface="Roboto"/>
                <a:ea typeface="Roboto"/>
                <a:cs typeface="Roboto"/>
                <a:sym typeface="Roboto"/>
              </a:rPr>
              <a:t>Solution: </a:t>
            </a:r>
            <a:endParaRPr b="1" dirty="0">
              <a:solidFill>
                <a:schemeClr val="dk1"/>
              </a:solidFill>
              <a:latin typeface="Roboto"/>
              <a:ea typeface="Roboto"/>
              <a:cs typeface="Roboto"/>
              <a:sym typeface="Roboto"/>
            </a:endParaRPr>
          </a:p>
          <a:p>
            <a:pPr marL="0" lvl="0" indent="457200" algn="l" rtl="0">
              <a:lnSpc>
                <a:spcPct val="115000"/>
              </a:lnSpc>
              <a:spcBef>
                <a:spcPts val="1500"/>
              </a:spcBef>
              <a:spcAft>
                <a:spcPts val="0"/>
              </a:spcAft>
              <a:buClr>
                <a:schemeClr val="dk1"/>
              </a:buClr>
              <a:buSzPts val="1100"/>
              <a:buFont typeface="Arial"/>
              <a:buNone/>
            </a:pPr>
            <a:r>
              <a:rPr lang="en-US" dirty="0">
                <a:solidFill>
                  <a:schemeClr val="dk1"/>
                </a:solidFill>
                <a:latin typeface="Roboto"/>
                <a:ea typeface="Roboto"/>
                <a:cs typeface="Roboto"/>
                <a:sym typeface="Roboto"/>
              </a:rPr>
              <a:t>Our solution involves building an autoencoder model to reconstruct handwritten digits from the MNIST dataset. Autoencoders are a type of neural network architecture used for unsupervised learning, particularly for dimensionality reduction and data compression tasks. </a:t>
            </a:r>
            <a:endParaRPr dirty="0">
              <a:solidFill>
                <a:schemeClr val="dk1"/>
              </a:solidFill>
              <a:latin typeface="Roboto"/>
              <a:ea typeface="Roboto"/>
              <a:cs typeface="Roboto"/>
              <a:sym typeface="Roboto"/>
            </a:endParaRPr>
          </a:p>
        </p:txBody>
      </p:sp>
      <p:sp>
        <p:nvSpPr>
          <p:cNvPr id="168" name="Google Shape;168;p7"/>
          <p:cNvSpPr txBox="1"/>
          <p:nvPr/>
        </p:nvSpPr>
        <p:spPr>
          <a:xfrm>
            <a:off x="199761" y="2029864"/>
            <a:ext cx="8645700" cy="414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US" sz="1300" b="1" dirty="0">
                <a:solidFill>
                  <a:schemeClr val="dk1"/>
                </a:solidFill>
                <a:latin typeface="Roboto"/>
                <a:ea typeface="Roboto"/>
                <a:cs typeface="Roboto"/>
                <a:sym typeface="Roboto"/>
              </a:rPr>
              <a:t>Value Proposition:</a:t>
            </a:r>
            <a:endParaRPr sz="1300" b="1" dirty="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US" sz="1300" b="1" dirty="0">
                <a:solidFill>
                  <a:schemeClr val="dk1"/>
                </a:solidFill>
                <a:latin typeface="Roboto"/>
                <a:ea typeface="Roboto"/>
                <a:cs typeface="Roboto"/>
                <a:sym typeface="Roboto"/>
              </a:rPr>
              <a:t>Dimensionality Reduction: </a:t>
            </a:r>
            <a:r>
              <a:rPr lang="en-US" sz="1300" dirty="0">
                <a:solidFill>
                  <a:schemeClr val="dk1"/>
                </a:solidFill>
                <a:latin typeface="Roboto"/>
                <a:ea typeface="Roboto"/>
                <a:cs typeface="Roboto"/>
                <a:sym typeface="Roboto"/>
              </a:rPr>
              <a:t>The autoencoder model effectively reduces the dimensionality of the input data by learning a compact representation of the images in a lower-dimensional space. This can be valuable for tasks where high-dimensional data needs to be compressed for efficient storage, transmission, or further processing.</a:t>
            </a:r>
            <a:endParaRPr sz="1300" dirty="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US" sz="1300" b="1" dirty="0">
                <a:solidFill>
                  <a:schemeClr val="dk1"/>
                </a:solidFill>
                <a:latin typeface="Roboto"/>
                <a:ea typeface="Roboto"/>
                <a:cs typeface="Roboto"/>
                <a:sym typeface="Roboto"/>
              </a:rPr>
              <a:t>Image Reconstruction: </a:t>
            </a:r>
            <a:r>
              <a:rPr lang="en-US" sz="1300" dirty="0">
                <a:solidFill>
                  <a:schemeClr val="dk1"/>
                </a:solidFill>
                <a:latin typeface="Roboto"/>
                <a:ea typeface="Roboto"/>
                <a:cs typeface="Roboto"/>
                <a:sym typeface="Roboto"/>
              </a:rPr>
              <a:t>By learning to reconstruct the input images from their compressed representations, the autoencoder can capture essential features and patterns in the data. This reconstruction capability can be useful for tasks such as denoising images, inpainting missing parts, or generating new images similar to the training data.</a:t>
            </a:r>
            <a:endParaRPr sz="1300" dirty="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US" sz="1300" b="1" dirty="0">
                <a:solidFill>
                  <a:schemeClr val="dk1"/>
                </a:solidFill>
                <a:latin typeface="Roboto"/>
                <a:ea typeface="Roboto"/>
                <a:cs typeface="Roboto"/>
                <a:sym typeface="Roboto"/>
              </a:rPr>
              <a:t>Anomaly Detection: </a:t>
            </a:r>
            <a:r>
              <a:rPr lang="en-US" sz="1300" dirty="0">
                <a:solidFill>
                  <a:schemeClr val="dk1"/>
                </a:solidFill>
                <a:latin typeface="Roboto"/>
                <a:ea typeface="Roboto"/>
                <a:cs typeface="Roboto"/>
                <a:sym typeface="Roboto"/>
              </a:rPr>
              <a:t>The autoencoder can learn to reconstruct normal instances of hand-written digits from the MNIST dataset. When presented with anomalous or out-of-distribution inputs, the reconstruction error may increase, indicating potential anomalies. This can be valuable for anomaly detection applications, such as fraud detection or quality control.</a:t>
            </a:r>
            <a:endParaRPr sz="1300" dirty="0">
              <a:solidFill>
                <a:schemeClr val="dk1"/>
              </a:solidFill>
              <a:latin typeface="Roboto"/>
              <a:ea typeface="Roboto"/>
              <a:cs typeface="Roboto"/>
              <a:sym typeface="Roboto"/>
            </a:endParaRPr>
          </a:p>
          <a:p>
            <a:pPr marL="0" lvl="0" indent="0" algn="l" rtl="0">
              <a:lnSpc>
                <a:spcPct val="115000"/>
              </a:lnSpc>
              <a:spcBef>
                <a:spcPts val="1500"/>
              </a:spcBef>
              <a:spcAft>
                <a:spcPts val="1500"/>
              </a:spcAft>
              <a:buNone/>
            </a:pPr>
            <a:r>
              <a:rPr lang="en-US" sz="1300" b="1" dirty="0">
                <a:solidFill>
                  <a:schemeClr val="dk1"/>
                </a:solidFill>
                <a:latin typeface="Roboto"/>
                <a:ea typeface="Roboto"/>
                <a:cs typeface="Roboto"/>
                <a:sym typeface="Roboto"/>
              </a:rPr>
              <a:t>Educational Resource: </a:t>
            </a:r>
            <a:r>
              <a:rPr lang="en-US" sz="1300" dirty="0">
                <a:solidFill>
                  <a:schemeClr val="dk1"/>
                </a:solidFill>
                <a:latin typeface="Roboto"/>
                <a:ea typeface="Roboto"/>
                <a:cs typeface="Roboto"/>
                <a:sym typeface="Roboto"/>
              </a:rPr>
              <a:t>This project serves as an educational resource for learning about autoencoder architectures, neural network training, and image reconstruction techniques. It provides hands-on experience with building and training deep learning models using popular frameworks like TensorFlow and </a:t>
            </a:r>
            <a:r>
              <a:rPr lang="en-US" sz="1300" dirty="0" err="1">
                <a:solidFill>
                  <a:schemeClr val="dk1"/>
                </a:solidFill>
                <a:latin typeface="Roboto"/>
                <a:ea typeface="Roboto"/>
                <a:cs typeface="Roboto"/>
                <a:sym typeface="Roboto"/>
              </a:rPr>
              <a:t>Keras</a:t>
            </a:r>
            <a:r>
              <a:rPr lang="en-US" sz="1300" dirty="0">
                <a:solidFill>
                  <a:schemeClr val="dk1"/>
                </a:solidFill>
                <a:latin typeface="Roboto"/>
                <a:ea typeface="Roboto"/>
                <a:cs typeface="Roboto"/>
                <a:sym typeface="Roboto"/>
              </a:rPr>
              <a:t>.</a:t>
            </a:r>
            <a:endParaRPr sz="1300" dirty="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endParaRPr sz="1100">
              <a:latin typeface="Trebuchet MS"/>
              <a:ea typeface="Trebuchet MS"/>
              <a:cs typeface="Trebuchet MS"/>
              <a:sym typeface="Trebuchet MS"/>
            </a:endParaRPr>
          </a:p>
        </p:txBody>
      </p:sp>
      <p:pic>
        <p:nvPicPr>
          <p:cNvPr id="174" name="Google Shape;174;p8"/>
          <p:cNvPicPr preferRelativeResize="0"/>
          <p:nvPr/>
        </p:nvPicPr>
        <p:blipFill rotWithShape="1">
          <a:blip r:embed="rId3">
            <a:alphaModFix/>
          </a:blip>
          <a:srcRect/>
          <a:stretch/>
        </p:blipFill>
        <p:spPr>
          <a:xfrm>
            <a:off x="9318300" y="3323573"/>
            <a:ext cx="2466975" cy="3419475"/>
          </a:xfrm>
          <a:prstGeom prst="rect">
            <a:avLst/>
          </a:prstGeom>
          <a:noFill/>
          <a:ln>
            <a:noFill/>
          </a:ln>
        </p:spPr>
      </p:pic>
      <p:sp>
        <p:nvSpPr>
          <p:cNvPr id="175" name="Google Shape;175;p8"/>
          <p:cNvSpPr txBox="1">
            <a:spLocks noGrp="1"/>
          </p:cNvSpPr>
          <p:nvPr>
            <p:ph type="title"/>
          </p:nvPr>
        </p:nvSpPr>
        <p:spPr>
          <a:xfrm>
            <a:off x="231450" y="240625"/>
            <a:ext cx="85155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6" name="Google Shape;176;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7" name="Google Shape;177;p8"/>
          <p:cNvSpPr txBox="1"/>
          <p:nvPr/>
        </p:nvSpPr>
        <p:spPr>
          <a:xfrm>
            <a:off x="0" y="1120150"/>
            <a:ext cx="8989800" cy="540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chemeClr val="dk1"/>
              </a:solidFill>
            </a:endParaRPr>
          </a:p>
          <a:p>
            <a:pPr marL="457200" lvl="0" indent="0" algn="l" rtl="0">
              <a:lnSpc>
                <a:spcPct val="115000"/>
              </a:lnSpc>
              <a:spcBef>
                <a:spcPts val="0"/>
              </a:spcBef>
              <a:spcAft>
                <a:spcPts val="0"/>
              </a:spcAft>
              <a:buNone/>
            </a:pPr>
            <a:r>
              <a:rPr lang="en-US" dirty="0">
                <a:solidFill>
                  <a:schemeClr val="dk1"/>
                </a:solidFill>
                <a:latin typeface="Roboto"/>
                <a:ea typeface="Roboto"/>
                <a:cs typeface="Roboto"/>
                <a:sym typeface="Roboto"/>
              </a:rPr>
              <a:t>The remarkable aspect of this solution is its seamless capability to reconstruct images from the MNIST dataset with ease, leveraging an autoencoder model.</a:t>
            </a:r>
            <a:endParaRPr dirty="0">
              <a:solidFill>
                <a:schemeClr val="dk1"/>
              </a:solidFill>
              <a:latin typeface="Roboto"/>
              <a:ea typeface="Roboto"/>
              <a:cs typeface="Roboto"/>
              <a:sym typeface="Roboto"/>
            </a:endParaRPr>
          </a:p>
          <a:p>
            <a:pPr marL="457200" lvl="0" indent="0" algn="l" rtl="0">
              <a:lnSpc>
                <a:spcPct val="115000"/>
              </a:lnSpc>
              <a:spcBef>
                <a:spcPts val="1500"/>
              </a:spcBef>
              <a:spcAft>
                <a:spcPts val="0"/>
              </a:spcAft>
              <a:buNone/>
            </a:pPr>
            <a:r>
              <a:rPr lang="en-US" b="1" dirty="0">
                <a:solidFill>
                  <a:schemeClr val="dk1"/>
                </a:solidFill>
                <a:latin typeface="Roboto"/>
                <a:ea typeface="Roboto"/>
                <a:cs typeface="Roboto"/>
                <a:sym typeface="Roboto"/>
              </a:rPr>
              <a:t>Simplicity with Powerful Results: </a:t>
            </a:r>
            <a:r>
              <a:rPr lang="en-US" dirty="0">
                <a:solidFill>
                  <a:schemeClr val="dk1"/>
                </a:solidFill>
                <a:latin typeface="Roboto"/>
                <a:ea typeface="Roboto"/>
                <a:cs typeface="Roboto"/>
                <a:sym typeface="Roboto"/>
              </a:rPr>
              <a:t>Despite its simplicity, the autoencoder model used in this project demonstrates remarkable capability in reconstructing hand-written digits from the MNIST dataset. The elegance lies in its ability to learn meaningful representations of the input data and generate accurate reconstructions, showcasing the power of deep learning techniques in image processing tasks.</a:t>
            </a:r>
            <a:endParaRPr dirty="0">
              <a:solidFill>
                <a:schemeClr val="dk1"/>
              </a:solidFill>
              <a:latin typeface="Roboto"/>
              <a:ea typeface="Roboto"/>
              <a:cs typeface="Roboto"/>
              <a:sym typeface="Roboto"/>
            </a:endParaRPr>
          </a:p>
          <a:p>
            <a:pPr marL="457200" lvl="0" indent="0" algn="l" rtl="0">
              <a:lnSpc>
                <a:spcPct val="115000"/>
              </a:lnSpc>
              <a:spcBef>
                <a:spcPts val="1500"/>
              </a:spcBef>
              <a:spcAft>
                <a:spcPts val="0"/>
              </a:spcAft>
              <a:buNone/>
            </a:pPr>
            <a:r>
              <a:rPr lang="en-US" b="1" dirty="0">
                <a:solidFill>
                  <a:schemeClr val="dk1"/>
                </a:solidFill>
                <a:latin typeface="Roboto"/>
                <a:ea typeface="Roboto"/>
                <a:cs typeface="Roboto"/>
                <a:sym typeface="Roboto"/>
              </a:rPr>
              <a:t>Efficient Compression:</a:t>
            </a:r>
            <a:r>
              <a:rPr lang="en-US" dirty="0">
                <a:solidFill>
                  <a:schemeClr val="dk1"/>
                </a:solidFill>
                <a:latin typeface="Roboto"/>
                <a:ea typeface="Roboto"/>
                <a:cs typeface="Roboto"/>
                <a:sym typeface="Roboto"/>
              </a:rPr>
              <a:t> The autoencoder efficiently compresses high-dimensional input images into a low-dimensional latent space representation. This compression not only reduces the storage and computational requirements but also captures the essential features of the input data, enabling effective reconstruction with minimal loss of information.</a:t>
            </a:r>
            <a:endParaRPr dirty="0">
              <a:solidFill>
                <a:schemeClr val="dk1"/>
              </a:solidFill>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1400"/>
              <a:buFont typeface="Roboto"/>
              <a:buNone/>
            </a:pPr>
            <a:r>
              <a:rPr lang="en-US" b="1" dirty="0">
                <a:solidFill>
                  <a:schemeClr val="dk1"/>
                </a:solidFill>
                <a:latin typeface="Roboto"/>
                <a:ea typeface="Roboto"/>
                <a:cs typeface="Roboto"/>
                <a:sym typeface="Roboto"/>
              </a:rPr>
              <a:t>     Versatility in Applications:</a:t>
            </a:r>
            <a:r>
              <a:rPr lang="en-US" dirty="0">
                <a:solidFill>
                  <a:schemeClr val="dk1"/>
                </a:solidFill>
                <a:latin typeface="Roboto"/>
                <a:ea typeface="Roboto"/>
                <a:cs typeface="Roboto"/>
                <a:sym typeface="Roboto"/>
              </a:rPr>
              <a:t> While the primary focus is on reconstructing handwritten digits, the autoencoder versatility allows it to be adapted for various image processing tasks. It can serve as a foundational component for more advanced applications such as image denoising, inpainting, feature extraction, or even generative modeling for image synthesis.</a:t>
            </a:r>
            <a:endParaRPr dirty="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400"/>
              <a:buFont typeface="Roboto"/>
              <a:buNone/>
            </a:pPr>
            <a:endParaRPr b="1" dirty="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400"/>
              <a:buFont typeface="Roboto"/>
              <a:buNone/>
            </a:pPr>
            <a:r>
              <a:rPr lang="en-US" b="1" dirty="0">
                <a:solidFill>
                  <a:schemeClr val="dk1"/>
                </a:solidFill>
                <a:latin typeface="Roboto"/>
                <a:ea typeface="Roboto"/>
                <a:cs typeface="Roboto"/>
                <a:sym typeface="Roboto"/>
              </a:rPr>
              <a:t>	Insights into Representation Learning: </a:t>
            </a:r>
            <a:r>
              <a:rPr lang="en-US" dirty="0">
                <a:solidFill>
                  <a:schemeClr val="dk1"/>
                </a:solidFill>
                <a:latin typeface="Roboto"/>
                <a:ea typeface="Roboto"/>
                <a:cs typeface="Roboto"/>
                <a:sym typeface="Roboto"/>
              </a:rPr>
              <a:t>The autoencoder ability to learn compact and meaningful representations of the input data provides insights into representation learning, an essential aspect of deep learning. </a:t>
            </a:r>
            <a:endParaRPr sz="1200" dirty="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83" name="Google Shape;18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4" name="Google Shape;18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85" name="Google Shape;185;p9"/>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86" name="Google Shape;186;p9"/>
          <p:cNvSpPr/>
          <p:nvPr/>
        </p:nvSpPr>
        <p:spPr>
          <a:xfrm>
            <a:off x="739775" y="1125475"/>
            <a:ext cx="2718900" cy="876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7" name="Google Shape;187;p9"/>
          <p:cNvSpPr txBox="1"/>
          <p:nvPr/>
        </p:nvSpPr>
        <p:spPr>
          <a:xfrm>
            <a:off x="1156352" y="1315008"/>
            <a:ext cx="1885800" cy="6156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a:solidFill>
                  <a:schemeClr val="dk1"/>
                </a:solidFill>
                <a:latin typeface="Roboto"/>
                <a:ea typeface="Roboto"/>
                <a:cs typeface="Roboto"/>
                <a:sym typeface="Roboto"/>
              </a:rPr>
              <a:t>Input </a:t>
            </a:r>
            <a:endParaRPr>
              <a:solidFill>
                <a:schemeClr val="dk1"/>
              </a:solidFill>
              <a:latin typeface="Roboto"/>
              <a:ea typeface="Roboto"/>
              <a:cs typeface="Roboto"/>
              <a:sym typeface="Roboto"/>
            </a:endParaRPr>
          </a:p>
          <a:p>
            <a:pPr marL="0" lvl="0" indent="0" algn="l" rtl="0">
              <a:spcBef>
                <a:spcPts val="0"/>
              </a:spcBef>
              <a:spcAft>
                <a:spcPts val="0"/>
              </a:spcAft>
              <a:buNone/>
            </a:pPr>
            <a:r>
              <a:rPr lang="en-US">
                <a:solidFill>
                  <a:schemeClr val="dk1"/>
                </a:solidFill>
                <a:latin typeface="Roboto"/>
                <a:ea typeface="Roboto"/>
                <a:cs typeface="Roboto"/>
                <a:sym typeface="Roboto"/>
              </a:rPr>
              <a:t>      ( MNIST )</a:t>
            </a:r>
            <a:endParaRPr>
              <a:solidFill>
                <a:schemeClr val="dk1"/>
              </a:solidFill>
              <a:latin typeface="Roboto"/>
              <a:ea typeface="Roboto"/>
              <a:cs typeface="Roboto"/>
              <a:sym typeface="Roboto"/>
            </a:endParaRPr>
          </a:p>
        </p:txBody>
      </p:sp>
      <p:sp>
        <p:nvSpPr>
          <p:cNvPr id="188" name="Google Shape;188;p9"/>
          <p:cNvSpPr/>
          <p:nvPr/>
        </p:nvSpPr>
        <p:spPr>
          <a:xfrm>
            <a:off x="4074092" y="1125475"/>
            <a:ext cx="2718900" cy="876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9" name="Google Shape;189;p9"/>
          <p:cNvSpPr/>
          <p:nvPr/>
        </p:nvSpPr>
        <p:spPr>
          <a:xfrm>
            <a:off x="7408409" y="1125475"/>
            <a:ext cx="2718900" cy="876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0" name="Google Shape;190;p9"/>
          <p:cNvSpPr/>
          <p:nvPr/>
        </p:nvSpPr>
        <p:spPr>
          <a:xfrm>
            <a:off x="1673870" y="2976515"/>
            <a:ext cx="2718900" cy="876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1" name="Google Shape;191;p9"/>
          <p:cNvSpPr/>
          <p:nvPr/>
        </p:nvSpPr>
        <p:spPr>
          <a:xfrm>
            <a:off x="5426797" y="2968548"/>
            <a:ext cx="2718900" cy="876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2" name="Google Shape;192;p9"/>
          <p:cNvSpPr txBox="1"/>
          <p:nvPr/>
        </p:nvSpPr>
        <p:spPr>
          <a:xfrm>
            <a:off x="4239322" y="1170350"/>
            <a:ext cx="2107500" cy="7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Roboto"/>
                <a:ea typeface="Roboto"/>
                <a:cs typeface="Roboto"/>
                <a:sym typeface="Roboto"/>
              </a:rPr>
              <a:t>Encoder Network </a:t>
            </a:r>
            <a:endParaRPr>
              <a:latin typeface="Roboto"/>
              <a:ea typeface="Roboto"/>
              <a:cs typeface="Roboto"/>
              <a:sym typeface="Roboto"/>
            </a:endParaRPr>
          </a:p>
          <a:p>
            <a:pPr marL="0" lvl="0" indent="0" algn="ctr" rtl="0">
              <a:spcBef>
                <a:spcPts val="0"/>
              </a:spcBef>
              <a:spcAft>
                <a:spcPts val="0"/>
              </a:spcAft>
              <a:buNone/>
            </a:pPr>
            <a:r>
              <a:rPr lang="en-US">
                <a:latin typeface="Roboto"/>
                <a:ea typeface="Roboto"/>
                <a:cs typeface="Roboto"/>
                <a:sym typeface="Roboto"/>
              </a:rPr>
              <a:t>(Learns compressed representation )</a:t>
            </a:r>
            <a:endParaRPr>
              <a:latin typeface="Roboto"/>
              <a:ea typeface="Roboto"/>
              <a:cs typeface="Roboto"/>
              <a:sym typeface="Roboto"/>
            </a:endParaRPr>
          </a:p>
        </p:txBody>
      </p:sp>
      <p:sp>
        <p:nvSpPr>
          <p:cNvPr id="193" name="Google Shape;193;p9"/>
          <p:cNvSpPr txBox="1"/>
          <p:nvPr/>
        </p:nvSpPr>
        <p:spPr>
          <a:xfrm>
            <a:off x="7408409" y="1283652"/>
            <a:ext cx="2814900" cy="5598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None/>
            </a:pPr>
            <a:r>
              <a:rPr lang="en-US">
                <a:latin typeface="Roboto"/>
                <a:ea typeface="Roboto"/>
                <a:cs typeface="Roboto"/>
                <a:sym typeface="Roboto"/>
              </a:rPr>
              <a:t>Latent Space </a:t>
            </a:r>
            <a:endParaRPr>
              <a:latin typeface="Roboto"/>
              <a:ea typeface="Roboto"/>
              <a:cs typeface="Roboto"/>
              <a:sym typeface="Roboto"/>
            </a:endParaRPr>
          </a:p>
          <a:p>
            <a:pPr marL="0" lvl="0" indent="0" algn="ctr" rtl="0">
              <a:spcBef>
                <a:spcPts val="0"/>
              </a:spcBef>
              <a:spcAft>
                <a:spcPts val="0"/>
              </a:spcAft>
              <a:buNone/>
            </a:pPr>
            <a:r>
              <a:rPr lang="en-US">
                <a:latin typeface="Roboto"/>
                <a:ea typeface="Roboto"/>
                <a:cs typeface="Roboto"/>
                <a:sym typeface="Roboto"/>
              </a:rPr>
              <a:t>(Lower dimensionality)</a:t>
            </a:r>
            <a:endParaRPr>
              <a:latin typeface="Roboto"/>
              <a:ea typeface="Roboto"/>
              <a:cs typeface="Roboto"/>
              <a:sym typeface="Roboto"/>
            </a:endParaRPr>
          </a:p>
        </p:txBody>
      </p:sp>
      <p:sp>
        <p:nvSpPr>
          <p:cNvPr id="194" name="Google Shape;194;p9"/>
          <p:cNvSpPr txBox="1"/>
          <p:nvPr/>
        </p:nvSpPr>
        <p:spPr>
          <a:xfrm>
            <a:off x="1851485" y="3101222"/>
            <a:ext cx="21075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latin typeface="Roboto"/>
                <a:ea typeface="Roboto"/>
                <a:cs typeface="Roboto"/>
                <a:sym typeface="Roboto"/>
              </a:rPr>
              <a:t>Decoder Network (Reconstructs from )</a:t>
            </a:r>
            <a:endParaRPr sz="1500">
              <a:latin typeface="Roboto"/>
              <a:ea typeface="Roboto"/>
              <a:cs typeface="Roboto"/>
              <a:sym typeface="Roboto"/>
            </a:endParaRPr>
          </a:p>
        </p:txBody>
      </p:sp>
      <p:sp>
        <p:nvSpPr>
          <p:cNvPr id="195" name="Google Shape;195;p9"/>
          <p:cNvSpPr txBox="1"/>
          <p:nvPr/>
        </p:nvSpPr>
        <p:spPr>
          <a:xfrm>
            <a:off x="5704611" y="3101222"/>
            <a:ext cx="19539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Roboto"/>
                <a:ea typeface="Roboto"/>
                <a:cs typeface="Roboto"/>
                <a:sym typeface="Roboto"/>
              </a:rPr>
              <a:t>Reconstructed Output (Latent Space)</a:t>
            </a:r>
            <a:endParaRPr>
              <a:latin typeface="Roboto"/>
              <a:ea typeface="Roboto"/>
              <a:cs typeface="Roboto"/>
              <a:sym typeface="Roboto"/>
            </a:endParaRPr>
          </a:p>
        </p:txBody>
      </p:sp>
      <p:cxnSp>
        <p:nvCxnSpPr>
          <p:cNvPr id="196" name="Google Shape;196;p9"/>
          <p:cNvCxnSpPr>
            <a:stCxn id="186" idx="3"/>
            <a:endCxn id="188" idx="1"/>
          </p:cNvCxnSpPr>
          <p:nvPr/>
        </p:nvCxnSpPr>
        <p:spPr>
          <a:xfrm>
            <a:off x="3458675" y="1563475"/>
            <a:ext cx="615300" cy="0"/>
          </a:xfrm>
          <a:prstGeom prst="straightConnector1">
            <a:avLst/>
          </a:prstGeom>
          <a:noFill/>
          <a:ln w="9525" cap="flat" cmpd="sng">
            <a:solidFill>
              <a:schemeClr val="dk2"/>
            </a:solidFill>
            <a:prstDash val="solid"/>
            <a:round/>
            <a:headEnd type="none" w="med" len="med"/>
            <a:tailEnd type="triangle" w="med" len="med"/>
          </a:ln>
        </p:spPr>
      </p:cxnSp>
      <p:cxnSp>
        <p:nvCxnSpPr>
          <p:cNvPr id="197" name="Google Shape;197;p9"/>
          <p:cNvCxnSpPr>
            <a:stCxn id="188" idx="3"/>
            <a:endCxn id="193" idx="1"/>
          </p:cNvCxnSpPr>
          <p:nvPr/>
        </p:nvCxnSpPr>
        <p:spPr>
          <a:xfrm>
            <a:off x="6792992" y="1563475"/>
            <a:ext cx="615300" cy="0"/>
          </a:xfrm>
          <a:prstGeom prst="straightConnector1">
            <a:avLst/>
          </a:prstGeom>
          <a:noFill/>
          <a:ln w="9525" cap="flat" cmpd="sng">
            <a:solidFill>
              <a:schemeClr val="dk2"/>
            </a:solidFill>
            <a:prstDash val="solid"/>
            <a:round/>
            <a:headEnd type="none" w="med" len="med"/>
            <a:tailEnd type="triangle" w="med" len="med"/>
          </a:ln>
        </p:spPr>
      </p:cxnSp>
      <p:cxnSp>
        <p:nvCxnSpPr>
          <p:cNvPr id="198" name="Google Shape;198;p9"/>
          <p:cNvCxnSpPr>
            <a:endCxn id="193" idx="2"/>
          </p:cNvCxnSpPr>
          <p:nvPr/>
        </p:nvCxnSpPr>
        <p:spPr>
          <a:xfrm>
            <a:off x="8815859" y="1843452"/>
            <a:ext cx="0" cy="0"/>
          </a:xfrm>
          <a:prstGeom prst="straightConnector1">
            <a:avLst/>
          </a:prstGeom>
          <a:noFill/>
          <a:ln w="9525" cap="flat" cmpd="sng">
            <a:solidFill>
              <a:schemeClr val="dk2"/>
            </a:solidFill>
            <a:prstDash val="solid"/>
            <a:round/>
            <a:headEnd type="none" w="med" len="med"/>
            <a:tailEnd type="none" w="med" len="med"/>
          </a:ln>
        </p:spPr>
      </p:cxnSp>
      <p:cxnSp>
        <p:nvCxnSpPr>
          <p:cNvPr id="199" name="Google Shape;199;p9"/>
          <p:cNvCxnSpPr>
            <a:stCxn id="189" idx="2"/>
          </p:cNvCxnSpPr>
          <p:nvPr/>
        </p:nvCxnSpPr>
        <p:spPr>
          <a:xfrm rot="5400000">
            <a:off x="4683059" y="-1554425"/>
            <a:ext cx="528900" cy="7640700"/>
          </a:xfrm>
          <a:prstGeom prst="bentConnector2">
            <a:avLst/>
          </a:prstGeom>
          <a:noFill/>
          <a:ln w="9525" cap="flat" cmpd="sng">
            <a:solidFill>
              <a:schemeClr val="dk2"/>
            </a:solidFill>
            <a:prstDash val="solid"/>
            <a:round/>
            <a:headEnd type="none" w="med" len="med"/>
            <a:tailEnd type="none" w="med" len="med"/>
          </a:ln>
        </p:spPr>
      </p:cxnSp>
      <p:cxnSp>
        <p:nvCxnSpPr>
          <p:cNvPr id="200" name="Google Shape;200;p9"/>
          <p:cNvCxnSpPr>
            <a:endCxn id="190" idx="1"/>
          </p:cNvCxnSpPr>
          <p:nvPr/>
        </p:nvCxnSpPr>
        <p:spPr>
          <a:xfrm rot="-5400000" flipH="1">
            <a:off x="965270" y="2705915"/>
            <a:ext cx="870600" cy="546600"/>
          </a:xfrm>
          <a:prstGeom prst="bentConnector2">
            <a:avLst/>
          </a:prstGeom>
          <a:noFill/>
          <a:ln w="9525" cap="flat" cmpd="sng">
            <a:solidFill>
              <a:schemeClr val="dk2"/>
            </a:solidFill>
            <a:prstDash val="solid"/>
            <a:round/>
            <a:headEnd type="none" w="med" len="med"/>
            <a:tailEnd type="none" w="med" len="med"/>
          </a:ln>
        </p:spPr>
      </p:cxnSp>
      <p:cxnSp>
        <p:nvCxnSpPr>
          <p:cNvPr id="201" name="Google Shape;201;p9"/>
          <p:cNvCxnSpPr>
            <a:stCxn id="190" idx="3"/>
            <a:endCxn id="191" idx="1"/>
          </p:cNvCxnSpPr>
          <p:nvPr/>
        </p:nvCxnSpPr>
        <p:spPr>
          <a:xfrm rot="10800000" flipH="1">
            <a:off x="4392770" y="3406415"/>
            <a:ext cx="1034100" cy="8100"/>
          </a:xfrm>
          <a:prstGeom prst="straightConnector1">
            <a:avLst/>
          </a:prstGeom>
          <a:noFill/>
          <a:ln w="9525" cap="flat" cmpd="sng">
            <a:solidFill>
              <a:schemeClr val="dk2"/>
            </a:solidFill>
            <a:prstDash val="solid"/>
            <a:round/>
            <a:headEnd type="none" w="med" len="med"/>
            <a:tailEnd type="triangle" w="med" len="med"/>
          </a:ln>
        </p:spPr>
      </p:cxnSp>
      <p:sp>
        <p:nvSpPr>
          <p:cNvPr id="202" name="Google Shape;202;p9"/>
          <p:cNvSpPr txBox="1"/>
          <p:nvPr/>
        </p:nvSpPr>
        <p:spPr>
          <a:xfrm>
            <a:off x="673025" y="4071076"/>
            <a:ext cx="11325600" cy="2415000"/>
          </a:xfrm>
          <a:prstGeom prst="rect">
            <a:avLst/>
          </a:prstGeom>
          <a:solidFill>
            <a:schemeClr val="lt1"/>
          </a:solidFill>
          <a:ln>
            <a:noFill/>
          </a:ln>
        </p:spPr>
        <p:txBody>
          <a:bodyPr spcFirstLastPara="1" wrap="square" lIns="91425" tIns="91425" rIns="91425" bIns="91425" anchor="t" anchorCtr="0">
            <a:noAutofit/>
          </a:bodyPr>
          <a:lstStyle/>
          <a:p>
            <a:pPr marL="457200" lvl="0" indent="-304800" algn="l" rtl="0">
              <a:lnSpc>
                <a:spcPct val="115000"/>
              </a:lnSpc>
              <a:spcBef>
                <a:spcPts val="300"/>
              </a:spcBef>
              <a:spcAft>
                <a:spcPts val="0"/>
              </a:spcAft>
              <a:buClr>
                <a:schemeClr val="dk1"/>
              </a:buClr>
              <a:buSzPts val="1200"/>
              <a:buAutoNum type="arabicPeriod"/>
            </a:pPr>
            <a:r>
              <a:rPr lang="en-US" sz="1200" b="1">
                <a:solidFill>
                  <a:schemeClr val="dk1"/>
                </a:solidFill>
                <a:latin typeface="Roboto Serif"/>
                <a:ea typeface="Roboto Serif"/>
                <a:cs typeface="Roboto Serif"/>
                <a:sym typeface="Roboto Serif"/>
              </a:rPr>
              <a:t>Input</a:t>
            </a:r>
            <a:r>
              <a:rPr lang="en-US" sz="1200">
                <a:solidFill>
                  <a:schemeClr val="dk1"/>
                </a:solidFill>
                <a:latin typeface="Roboto Serif"/>
                <a:ea typeface="Roboto Serif"/>
                <a:cs typeface="Roboto Serif"/>
                <a:sym typeface="Roboto Serif"/>
              </a:rPr>
              <a:t>: The model takes images from the Fashion MNIST dataset as input. These images are typically grayscale and have a size of 28x28 pixels.</a:t>
            </a:r>
            <a:endParaRPr sz="1200">
              <a:solidFill>
                <a:schemeClr val="dk1"/>
              </a:solidFill>
              <a:latin typeface="Roboto Serif"/>
              <a:ea typeface="Roboto Serif"/>
              <a:cs typeface="Roboto Serif"/>
              <a:sym typeface="Roboto Serif"/>
            </a:endParaRPr>
          </a:p>
          <a:p>
            <a:pPr marL="457200" lvl="0" indent="-304800" algn="l" rtl="0">
              <a:lnSpc>
                <a:spcPct val="115000"/>
              </a:lnSpc>
              <a:spcBef>
                <a:spcPts val="0"/>
              </a:spcBef>
              <a:spcAft>
                <a:spcPts val="0"/>
              </a:spcAft>
              <a:buClr>
                <a:schemeClr val="dk1"/>
              </a:buClr>
              <a:buSzPts val="1200"/>
              <a:buFont typeface="Roboto Serif"/>
              <a:buAutoNum type="arabicPeriod"/>
            </a:pPr>
            <a:r>
              <a:rPr lang="en-US" sz="1200" b="1">
                <a:solidFill>
                  <a:schemeClr val="dk1"/>
                </a:solidFill>
                <a:latin typeface="Roboto Serif"/>
                <a:ea typeface="Roboto Serif"/>
                <a:cs typeface="Roboto Serif"/>
                <a:sym typeface="Roboto Serif"/>
              </a:rPr>
              <a:t>Encoder Network:</a:t>
            </a:r>
            <a:endParaRPr sz="1200" b="1">
              <a:solidFill>
                <a:schemeClr val="dk1"/>
              </a:solidFill>
              <a:latin typeface="Roboto Serif"/>
              <a:ea typeface="Roboto Serif"/>
              <a:cs typeface="Roboto Serif"/>
              <a:sym typeface="Roboto Serif"/>
            </a:endParaRPr>
          </a:p>
          <a:p>
            <a:pPr marL="914400" lvl="1" indent="-304800" algn="l" rtl="0">
              <a:lnSpc>
                <a:spcPct val="115000"/>
              </a:lnSpc>
              <a:spcBef>
                <a:spcPts val="0"/>
              </a:spcBef>
              <a:spcAft>
                <a:spcPts val="0"/>
              </a:spcAft>
              <a:buClr>
                <a:schemeClr val="dk1"/>
              </a:buClr>
              <a:buSzPts val="1200"/>
              <a:buFont typeface="Roboto Serif"/>
              <a:buChar char="○"/>
            </a:pPr>
            <a:r>
              <a:rPr lang="en-US" sz="1200">
                <a:solidFill>
                  <a:schemeClr val="dk1"/>
                </a:solidFill>
                <a:latin typeface="Roboto Serif"/>
                <a:ea typeface="Roboto Serif"/>
                <a:cs typeface="Roboto Serif"/>
                <a:sym typeface="Roboto Serif"/>
              </a:rPr>
              <a:t>The encoder network is a convolutional neural network (CNN) that processes the input image to extract its essential features.</a:t>
            </a:r>
            <a:endParaRPr sz="1200">
              <a:solidFill>
                <a:schemeClr val="dk1"/>
              </a:solidFill>
              <a:latin typeface="Roboto Serif"/>
              <a:ea typeface="Roboto Serif"/>
              <a:cs typeface="Roboto Serif"/>
              <a:sym typeface="Roboto Serif"/>
            </a:endParaRPr>
          </a:p>
          <a:p>
            <a:pPr marL="457200" lvl="0" indent="-304800" algn="l" rtl="0">
              <a:lnSpc>
                <a:spcPct val="115000"/>
              </a:lnSpc>
              <a:spcBef>
                <a:spcPts val="0"/>
              </a:spcBef>
              <a:spcAft>
                <a:spcPts val="0"/>
              </a:spcAft>
              <a:buClr>
                <a:schemeClr val="dk1"/>
              </a:buClr>
              <a:buSzPts val="1200"/>
              <a:buFont typeface="Roboto Serif"/>
              <a:buAutoNum type="arabicPeriod"/>
            </a:pPr>
            <a:r>
              <a:rPr lang="en-US" sz="1200" b="1">
                <a:solidFill>
                  <a:schemeClr val="dk1"/>
                </a:solidFill>
                <a:latin typeface="Roboto Serif"/>
                <a:ea typeface="Roboto Serif"/>
                <a:cs typeface="Roboto Serif"/>
                <a:sym typeface="Roboto Serif"/>
              </a:rPr>
              <a:t>Latent Space:</a:t>
            </a:r>
            <a:endParaRPr sz="1200" b="1">
              <a:solidFill>
                <a:schemeClr val="dk1"/>
              </a:solidFill>
              <a:latin typeface="Roboto Serif"/>
              <a:ea typeface="Roboto Serif"/>
              <a:cs typeface="Roboto Serif"/>
              <a:sym typeface="Roboto Serif"/>
            </a:endParaRPr>
          </a:p>
          <a:p>
            <a:pPr marL="914400" lvl="1" indent="-304800" algn="l" rtl="0">
              <a:lnSpc>
                <a:spcPct val="115000"/>
              </a:lnSpc>
              <a:spcBef>
                <a:spcPts val="0"/>
              </a:spcBef>
              <a:spcAft>
                <a:spcPts val="0"/>
              </a:spcAft>
              <a:buClr>
                <a:schemeClr val="dk1"/>
              </a:buClr>
              <a:buSzPts val="1200"/>
              <a:buFont typeface="Roboto Serif"/>
              <a:buChar char="○"/>
            </a:pPr>
            <a:r>
              <a:rPr lang="en-US" sz="1200">
                <a:solidFill>
                  <a:schemeClr val="dk1"/>
                </a:solidFill>
                <a:latin typeface="Roboto Serif"/>
                <a:ea typeface="Roboto Serif"/>
                <a:cs typeface="Roboto Serif"/>
                <a:sym typeface="Roboto Serif"/>
              </a:rPr>
              <a:t>It represents the compressed version of the input image, containing the most important information for reconstruction.</a:t>
            </a:r>
            <a:endParaRPr sz="1200">
              <a:solidFill>
                <a:schemeClr val="dk1"/>
              </a:solidFill>
              <a:latin typeface="Roboto Serif"/>
              <a:ea typeface="Roboto Serif"/>
              <a:cs typeface="Roboto Serif"/>
              <a:sym typeface="Roboto Serif"/>
            </a:endParaRPr>
          </a:p>
          <a:p>
            <a:pPr marL="457200" lvl="0" indent="-304800" algn="l" rtl="0">
              <a:lnSpc>
                <a:spcPct val="115000"/>
              </a:lnSpc>
              <a:spcBef>
                <a:spcPts val="0"/>
              </a:spcBef>
              <a:spcAft>
                <a:spcPts val="0"/>
              </a:spcAft>
              <a:buClr>
                <a:schemeClr val="dk1"/>
              </a:buClr>
              <a:buSzPts val="1200"/>
              <a:buFont typeface="Roboto Serif"/>
              <a:buAutoNum type="arabicPeriod"/>
            </a:pPr>
            <a:r>
              <a:rPr lang="en-US" sz="1200" b="1">
                <a:solidFill>
                  <a:schemeClr val="dk1"/>
                </a:solidFill>
                <a:latin typeface="Roboto Serif"/>
                <a:ea typeface="Roboto Serif"/>
                <a:cs typeface="Roboto Serif"/>
                <a:sym typeface="Roboto Serif"/>
              </a:rPr>
              <a:t>Decoder Network:</a:t>
            </a:r>
            <a:endParaRPr sz="1200" b="1">
              <a:solidFill>
                <a:schemeClr val="dk1"/>
              </a:solidFill>
              <a:latin typeface="Roboto Serif"/>
              <a:ea typeface="Roboto Serif"/>
              <a:cs typeface="Roboto Serif"/>
              <a:sym typeface="Roboto Serif"/>
            </a:endParaRPr>
          </a:p>
          <a:p>
            <a:pPr marL="914400" lvl="1" indent="-304800" algn="l" rtl="0">
              <a:lnSpc>
                <a:spcPct val="115000"/>
              </a:lnSpc>
              <a:spcBef>
                <a:spcPts val="0"/>
              </a:spcBef>
              <a:spcAft>
                <a:spcPts val="0"/>
              </a:spcAft>
              <a:buClr>
                <a:schemeClr val="dk1"/>
              </a:buClr>
              <a:buSzPts val="1200"/>
              <a:buFont typeface="Roboto Serif"/>
              <a:buChar char="○"/>
            </a:pPr>
            <a:r>
              <a:rPr lang="en-US" sz="1200">
                <a:solidFill>
                  <a:schemeClr val="dk1"/>
                </a:solidFill>
                <a:latin typeface="Roboto Serif"/>
                <a:ea typeface="Roboto Serif"/>
                <a:cs typeface="Roboto Serif"/>
                <a:sym typeface="Roboto Serif"/>
              </a:rPr>
              <a:t>It takes the latent space representation as input and attempts to reconstruct the original image from this compressed information.</a:t>
            </a:r>
            <a:endParaRPr sz="1200">
              <a:solidFill>
                <a:schemeClr val="dk1"/>
              </a:solidFill>
              <a:latin typeface="Roboto Serif"/>
              <a:ea typeface="Roboto Serif"/>
              <a:cs typeface="Roboto Serif"/>
              <a:sym typeface="Roboto Serif"/>
            </a:endParaRPr>
          </a:p>
          <a:p>
            <a:pPr marL="457200" lvl="0" indent="-304800" algn="l" rtl="0">
              <a:lnSpc>
                <a:spcPct val="115000"/>
              </a:lnSpc>
              <a:spcBef>
                <a:spcPts val="0"/>
              </a:spcBef>
              <a:spcAft>
                <a:spcPts val="0"/>
              </a:spcAft>
              <a:buClr>
                <a:schemeClr val="dk1"/>
              </a:buClr>
              <a:buSzPts val="1200"/>
              <a:buFont typeface="Roboto Serif"/>
              <a:buAutoNum type="arabicPeriod"/>
            </a:pPr>
            <a:r>
              <a:rPr lang="en-US" sz="1200" b="1">
                <a:solidFill>
                  <a:schemeClr val="dk1"/>
                </a:solidFill>
                <a:latin typeface="Roboto Serif"/>
                <a:ea typeface="Roboto Serif"/>
                <a:cs typeface="Roboto Serif"/>
                <a:sym typeface="Roboto Serif"/>
              </a:rPr>
              <a:t>Reconstructed Output:</a:t>
            </a:r>
            <a:endParaRPr sz="1200" b="1">
              <a:solidFill>
                <a:schemeClr val="dk1"/>
              </a:solidFill>
              <a:latin typeface="Roboto Serif"/>
              <a:ea typeface="Roboto Serif"/>
              <a:cs typeface="Roboto Serif"/>
              <a:sym typeface="Roboto Serif"/>
            </a:endParaRPr>
          </a:p>
          <a:p>
            <a:pPr marL="914400" lvl="1" indent="-304800" algn="l" rtl="0">
              <a:lnSpc>
                <a:spcPct val="115000"/>
              </a:lnSpc>
              <a:spcBef>
                <a:spcPts val="0"/>
              </a:spcBef>
              <a:spcAft>
                <a:spcPts val="0"/>
              </a:spcAft>
              <a:buClr>
                <a:schemeClr val="dk1"/>
              </a:buClr>
              <a:buSzPts val="1200"/>
              <a:buFont typeface="Roboto Serif"/>
              <a:buChar char="○"/>
            </a:pPr>
            <a:r>
              <a:rPr lang="en-US" sz="1200">
                <a:solidFill>
                  <a:schemeClr val="dk1"/>
                </a:solidFill>
                <a:latin typeface="Roboto Serif"/>
                <a:ea typeface="Roboto Serif"/>
                <a:cs typeface="Roboto Serif"/>
                <a:sym typeface="Roboto Serif"/>
              </a:rPr>
              <a:t>The final output of the decoder network is the reconstructed image, which should ideally resemble the original input image as closely as possible.</a:t>
            </a:r>
            <a:endParaRPr sz="1800">
              <a:latin typeface="Roboto Serif"/>
              <a:ea typeface="Roboto Serif"/>
              <a:cs typeface="Roboto Serif"/>
              <a:sym typeface="Roboto Serif"/>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1372</Words>
  <Application>Microsoft Office PowerPoint</Application>
  <PresentationFormat>Widescreen</PresentationFormat>
  <Paragraphs>96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Roboto Serif</vt:lpstr>
      <vt:lpstr>Playfair Display</vt:lpstr>
      <vt:lpstr>Times New Roman</vt:lpstr>
      <vt:lpstr>Trebuchet MS</vt:lpstr>
      <vt:lpstr>Arial</vt:lpstr>
      <vt:lpstr>Calibri</vt:lpstr>
      <vt:lpstr>Roboto</vt:lpstr>
      <vt:lpstr>Office Theme</vt:lpstr>
      <vt:lpstr>M.Manissha Nivasini</vt:lpstr>
      <vt:lpstr>Auto Encoded Digital Artistry: Image Reconstruction with Generative AI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M.Manissha Nivasini</dc:title>
  <cp:lastModifiedBy>Manissha Nivasini M</cp:lastModifiedBy>
  <cp:revision>2</cp:revision>
  <dcterms:created xsi:type="dcterms:W3CDTF">2024-04-04T19:05:22Z</dcterms:created>
  <dcterms:modified xsi:type="dcterms:W3CDTF">2024-04-05T15:01:13Z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