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0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7" r:id="rId7"/>
    <p:sldId id="260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6B599-397D-4F5F-BD57-D115E2131256}" v="983" dt="2018-04-22T23:54:37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/>
    <p:restoredTop sz="94682"/>
  </p:normalViewPr>
  <p:slideViewPr>
    <p:cSldViewPr snapToGrid="0" snapToObjects="1">
      <p:cViewPr varScale="1">
        <p:scale>
          <a:sx n="160" d="100"/>
          <a:sy n="160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9D96D-9ED9-924E-982A-416C235E7FF7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5DC91-6761-C644-AEC9-9938F748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2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17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438D2-B45A-C042-B15B-73BAC049D1A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0" r:id="rId1"/>
    <p:sldLayoutId id="2147485011" r:id="rId2"/>
    <p:sldLayoutId id="2147485012" r:id="rId3"/>
    <p:sldLayoutId id="2147485013" r:id="rId4"/>
    <p:sldLayoutId id="2147485014" r:id="rId5"/>
    <p:sldLayoutId id="2147485015" r:id="rId6"/>
    <p:sldLayoutId id="2147485016" r:id="rId7"/>
    <p:sldLayoutId id="2147485017" r:id="rId8"/>
    <p:sldLayoutId id="2147485018" r:id="rId9"/>
    <p:sldLayoutId id="2147485019" r:id="rId10"/>
    <p:sldLayoutId id="21474850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vimdoc.sourceforge.net/htmldoc/autocmd.html" TargetMode="External"/><Relationship Id="rId4" Type="http://schemas.openxmlformats.org/officeDocument/2006/relationships/hyperlink" Target="http://vimdoc.sourceforge.net/htmldoc/if_pyth.html" TargetMode="External"/><Relationship Id="rId5" Type="http://schemas.openxmlformats.org/officeDocument/2006/relationships/hyperlink" Target="http://learnvimscriptthehardway.stevelosh.com/" TargetMode="External"/><Relationship Id="rId6" Type="http://schemas.openxmlformats.org/officeDocument/2006/relationships/hyperlink" Target="https://wiki.python.org/moin/Generators" TargetMode="External"/><Relationship Id="rId7" Type="http://schemas.openxmlformats.org/officeDocument/2006/relationships/hyperlink" Target="https://docs.python.org/3/library/unittes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hints.io/vimscri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ckoverflow.blog/2017/05/23/stack-overflow-helping-one-million-developers-exit-vim/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Vimcryption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Manner and Miguel </a:t>
            </a:r>
            <a:r>
              <a:rPr lang="en-US" dirty="0" err="1"/>
              <a:t>Nistal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4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5005" y="2366796"/>
            <a:ext cx="5500049" cy="1325563"/>
          </a:xfrm>
        </p:spPr>
        <p:txBody>
          <a:bodyPr/>
          <a:lstStyle/>
          <a:p>
            <a:r>
              <a:rPr lang="en-US" dirty="0"/>
              <a:t>Demo: Let's Vimcrypt!</a:t>
            </a:r>
          </a:p>
        </p:txBody>
      </p:sp>
    </p:spTree>
    <p:extLst>
      <p:ext uri="{BB962C8B-B14F-4D97-AF65-F5344CB8AC3E}">
        <p14:creationId xmlns:p14="http://schemas.microsoft.com/office/powerpoint/2010/main" val="39309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781"/>
            <a:ext cx="10515600" cy="1325563"/>
          </a:xfrm>
        </p:spPr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744"/>
            <a:ext cx="10515600" cy="46742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Project will be available via GitHub and installable via Pathogen and </a:t>
            </a:r>
            <a:r>
              <a:rPr lang="en-US" dirty="0" err="1">
                <a:cs typeface="Calibri"/>
              </a:rPr>
              <a:t>Vundle</a:t>
            </a:r>
            <a:r>
              <a:rPr lang="en-US" dirty="0">
                <a:cs typeface="Calibri"/>
              </a:rPr>
              <a:t>! Look for the project on </a:t>
            </a:r>
            <a:r>
              <a:rPr lang="en-US" dirty="0" err="1">
                <a:cs typeface="Calibri"/>
              </a:rPr>
              <a:t>vimawesome.com</a:t>
            </a:r>
            <a:r>
              <a:rPr lang="en-US" dirty="0" smtClean="0">
                <a:cs typeface="Calibri"/>
              </a:rPr>
              <a:t>!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Learned a lot about the practical implications of security when dealing with File System Operations and text </a:t>
            </a:r>
            <a:r>
              <a:rPr lang="en-US" dirty="0" smtClean="0">
                <a:cs typeface="Calibri"/>
              </a:rPr>
              <a:t>editing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want to continue development, eventually supporting asymmetric key encryption so you can easily share files with your friends </a:t>
            </a:r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We've also found that Python lacks a generally accepted encryption library to match the built-in cryptographic </a:t>
            </a:r>
            <a:r>
              <a:rPr lang="en-US" dirty="0" err="1">
                <a:cs typeface="Calibri"/>
              </a:rPr>
              <a:t>hashlib</a:t>
            </a:r>
            <a:r>
              <a:rPr lang="en-US" dirty="0">
                <a:cs typeface="Calibri"/>
              </a:rPr>
              <a:t> – This is a need we can solve, maybe we'll get a PEP!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838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42C91B-FBD6-4894-9004-4C4011B6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DDA793-83A7-483E-BBB9-833D9EDD7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>
                <a:cs typeface="Calibri"/>
              </a:rPr>
              <a:t>VimScript</a:t>
            </a:r>
            <a:r>
              <a:rPr lang="en-US">
                <a:cs typeface="Calibri"/>
              </a:rPr>
              <a:t> API:</a:t>
            </a:r>
          </a:p>
          <a:p>
            <a:pPr lvl="1"/>
            <a:r>
              <a:rPr lang="en-US" dirty="0">
                <a:cs typeface="Calibri"/>
              </a:rPr>
              <a:t> </a:t>
            </a:r>
            <a:r>
              <a:rPr lang="en-US" dirty="0">
                <a:cs typeface="Calibri"/>
                <a:hlinkClick r:id="rId2"/>
              </a:rPr>
              <a:t>https://devhints.io/vimscript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VimScript</a:t>
            </a:r>
            <a:r>
              <a:rPr lang="en-US">
                <a:cs typeface="Calibri"/>
              </a:rPr>
              <a:t> </a:t>
            </a:r>
            <a:r>
              <a:rPr lang="en-US" dirty="0" err="1">
                <a:cs typeface="Calibri"/>
              </a:rPr>
              <a:t>CmdEvent</a:t>
            </a:r>
            <a:r>
              <a:rPr lang="en-US">
                <a:cs typeface="Calibri"/>
              </a:rPr>
              <a:t> Reference:</a:t>
            </a:r>
          </a:p>
          <a:p>
            <a:pPr lvl="1"/>
            <a:r>
              <a:rPr lang="en-US">
                <a:cs typeface="Calibri"/>
              </a:rPr>
              <a:t> </a:t>
            </a:r>
            <a:r>
              <a:rPr lang="en-US" dirty="0">
                <a:cs typeface="Calibri"/>
                <a:hlinkClick r:id="rId3"/>
              </a:rPr>
              <a:t>http://vimdoc.sourceforge.net/htmldoc/autocmd.html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VimScript</a:t>
            </a:r>
            <a:r>
              <a:rPr lang="en-US">
                <a:cs typeface="Calibri"/>
              </a:rPr>
              <a:t> Python Reference: </a:t>
            </a:r>
          </a:p>
          <a:p>
            <a:pPr lvl="1"/>
            <a:r>
              <a:rPr lang="en-US" dirty="0">
                <a:cs typeface="Calibri"/>
                <a:hlinkClick r:id="rId4"/>
              </a:rPr>
              <a:t>http://vimdoc.sourceforge.net/htmldoc/if_pyth.html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VimScript</a:t>
            </a:r>
            <a:r>
              <a:rPr lang="en-US" dirty="0">
                <a:cs typeface="Calibri"/>
              </a:rPr>
              <a:t> Tutorial:</a:t>
            </a:r>
          </a:p>
          <a:p>
            <a:pPr lvl="1"/>
            <a:r>
              <a:rPr lang="en-US" dirty="0">
                <a:cs typeface="Calibri"/>
                <a:hlinkClick r:id="rId5"/>
              </a:rPr>
              <a:t>http://learnvimscriptthehardway.stevelosh.com/</a:t>
            </a:r>
          </a:p>
          <a:p>
            <a:r>
              <a:rPr lang="en-US" dirty="0">
                <a:cs typeface="Calibri"/>
              </a:rPr>
              <a:t>Python Generators:</a:t>
            </a:r>
          </a:p>
          <a:p>
            <a:pPr lvl="1"/>
            <a:r>
              <a:rPr lang="en-US" dirty="0">
                <a:cs typeface="Calibri"/>
                <a:hlinkClick r:id="rId6"/>
              </a:rPr>
              <a:t>https://wiki.python.org/moin/Generators</a:t>
            </a:r>
          </a:p>
          <a:p>
            <a:r>
              <a:rPr lang="en-US" dirty="0">
                <a:cs typeface="Calibri"/>
              </a:rPr>
              <a:t>Python Unit Testing:</a:t>
            </a:r>
          </a:p>
          <a:p>
            <a:pPr lvl="1"/>
            <a:r>
              <a:rPr lang="en-US" dirty="0">
                <a:cs typeface="Calibri"/>
                <a:hlinkClick r:id="rId7"/>
              </a:rPr>
              <a:t>https://docs.python.org/3/library/unittest.html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643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683"/>
            <a:ext cx="10515600" cy="1325563"/>
          </a:xfrm>
        </p:spPr>
        <p:txBody>
          <a:bodyPr/>
          <a:lstStyle/>
          <a:p>
            <a:r>
              <a:rPr lang="en-US" dirty="0"/>
              <a:t>Motivation: Vim Needs Encryption Options!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74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Vim is one of the most popular editors of all time (</a:t>
            </a:r>
            <a:r>
              <a:rPr lang="en-US" dirty="0">
                <a:cs typeface="Calibri"/>
                <a:hlinkClick r:id="rId2"/>
              </a:rPr>
              <a:t>https://stackoverflow.blog/2017/05/23/stack-overflow-helping-one-million-developers-exit-vim</a:t>
            </a:r>
            <a:r>
              <a:rPr lang="en-US" dirty="0" smtClean="0">
                <a:cs typeface="Calibri"/>
                <a:hlinkClick r:id="rId2"/>
              </a:rPr>
              <a:t>/ </a:t>
            </a:r>
            <a:r>
              <a:rPr lang="en-US" dirty="0">
                <a:cs typeface="Calibri"/>
              </a:rPr>
              <a:t>)</a:t>
            </a:r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Very extensible (and with Python</a:t>
            </a:r>
            <a:r>
              <a:rPr lang="en-US" dirty="0" smtClean="0">
                <a:cs typeface="Calibri"/>
              </a:rPr>
              <a:t>!)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Vim currently doesn't have any good encryption options (</a:t>
            </a:r>
            <a:r>
              <a:rPr lang="en-US" dirty="0" err="1">
                <a:cs typeface="Calibri"/>
              </a:rPr>
              <a:t>pkzip</a:t>
            </a:r>
            <a:r>
              <a:rPr lang="en-US" dirty="0">
                <a:cs typeface="Calibri"/>
              </a:rPr>
              <a:t>, blowfish, blowfish2, or </a:t>
            </a:r>
            <a:r>
              <a:rPr lang="en-US" dirty="0" err="1">
                <a:cs typeface="Calibri"/>
              </a:rPr>
              <a:t>gnupg</a:t>
            </a:r>
            <a:r>
              <a:rPr lang="en-US" dirty="0">
                <a:cs typeface="Calibri"/>
              </a:rPr>
              <a:t> plugin)</a:t>
            </a:r>
          </a:p>
          <a:p>
            <a:endParaRPr lang="en-US" dirty="0" smtClean="0">
              <a:cs typeface="Calibri"/>
            </a:endParaRPr>
          </a:p>
          <a:p>
            <a:r>
              <a:rPr lang="en-US" dirty="0" err="1" smtClean="0">
                <a:cs typeface="Calibri"/>
              </a:rPr>
              <a:t>Vimcryption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makes a good foundation for a long term open-source project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505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566"/>
            <a:ext cx="10515600" cy="1325563"/>
          </a:xfrm>
        </p:spPr>
        <p:txBody>
          <a:bodyPr/>
          <a:lstStyle/>
          <a:p>
            <a:r>
              <a:rPr lang="en-US" dirty="0"/>
              <a:t>Building a Vim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932" y="1347760"/>
            <a:ext cx="11175750" cy="32162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>
                <a:cs typeface="Calibri"/>
              </a:rPr>
              <a:t>Vim Plugins are written in </a:t>
            </a:r>
            <a:r>
              <a:rPr lang="en-US" sz="2600" dirty="0" err="1">
                <a:cs typeface="Calibri"/>
              </a:rPr>
              <a:t>VimScript</a:t>
            </a:r>
            <a:r>
              <a:rPr lang="en-US" sz="2600" dirty="0">
                <a:cs typeface="Calibri"/>
              </a:rPr>
              <a:t> with a common </a:t>
            </a:r>
            <a:r>
              <a:rPr lang="en-US" sz="2600" dirty="0" smtClean="0">
                <a:cs typeface="Calibri"/>
              </a:rPr>
              <a:t>structure</a:t>
            </a:r>
            <a:endParaRPr lang="en-US" sz="2600" dirty="0"/>
          </a:p>
          <a:p>
            <a:r>
              <a:rPr lang="en-US" sz="2600" dirty="0">
                <a:cs typeface="Calibri"/>
              </a:rPr>
              <a:t>The "Pathogen-compatible" structure </a:t>
            </a:r>
            <a:r>
              <a:rPr lang="en-US" sz="2600" dirty="0" smtClean="0">
                <a:cs typeface="Calibri"/>
              </a:rPr>
              <a:t>is used by all Vim Package Managers</a:t>
            </a:r>
          </a:p>
          <a:p>
            <a:r>
              <a:rPr lang="en-US" sz="2600" dirty="0" smtClean="0">
                <a:cs typeface="Calibri"/>
              </a:rPr>
              <a:t>We </a:t>
            </a:r>
            <a:r>
              <a:rPr lang="en-US" sz="2600" dirty="0">
                <a:cs typeface="Calibri"/>
              </a:rPr>
              <a:t>took the approach of implementing the API in </a:t>
            </a:r>
            <a:r>
              <a:rPr lang="en-US" sz="2600" dirty="0" err="1">
                <a:cs typeface="Calibri"/>
              </a:rPr>
              <a:t>VimScript</a:t>
            </a:r>
            <a:r>
              <a:rPr lang="en-US" sz="2600" dirty="0">
                <a:cs typeface="Calibri"/>
              </a:rPr>
              <a:t> but offloading the heavy lifting to a Python backend </a:t>
            </a:r>
          </a:p>
          <a:p>
            <a:r>
              <a:rPr lang="en-US" sz="2600" dirty="0">
                <a:cs typeface="Calibri"/>
              </a:rPr>
              <a:t>This is done in Vim by calling the built-in Vim Python Interpreter which is launched at runtime and available globally to </a:t>
            </a:r>
            <a:r>
              <a:rPr lang="en-US" sz="2600" dirty="0" err="1">
                <a:cs typeface="Calibri"/>
              </a:rPr>
              <a:t>VimScript</a:t>
            </a:r>
          </a:p>
          <a:p>
            <a:endParaRPr lang="en-US" sz="2600" dirty="0"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C7259EB8-C098-4341-8566-DA628E023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834" y="4403293"/>
            <a:ext cx="8115946" cy="20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3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93" y="132650"/>
            <a:ext cx="10515600" cy="1325563"/>
          </a:xfrm>
        </p:spPr>
        <p:txBody>
          <a:bodyPr/>
          <a:lstStyle/>
          <a:p>
            <a:r>
              <a:rPr lang="en-US" dirty="0"/>
              <a:t>Intercepting File Handling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30" y="1325400"/>
            <a:ext cx="6456355" cy="52906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>
                <a:cs typeface="Calibri"/>
              </a:rPr>
              <a:t>For security, we need to ensure all disk reads and writes are done by </a:t>
            </a:r>
            <a:r>
              <a:rPr lang="en-US" sz="2600" dirty="0" err="1" smtClean="0">
                <a:cs typeface="Calibri"/>
              </a:rPr>
              <a:t>Vimcryption</a:t>
            </a:r>
            <a:endParaRPr lang="en-US" sz="2600" dirty="0"/>
          </a:p>
          <a:p>
            <a:r>
              <a:rPr lang="en-US" sz="2600" dirty="0">
                <a:cs typeface="Calibri"/>
              </a:rPr>
              <a:t>Anytime the plugin loads, we disable swap, backup, undo history, and </a:t>
            </a:r>
            <a:r>
              <a:rPr lang="en-US" sz="2600" dirty="0" err="1" smtClean="0">
                <a:cs typeface="Calibri"/>
              </a:rPr>
              <a:t>viminfo</a:t>
            </a:r>
            <a:endParaRPr lang="en-US" sz="2600" dirty="0" smtClean="0">
              <a:cs typeface="Calibri"/>
            </a:endParaRPr>
          </a:p>
          <a:p>
            <a:r>
              <a:rPr lang="en-US" sz="2600" dirty="0" smtClean="0">
                <a:cs typeface="Calibri"/>
              </a:rPr>
              <a:t>Vim Plugins are built on callback registrations via “Auto-</a:t>
            </a:r>
            <a:r>
              <a:rPr lang="en-US" sz="2600" dirty="0" err="1" smtClean="0">
                <a:cs typeface="Calibri"/>
              </a:rPr>
              <a:t>Cmds</a:t>
            </a:r>
            <a:r>
              <a:rPr lang="en-US" sz="2600" dirty="0" smtClean="0">
                <a:cs typeface="Calibri"/>
              </a:rPr>
              <a:t>”</a:t>
            </a:r>
            <a:endParaRPr lang="en-US" sz="2600" dirty="0">
              <a:cs typeface="Calibri"/>
            </a:endParaRPr>
          </a:p>
          <a:p>
            <a:r>
              <a:rPr lang="en-US" sz="2600" dirty="0" smtClean="0">
                <a:cs typeface="Calibri"/>
              </a:rPr>
              <a:t>“</a:t>
            </a:r>
            <a:r>
              <a:rPr lang="en-US" sz="2600" dirty="0" err="1" smtClean="0">
                <a:cs typeface="Calibri"/>
              </a:rPr>
              <a:t>Cmd</a:t>
            </a:r>
            <a:r>
              <a:rPr lang="en-US" sz="2600" dirty="0" smtClean="0">
                <a:cs typeface="Calibri"/>
              </a:rPr>
              <a:t>-Events” </a:t>
            </a:r>
            <a:r>
              <a:rPr lang="en-US" sz="2600" dirty="0">
                <a:cs typeface="Calibri"/>
              </a:rPr>
              <a:t>are special </a:t>
            </a:r>
            <a:r>
              <a:rPr lang="en-US" sz="2600" dirty="0" smtClean="0">
                <a:cs typeface="Calibri"/>
              </a:rPr>
              <a:t>callbacks which allow the overloading of File Operations</a:t>
            </a:r>
          </a:p>
          <a:p>
            <a:r>
              <a:rPr lang="en-US" sz="2600" dirty="0" smtClean="0">
                <a:cs typeface="Calibri"/>
              </a:rPr>
              <a:t>We bound these file operation callbacks to our Python backend via our File Handler</a:t>
            </a:r>
            <a:endParaRPr lang="en-US" sz="2600" dirty="0"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609" y="1325400"/>
            <a:ext cx="5053541" cy="421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3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Extensible Encryption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keep up with the cryptographic arms race, any encryption plug in needs to be easy to update and extend.</a:t>
            </a:r>
          </a:p>
          <a:p>
            <a:r>
              <a:rPr lang="en-US" dirty="0">
                <a:cs typeface="Calibri"/>
              </a:rPr>
              <a:t>Engine Architecture</a:t>
            </a:r>
          </a:p>
          <a:p>
            <a:pPr lvl="1"/>
            <a:r>
              <a:rPr lang="en-US" dirty="0" err="1">
                <a:cs typeface="Calibri"/>
              </a:rPr>
              <a:t>EncryptionEngine</a:t>
            </a:r>
            <a:r>
              <a:rPr lang="en-US" dirty="0">
                <a:cs typeface="Calibri"/>
              </a:rPr>
              <a:t> – Abstract Base Class</a:t>
            </a:r>
          </a:p>
          <a:p>
            <a:pPr lvl="2"/>
            <a:r>
              <a:rPr lang="en-US" dirty="0">
                <a:cs typeface="Calibri"/>
              </a:rPr>
              <a:t>encrypt</a:t>
            </a:r>
          </a:p>
          <a:p>
            <a:pPr lvl="2"/>
            <a:r>
              <a:rPr lang="en-US" dirty="0">
                <a:cs typeface="Calibri"/>
              </a:rPr>
              <a:t>decrypt</a:t>
            </a:r>
          </a:p>
          <a:p>
            <a:pPr lvl="1"/>
            <a:r>
              <a:rPr lang="en-US" dirty="0" err="1">
                <a:cs typeface="Calibri"/>
              </a:rPr>
              <a:t>BlockCipherEngine</a:t>
            </a:r>
            <a:r>
              <a:rPr lang="en-US" dirty="0">
                <a:cs typeface="Calibri"/>
              </a:rPr>
              <a:t> – Abstract Base Class</a:t>
            </a:r>
          </a:p>
          <a:p>
            <a:pPr lvl="2"/>
            <a:r>
              <a:rPr lang="en-US" dirty="0" err="1">
                <a:cs typeface="Calibri"/>
              </a:rPr>
              <a:t>encrypt_block</a:t>
            </a:r>
            <a:endParaRPr lang="en-US" dirty="0">
              <a:cs typeface="Calibri"/>
            </a:endParaRPr>
          </a:p>
          <a:p>
            <a:pPr lvl="2"/>
            <a:r>
              <a:rPr lang="en-US" dirty="0" err="1">
                <a:cs typeface="Calibri"/>
              </a:rPr>
              <a:t>decrypt_block</a:t>
            </a:r>
            <a:endParaRPr lang="en-US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9782B02-5624-4FA7-916D-C528F977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005" y="2385849"/>
            <a:ext cx="3829050" cy="435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4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993D7A-4FAC-46D8-BE5E-72E62421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Using the Encryption Engine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45073025-1A85-4E11-B921-7EC0DA7DFAD2}"/>
              </a:ext>
            </a:extLst>
          </p:cNvPr>
          <p:cNvSpPr txBox="1">
            <a:spLocks/>
          </p:cNvSpPr>
          <p:nvPr/>
        </p:nvSpPr>
        <p:spPr>
          <a:xfrm>
            <a:off x="838200" y="12799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cs typeface="Calibri"/>
              </a:rPr>
              <a:t>We used the Factory design pattern to dynamically get the correct engine based on the meta-data in the file </a:t>
            </a:r>
            <a:r>
              <a:rPr lang="en-US" sz="2600" dirty="0" smtClean="0">
                <a:cs typeface="Calibri"/>
              </a:rPr>
              <a:t>header</a:t>
            </a:r>
          </a:p>
          <a:p>
            <a:r>
              <a:rPr lang="en-US" sz="2600" dirty="0" smtClean="0">
                <a:cs typeface="Calibri"/>
              </a:rPr>
              <a:t>The Encryption Engines will accept any combination of an </a:t>
            </a:r>
            <a:r>
              <a:rPr lang="en-US" sz="2600" dirty="0" err="1" smtClean="0">
                <a:cs typeface="Calibri"/>
              </a:rPr>
              <a:t>Iterable</a:t>
            </a:r>
            <a:r>
              <a:rPr lang="en-US" sz="2600" dirty="0" smtClean="0">
                <a:cs typeface="Calibri"/>
              </a:rPr>
              <a:t> and a File-like object as arguments to </a:t>
            </a:r>
            <a:r>
              <a:rPr lang="en-US" sz="2600" dirty="0" err="1" smtClean="0">
                <a:cs typeface="Calibri"/>
              </a:rPr>
              <a:t>encrypt_file</a:t>
            </a:r>
            <a:r>
              <a:rPr lang="en-US" sz="2600" dirty="0" smtClean="0">
                <a:cs typeface="Calibri"/>
              </a:rPr>
              <a:t>() / </a:t>
            </a:r>
            <a:r>
              <a:rPr lang="en-US" sz="2600" dirty="0" err="1" smtClean="0">
                <a:cs typeface="Calibri"/>
              </a:rPr>
              <a:t>decrypt_file</a:t>
            </a:r>
            <a:r>
              <a:rPr lang="en-US" sz="2600" dirty="0" smtClean="0">
                <a:cs typeface="Calibri"/>
              </a:rPr>
              <a:t>() </a:t>
            </a:r>
          </a:p>
          <a:p>
            <a:r>
              <a:rPr lang="en-US" sz="2600" dirty="0" smtClean="0">
                <a:cs typeface="Calibri"/>
              </a:rPr>
              <a:t>This makes using a Vim Buffer (</a:t>
            </a:r>
            <a:r>
              <a:rPr lang="en-US" sz="2600" dirty="0" err="1" smtClean="0">
                <a:cs typeface="Calibri"/>
              </a:rPr>
              <a:t>iterable</a:t>
            </a:r>
            <a:r>
              <a:rPr lang="en-US" sz="2600" dirty="0" smtClean="0">
                <a:cs typeface="Calibri"/>
              </a:rPr>
              <a:t>) and File Handle with the encryption engine very easy! </a:t>
            </a:r>
            <a:endParaRPr lang="en-US" sz="2600" dirty="0"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970" y="3933726"/>
            <a:ext cx="9286058" cy="223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Text Processing with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files can be larger than the memory space of our machine.</a:t>
            </a:r>
          </a:p>
          <a:p>
            <a:r>
              <a:rPr lang="en-US" dirty="0"/>
              <a:t>Encryption library doesn’t need to know about everything in the stream at once.</a:t>
            </a:r>
          </a:p>
          <a:p>
            <a:r>
              <a:rPr lang="en-US" dirty="0"/>
              <a:t>Streaming allows more flexibility:</a:t>
            </a:r>
          </a:p>
          <a:p>
            <a:pPr lvl="1"/>
            <a:r>
              <a:rPr lang="en-US" dirty="0"/>
              <a:t>Network data streams like ftp and </a:t>
            </a:r>
            <a:r>
              <a:rPr lang="en-US" dirty="0" err="1"/>
              <a:t>ssh</a:t>
            </a:r>
            <a:endParaRPr lang="en-US" dirty="0"/>
          </a:p>
          <a:p>
            <a:pPr lvl="1"/>
            <a:r>
              <a:rPr lang="en-US" dirty="0"/>
              <a:t>Terminal input and output (</a:t>
            </a:r>
            <a:r>
              <a:rPr lang="en-US" dirty="0" err="1"/>
              <a:t>tty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Live log files</a:t>
            </a:r>
          </a:p>
          <a:p>
            <a:r>
              <a:rPr lang="en-US" dirty="0"/>
              <a:t>Only processes the next character or block.</a:t>
            </a:r>
          </a:p>
        </p:txBody>
      </p:sp>
    </p:spTree>
    <p:extLst>
      <p:ext uri="{BB962C8B-B14F-4D97-AF65-F5344CB8AC3E}">
        <p14:creationId xmlns:p14="http://schemas.microsoft.com/office/powerpoint/2010/main" val="193442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the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7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ensure stability and to prevent functional regression, we set up </a:t>
            </a:r>
            <a:r>
              <a:rPr lang="en-US" dirty="0" err="1"/>
              <a:t>unittests</a:t>
            </a:r>
            <a:r>
              <a:rPr lang="en-US" dirty="0"/>
              <a:t> for the </a:t>
            </a:r>
            <a:r>
              <a:rPr lang="en-US" dirty="0" err="1"/>
              <a:t>EncryptionEngine</a:t>
            </a:r>
            <a:r>
              <a:rPr lang="en-US" dirty="0"/>
              <a:t> library.  The tests define and check all engine interfaces to guarantee that passing library code will work with VIM on the first try.</a:t>
            </a:r>
          </a:p>
          <a:p>
            <a:r>
              <a:rPr lang="en-US" dirty="0"/>
              <a:t>Suites</a:t>
            </a:r>
          </a:p>
          <a:p>
            <a:pPr lvl="1"/>
            <a:r>
              <a:rPr lang="en-US" dirty="0" err="1"/>
              <a:t>TestPassThrough</a:t>
            </a:r>
            <a:endParaRPr lang="en-US" dirty="0"/>
          </a:p>
          <a:p>
            <a:pPr lvl="1"/>
            <a:r>
              <a:rPr lang="en-US" dirty="0"/>
              <a:t>TestBase64Engine</a:t>
            </a:r>
          </a:p>
          <a:p>
            <a:r>
              <a:rPr lang="en-US" dirty="0"/>
              <a:t>Tests</a:t>
            </a:r>
          </a:p>
          <a:p>
            <a:pPr lvl="2"/>
            <a:r>
              <a:rPr lang="en-US" dirty="0" err="1"/>
              <a:t>test_encrypt_str</a:t>
            </a:r>
            <a:endParaRPr lang="en-US" dirty="0"/>
          </a:p>
          <a:p>
            <a:pPr lvl="2"/>
            <a:r>
              <a:rPr lang="en-US" dirty="0" err="1"/>
              <a:t>test_encrypt_list</a:t>
            </a:r>
            <a:endParaRPr lang="en-US" dirty="0"/>
          </a:p>
          <a:p>
            <a:pPr lvl="2"/>
            <a:r>
              <a:rPr lang="en-US" dirty="0" err="1"/>
              <a:t>test_decrypt_str</a:t>
            </a:r>
            <a:endParaRPr lang="en-US" dirty="0"/>
          </a:p>
          <a:p>
            <a:pPr lvl="2"/>
            <a:r>
              <a:rPr lang="en-US" dirty="0" err="1"/>
              <a:t>test_decrypt_list</a:t>
            </a:r>
          </a:p>
          <a:p>
            <a:pPr lvl="2"/>
            <a:r>
              <a:rPr lang="en-US" dirty="0" err="1"/>
              <a:t>test_readHeader</a:t>
            </a:r>
            <a:endParaRPr lang="en-US" dirty="0"/>
          </a:p>
          <a:p>
            <a:pPr lvl="2"/>
            <a:r>
              <a:rPr lang="en-US" dirty="0" err="1"/>
              <a:t>test_writeHeader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C171DE-300B-4C3E-850D-760FA980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366" y="3429000"/>
            <a:ext cx="60769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9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916"/>
            <a:ext cx="10515600" cy="1325563"/>
          </a:xfrm>
        </p:spPr>
        <p:txBody>
          <a:bodyPr/>
          <a:lstStyle/>
          <a:p>
            <a:r>
              <a:rPr lang="en-US" dirty="0"/>
              <a:t>Extending the Testing to Vim Integration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610"/>
            <a:ext cx="10515600" cy="5215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provide integration testing for the plugin, we needed a way to automate the actual usage of the plugin in a Vim instance</a:t>
            </a:r>
          </a:p>
          <a:p>
            <a:r>
              <a:rPr lang="en-US" dirty="0">
                <a:cs typeface="Calibri"/>
              </a:rPr>
              <a:t>Vim has an argument "-s" which will execute characters in a file as if they were the result of user keystrokes</a:t>
            </a:r>
          </a:p>
          <a:p>
            <a:r>
              <a:rPr lang="en-US" dirty="0">
                <a:cs typeface="Calibri"/>
              </a:rPr>
              <a:t>We were then able to automate the foreground testing we would've done, and do all the verification from a Python based test function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54990C2E-8515-4BC8-83FC-DA9E46B8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101" y="3973332"/>
            <a:ext cx="6331798" cy="24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9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558</Words>
  <Application>Microsoft Macintosh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Vimcryption</vt:lpstr>
      <vt:lpstr>Motivation: Vim Needs Encryption Options!</vt:lpstr>
      <vt:lpstr>Building a Vim Plugin</vt:lpstr>
      <vt:lpstr>Intercepting File Handling </vt:lpstr>
      <vt:lpstr>The Extensible Encryption Engine</vt:lpstr>
      <vt:lpstr>Using the Encryption Engine</vt:lpstr>
      <vt:lpstr>Efficient Text Processing with Generators</vt:lpstr>
      <vt:lpstr>Unit Testing the Engine</vt:lpstr>
      <vt:lpstr>Extending the Testing to Vim Integration </vt:lpstr>
      <vt:lpstr>Demo: Let's Vimcrypt!</vt:lpstr>
      <vt:lpstr>Final Thoughts</vt:lpstr>
      <vt:lpstr>Thank you!</vt:lpstr>
      <vt:lpstr>Resources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Vimcryption</dc:title>
  <dc:creator>MIGUEL NISTAL</dc:creator>
  <cp:lastModifiedBy>MIGUEL NISTAL</cp:lastModifiedBy>
  <cp:revision>32</cp:revision>
  <dcterms:created xsi:type="dcterms:W3CDTF">2018-04-20T17:55:31Z</dcterms:created>
  <dcterms:modified xsi:type="dcterms:W3CDTF">2018-04-24T21:59:54Z</dcterms:modified>
</cp:coreProperties>
</file>