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4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000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50E8-4534-910F-CEBC65F0A3A8}"/>
              </c:ext>
            </c:extLst>
          </c:dPt>
          <c:dPt>
            <c:idx val="1"/>
            <c:bubble3D val="0"/>
            <c:spPr>
              <a:solidFill>
                <a:srgbClr val="0958F7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50E8-4534-910F-CEBC65F0A3A8}"/>
              </c:ext>
            </c:extLst>
          </c:dPt>
          <c:cat>
            <c:strRef>
              <c:f>Sheet1!$A$2:$A$3</c:f>
              <c:strCache>
                <c:ptCount val="2"/>
                <c:pt idx="0">
                  <c:v>Form Component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0E8-4534-910F-CEBC65F0A3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000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D995-4268-A826-C4FE7E437DBC}"/>
              </c:ext>
            </c:extLst>
          </c:dPt>
          <c:dPt>
            <c:idx val="1"/>
            <c:bubble3D val="0"/>
            <c:spPr>
              <a:solidFill>
                <a:srgbClr val="0958F7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D995-4268-A826-C4FE7E437DBC}"/>
              </c:ext>
            </c:extLst>
          </c:dPt>
          <c:cat>
            <c:strRef>
              <c:f>Sheet1!$A$2:$A$3</c:f>
              <c:strCache>
                <c:ptCount val="2"/>
                <c:pt idx="0">
                  <c:v>Validation Methods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95-4268-A826-C4FE7E437D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000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06C3-48FF-9A6E-7DC95AC673FF}"/>
              </c:ext>
            </c:extLst>
          </c:dPt>
          <c:dPt>
            <c:idx val="1"/>
            <c:bubble3D val="0"/>
            <c:spPr>
              <a:solidFill>
                <a:srgbClr val="0958F7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06C3-48FF-9A6E-7DC95AC673FF}"/>
              </c:ext>
            </c:extLst>
          </c:dPt>
          <c:cat>
            <c:strRef>
              <c:f>Sheet1!$A$2:$A$3</c:f>
              <c:strCache>
                <c:ptCount val="2"/>
                <c:pt idx="0">
                  <c:v>Submit Actions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C3-48FF-9A6E-7DC95AC673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E380E-6A84-42C2-A7AC-53FD169F65B2}" type="datetimeFigureOut">
              <a:rPr lang="en-IN"/>
              <a:t>28-10-2024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FA022-7D47-485A-B9AF-28587D9F93D1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7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02F8C3-F00F-4E27-5DA6-A2641DD8B6DB}"/>
              </a:ext>
            </a:extLst>
          </p:cNvPr>
          <p:cNvSpPr/>
          <p:nvPr userDrawn="1"/>
        </p:nvSpPr>
        <p:spPr>
          <a:xfrm>
            <a:off x="946149" y="1524000"/>
            <a:ext cx="4665132" cy="5024967"/>
          </a:xfrm>
          <a:prstGeom prst="roundRect">
            <a:avLst>
              <a:gd name="adj" fmla="val 2692"/>
            </a:avLst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94916" y="1524000"/>
            <a:ext cx="5361517" cy="5024967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3293" y="2062081"/>
            <a:ext cx="4250844" cy="448688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7E63B7-D931-B133-8FA6-99393C16E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3293" y="1605279"/>
            <a:ext cx="4250844" cy="365761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599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E2A2-57CA-76B4-7FC7-0E7E733D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75019"/>
            <a:ext cx="4876800" cy="132556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69D59CD-16F0-1FCD-4958-4D19378595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83793" y="0"/>
            <a:ext cx="5798607" cy="6858000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694355-D2F1-6177-CA10-2FB2BDCA9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733" y="3072977"/>
            <a:ext cx="4631139" cy="3196800"/>
          </a:xfrm>
        </p:spPr>
        <p:txBody>
          <a:bodyPr>
            <a:noAutofit/>
          </a:bodyPr>
          <a:lstStyle>
            <a:lvl1pPr>
              <a:spcBef>
                <a:spcPts val="400"/>
              </a:spcBef>
              <a:defRPr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686FCB5-A714-48C5-F801-8BC93CA09E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4733" y="2656167"/>
            <a:ext cx="4634868" cy="3696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192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064" y="2410921"/>
            <a:ext cx="8960219" cy="3861600"/>
          </a:xfrm>
        </p:spPr>
        <p:txBody>
          <a:bodyPr anchor="t">
            <a:noAutofit/>
          </a:bodyPr>
          <a:lstStyle>
            <a:lvl1pPr algn="l"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5AAFEA-9797-719F-034E-1443278D0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83792" y="1123641"/>
            <a:ext cx="5184775" cy="1197600"/>
          </a:xfrm>
        </p:spPr>
        <p:txBody>
          <a:bodyPr anchor="ctr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385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908D4B-9946-0E0A-8BEE-BB1C6BFDBDE6}"/>
              </a:ext>
            </a:extLst>
          </p:cNvPr>
          <p:cNvSpPr/>
          <p:nvPr userDrawn="1"/>
        </p:nvSpPr>
        <p:spPr>
          <a:xfrm>
            <a:off x="4275667" y="2355849"/>
            <a:ext cx="6692532" cy="1642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007C1-A2D2-F1A6-D730-4F0C404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035" y="619623"/>
            <a:ext cx="6692532" cy="1633247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DCB85-C1AE-389B-180B-F0755C755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B6781-E0BB-8244-2B18-81C5A89AB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13D6F03-414F-3442-0C5B-EC8851378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619622"/>
            <a:ext cx="3279453" cy="3279453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AB61BF6E-948C-4AEB-61A4-244B2DE035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90380" y="4162370"/>
            <a:ext cx="2278187" cy="2278187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A50E1A-8491-728C-9FA7-3C2B65D8B0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9017" y="4385089"/>
            <a:ext cx="7732183" cy="2054400"/>
          </a:xfrm>
        </p:spPr>
        <p:txBody>
          <a:bodyPr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AD539BA3-D11E-897F-CE18-588B0DC93D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76035" y="2607013"/>
            <a:ext cx="6692532" cy="1382400"/>
          </a:xfrm>
          <a:noFill/>
        </p:spPr>
        <p:txBody>
          <a:bodyPr lIns="90000" tIns="46800" rIns="90000" bIns="4680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910887-9DF9-8E41-CBB1-3C2A4179AC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9017" y="4126524"/>
            <a:ext cx="7732183" cy="2496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8F6B920-074C-FD0C-40EB-802122795E1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75667" y="2355849"/>
            <a:ext cx="6692900" cy="249599"/>
          </a:xfrm>
          <a:noFill/>
        </p:spPr>
        <p:txBody>
          <a:bodyPr anchor="ctr" anchorCtr="0">
            <a:noAutofit/>
          </a:bodyPr>
          <a:lstStyle>
            <a:lvl1pPr>
              <a:defRPr sz="12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1053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6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E1E4-6C1F-758F-BEF0-0134C1C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622530"/>
            <a:ext cx="4616483" cy="2926437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08730-27F8-74B4-137A-0A801396D9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17E1-F45F-0CDC-39E6-BA8AE85ED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/>
              <a:pPr/>
              <a:t>‹#›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054644-5513-C5F4-8051-722E9B763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4833" y="3622530"/>
            <a:ext cx="4401600" cy="2926437"/>
          </a:xfrm>
        </p:spPr>
        <p:txBody>
          <a:bodyPr>
            <a:normAutofit/>
          </a:bodyPr>
          <a:lstStyle>
            <a:lvl1pPr algn="l">
              <a:defRPr sz="14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638B48B-4E0B-22FB-A5B3-AFD56904D2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16000" y="1269000"/>
            <a:ext cx="2280000" cy="2160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543DB4-26F8-6491-ED15-59F17614DB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4833" y="2949000"/>
            <a:ext cx="4401600" cy="480000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054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pPr algn="r"/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894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2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BC856CB-7EF7-0686-67C3-F4FDED157C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2602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4993766"/>
            <a:ext cx="10320864" cy="15552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2429B91-076E-CB50-170D-FC4795E0F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8472" y="2008095"/>
            <a:ext cx="3787959" cy="236697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38B225C-4574-4169-99B1-3FFBD32E99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583643"/>
            <a:ext cx="10320865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EFEB615-7805-C2F5-0C2F-3E4AF83FEF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73762" y="1528887"/>
            <a:ext cx="3782669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46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50" y="5072095"/>
            <a:ext cx="10310283" cy="1358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87783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44254E2-95DF-23C9-F750-5F0C53D4C9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16966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D0099F9-FDA2-A9F6-57CB-FC34D12DC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5567" y="4673600"/>
            <a:ext cx="10310283" cy="302942"/>
          </a:xfrm>
        </p:spPr>
        <p:txBody>
          <a:bodyPr anchor="b">
            <a:no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313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5262566"/>
            <a:ext cx="10310283" cy="1286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06383" y="1297409"/>
            <a:ext cx="3168651" cy="3358759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2AA11F0-C2F5-DD17-B7FE-4C214AA435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5568" y="1677117"/>
            <a:ext cx="3170400" cy="29808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A6DA4EF-55DA-5237-592B-4DB7D30659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75450" y="1677117"/>
            <a:ext cx="3170400" cy="29808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4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ID" dirty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37533AA-4677-3794-67B0-157519D1F2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50" y="4802691"/>
            <a:ext cx="102997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3627991-E21E-068D-E6CD-9B25A570D8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5567" y="1297408"/>
            <a:ext cx="31704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3869D82-347F-8D6F-57CE-9DD904E6F0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75449" y="1295365"/>
            <a:ext cx="3170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6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0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B17-B4A1-EB92-A298-388D035B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570115"/>
            <a:ext cx="3323629" cy="5725248"/>
          </a:xfrm>
        </p:spPr>
        <p:txBody>
          <a:bodyPr anchor="ctr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E9A8-062F-E52A-B822-F2C682A3C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DBD3-C06B-F685-6F3A-17047C93B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DEB065-BE89-3D91-17A6-55B54A0585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05357" y="579430"/>
            <a:ext cx="2120348" cy="5715933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DCE6C6-C40C-F791-B3FF-EEAA2288C0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8418" y="1058563"/>
            <a:ext cx="4360149" cy="5236800"/>
          </a:xfrm>
        </p:spPr>
        <p:txBody>
          <a:bodyPr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0A1734-9E96-C076-6109-08BEAB597B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8233" y="577373"/>
            <a:ext cx="4360800" cy="387187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1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442312-9E63-3A81-2CB4-8F85F5C2CD49}"/>
              </a:ext>
            </a:extLst>
          </p:cNvPr>
          <p:cNvSpPr/>
          <p:nvPr userDrawn="1"/>
        </p:nvSpPr>
        <p:spPr>
          <a:xfrm>
            <a:off x="0" y="1945185"/>
            <a:ext cx="3878469" cy="49128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0176E-FDDF-30CB-EB74-A75B39D0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94" y="501649"/>
            <a:ext cx="10270873" cy="132556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0C34D-8F75-41B3-4243-E45FBD015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13D18-EF04-D403-494B-02A03A28BC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CF6F24BE-8BEB-403A-BDCC-38E201D0662D}" type="slidenum">
              <a:rPr lang="en-ID"/>
              <a:pPr/>
              <a:t>‹#›</a:t>
            </a:fld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A0E6078-78A1-619C-E7B0-63DBC649FF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9017" y="2686751"/>
            <a:ext cx="2702983" cy="36696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3E87E0F-2528-3A8B-F312-9C9235E586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8771" y="2686751"/>
            <a:ext cx="2850043" cy="36696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75F903-A46A-31EE-9532-17999D9477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9016" y="2275974"/>
            <a:ext cx="2702984" cy="369600"/>
          </a:xfrm>
        </p:spPr>
        <p:txBody>
          <a:bodyPr anchor="b">
            <a:noAutofit/>
          </a:bodyPr>
          <a:lstStyle>
            <a:lvl1pPr>
              <a:defRPr sz="12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746F59D-CF95-DEC8-5CAA-EE08708A53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58771" y="2275974"/>
            <a:ext cx="2851200" cy="3696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CDD7BE0-BC6C-5AE9-BCEE-9C91EA7B4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8524" y="2686751"/>
            <a:ext cx="2850043" cy="36696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C0FB17E-6098-251C-5B8E-56C2FE57DE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7367" y="2275974"/>
            <a:ext cx="2851200" cy="3696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2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6477" cy="138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7" y="1825626"/>
            <a:ext cx="10320867" cy="472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E2DED4-AC97-59C1-4563-8FE8C48783CD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9C32838-03BA-A3E4-8A58-3457020075FA}"/>
              </a:ext>
            </a:extLst>
          </p:cNvPr>
          <p:cNvSpPr/>
          <p:nvPr/>
        </p:nvSpPr>
        <p:spPr>
          <a:xfrm>
            <a:off x="635000" y="0"/>
            <a:ext cx="6350" cy="6858000"/>
          </a:xfrm>
          <a:custGeom>
            <a:avLst/>
            <a:gdLst>
              <a:gd name="connsiteX0" fmla="*/ 0 w 9525"/>
              <a:gd name="connsiteY0" fmla="*/ 0 h 10287000"/>
              <a:gd name="connsiteX1" fmla="*/ 0 w 9525"/>
              <a:gd name="connsiteY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287000">
                <a:moveTo>
                  <a:pt x="0" y="0"/>
                </a:moveTo>
                <a:lnTo>
                  <a:pt x="0" y="10287000"/>
                </a:lnTo>
              </a:path>
            </a:pathLst>
          </a:cu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" y="6183842"/>
            <a:ext cx="641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fld id="{F5342A4C-1D06-4798-B51F-D5804CA03D28}" type="slidenum">
              <a:rPr lang="en-ID"/>
              <a:pPr/>
              <a:t>‹#›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10841" y="309034"/>
            <a:ext cx="413319" cy="3121025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r>
              <a:rPr lang="en-ID"/>
              <a:t>SIERRA // BRAND GUIDELINES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620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57" r:id="rId2"/>
    <p:sldLayoutId id="2147483660" r:id="rId3"/>
    <p:sldLayoutId id="2147483665" r:id="rId4"/>
    <p:sldLayoutId id="2147483667" r:id="rId5"/>
    <p:sldLayoutId id="2147483669" r:id="rId6"/>
    <p:sldLayoutId id="2147483670" r:id="rId7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  <p15:guide id="4" orient="horz" pos="292">
          <p15:clr>
            <a:srgbClr val="F26B43"/>
          </p15:clr>
        </p15:guide>
        <p15:guide id="5" orient="horz" pos="6188">
          <p15:clr>
            <a:srgbClr val="F26B43"/>
          </p15:clr>
        </p15:guide>
        <p15:guide id="6" pos="884">
          <p15:clr>
            <a:srgbClr val="F26B43"/>
          </p15:clr>
        </p15:guide>
        <p15:guide id="7" pos="1063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A7B8A4-ABCC-D9A5-163D-95AADEB96E20}"/>
              </a:ext>
            </a:extLst>
          </p:cNvPr>
          <p:cNvSpPr/>
          <p:nvPr userDrawn="1"/>
        </p:nvSpPr>
        <p:spPr>
          <a:xfrm>
            <a:off x="11582400" y="0"/>
            <a:ext cx="6096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9017" y="583764"/>
            <a:ext cx="10369550" cy="96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017" y="1991065"/>
            <a:ext cx="10369550" cy="4283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829799" y="2011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399" y="635635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0" b="1">
                <a:solidFill>
                  <a:schemeClr val="bg1"/>
                </a:solidFill>
              </a:defRPr>
            </a:lvl1pPr>
          </a:lstStyle>
          <a:p>
            <a:fld id="{CF6F24BE-8BEB-403A-BDCC-38E201D0662D}" type="slidenum">
              <a:rPr lang="en-ID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4385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0" r:id="rId2"/>
    <p:sldLayoutId id="2147483702" r:id="rId3"/>
    <p:sldLayoutId id="2147483704" r:id="rId4"/>
    <p:sldLayoutId id="2147483709" r:id="rId5"/>
    <p:sldLayoutId id="2147483710" r:id="rId6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7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7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465">
          <p15:clr>
            <a:srgbClr val="F26B43"/>
          </p15:clr>
        </p15:guide>
        <p15:guide id="2" orient="horz" pos="3240">
          <p15:clr>
            <a:srgbClr val="F26B43"/>
          </p15:clr>
        </p15:guide>
        <p15:guide id="3" pos="10364">
          <p15:clr>
            <a:srgbClr val="F26B43"/>
          </p15:clr>
        </p15:guide>
        <p15:guide id="4" pos="5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1FAD-7E02-CDAF-8CCE-D833978DD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TO-DO LIST APPLICATION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D9FAB-B546-6608-552E-A6F031A79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October - 2024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5CDF5-4FFD-4841-0032-F75BA93907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D" dirty="0"/>
              <a:t>Presentation by Manit Srivastava</a:t>
            </a:r>
          </a:p>
        </p:txBody>
      </p:sp>
    </p:spTree>
    <p:extLst>
      <p:ext uri="{BB962C8B-B14F-4D97-AF65-F5344CB8AC3E}">
        <p14:creationId xmlns:p14="http://schemas.microsoft.com/office/powerpoint/2010/main" val="1518221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F9E9-949E-AF5E-03CC-8899236F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CREATING COMPONENTS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0E2DA-9612-CB6E-1BB6-508B7C8F6A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WORKING WITH DATA AND PROPERTIES IN REACT COMPONENTS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17C4B-FA93-D371-D4BD-4CE50573C9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/>
              <a:pPr/>
              <a:t>10</a:t>
            </a:fld>
            <a:endParaRPr lang="en-ID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03BE6BA-511E-C1D1-A943-C6BA062303A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21435" r="21435"/>
          <a:stretch>
            <a:fillRect/>
          </a:stretch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9160041-C74C-E174-87DC-02E7E30A666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93" r="93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F3A3E2-16A1-C72D-B5D2-344B9DEB51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Functional components are simpler and leaner. They are essentially JavaScript functions that return JSX. Props are passed as arguments and utilized within the function.</a:t>
            </a:r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8CD76E-EB63-F7C1-2C34-21FFCED10D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Class components have more features including local state and lifecycle methods. They are more complex and inherit from React.Component, making props available via this.props.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891B1F2-8AFC-8FC3-CD68-CD11F4CF1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/>
              <a:t>FUNCTIONAL COMPONENTS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1D55486-988C-76FD-22C6-8BC73B0362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/>
              <a:t>CLASS COMPONENTS</a:t>
            </a:r>
          </a:p>
        </p:txBody>
      </p:sp>
    </p:spTree>
    <p:extLst>
      <p:ext uri="{BB962C8B-B14F-4D97-AF65-F5344CB8AC3E}">
        <p14:creationId xmlns:p14="http://schemas.microsoft.com/office/powerpoint/2010/main" val="83795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646176" y="3291840"/>
          <a:ext cx="10363200" cy="1652016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METHOD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DESCRIPTION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USE CASE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useState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Hooks for state in functional components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Simple local state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useReducer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State management with complex logic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Advanced state needs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setState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Update state in class components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Component lifecycle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596900" y="571500"/>
            <a:ext cx="10363200" cy="9525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latin typeface="Montserrat ExtraBold"/>
              </a:rPr>
              <a:t>MANAGING STATE</a:t>
            </a:r>
            <a:endParaRPr lang="en-US" sz="4400" dirty="0">
              <a:latin typeface="Montserrat ExtraBold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  <p:sp>
        <p:nvSpPr>
          <p:cNvPr id="5" name="Text 2"/>
          <p:cNvSpPr/>
          <p:nvPr/>
        </p:nvSpPr>
        <p:spPr>
          <a:xfrm>
            <a:off x="660400" y="1574800"/>
            <a:ext cx="6032500" cy="787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>
                <a:latin typeface="Open Sans"/>
                <a:ea typeface="Open Sans"/>
                <a:cs typeface="Open Sans"/>
              </a:rPr>
              <a:t>This table summarizes different state management methods in React, detailing their main use cases and functionalities.</a:t>
            </a:r>
            <a:endParaRPr lang="en-US" sz="14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569700" y="6350000"/>
            <a:ext cx="609600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pPr algn="ctr"/>
              <a:t>11</a:t>
            </a:fld>
            <a:endParaRPr lang="en-US" sz="121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E282-3BBF-44BC-E5DF-F0EC2E9B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DYNAMIC CONTACT LIST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A6EE0-F38D-86E4-099C-1DAFBE3912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WORKING WITH DATA AND PROPERTIES IN REACT COMPONENTS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1B554-14E5-FA48-6415-19AEEF2BC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/>
              <a:pPr/>
              <a:t>12</a:t>
            </a:fld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441A0E-0A94-AC60-022A-E7FCBA8A24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State will hold the contacts data. Using useState or setState will allow updating contact details dynamically on user actions.</a:t>
            </a:r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0D740D-C273-4788-4D19-AE9779BB3A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Props will be used to send data to child components. Each component can receive contacts and display them as needed.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069196-C4AA-43C6-C736-EBF9C1C826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STATE MANAGEMENT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CDACD0-0907-7015-BD83-7C9A37728E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PASSING PROPS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E9BE400-4399-88D5-D821-B62EAE0541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Methods to handle adding, deleting, or updating contacts. Event handlers will access the state and modify it based on user input.</a:t>
            </a:r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E053A6-2052-B55F-D78A-07D43B0B8E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/>
              <a:t>EVENT HANDLING</a:t>
            </a:r>
          </a:p>
        </p:txBody>
      </p:sp>
    </p:spTree>
    <p:extLst>
      <p:ext uri="{BB962C8B-B14F-4D97-AF65-F5344CB8AC3E}">
        <p14:creationId xmlns:p14="http://schemas.microsoft.com/office/powerpoint/2010/main" val="2470475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/>
          <p:cNvGraphicFramePr/>
          <p:nvPr>
            <p:extLst>
              <p:ext uri="{D42A27DB-BD31-4B8C-83A1-F6EECF244321}">
                <p14:modId xmlns:p14="http://schemas.microsoft.com/office/powerpoint/2010/main" val="3513996902"/>
              </p:ext>
            </p:extLst>
          </p:nvPr>
        </p:nvGraphicFramePr>
        <p:xfrm>
          <a:off x="1231900" y="1727200"/>
          <a:ext cx="20320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1"/>
          <p:cNvGraphicFramePr/>
          <p:nvPr>
            <p:extLst>
              <p:ext uri="{D42A27DB-BD31-4B8C-83A1-F6EECF244321}">
                <p14:modId xmlns:p14="http://schemas.microsoft.com/office/powerpoint/2010/main" val="1570029329"/>
              </p:ext>
            </p:extLst>
          </p:nvPr>
        </p:nvGraphicFramePr>
        <p:xfrm>
          <a:off x="8318500" y="1727200"/>
          <a:ext cx="20320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2"/>
          <p:cNvGraphicFramePr/>
          <p:nvPr>
            <p:extLst>
              <p:ext uri="{D42A27DB-BD31-4B8C-83A1-F6EECF244321}">
                <p14:modId xmlns:p14="http://schemas.microsoft.com/office/powerpoint/2010/main" val="3080464754"/>
              </p:ext>
            </p:extLst>
          </p:nvPr>
        </p:nvGraphicFramePr>
        <p:xfrm>
          <a:off x="4762500" y="1727200"/>
          <a:ext cx="20320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569700" y="6350000"/>
            <a:ext cx="609600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pPr algn="ctr"/>
              <a:t>13</a:t>
            </a:fld>
            <a:endParaRPr lang="en-US" sz="121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03FC9-FFED-4EDC-B23D-9B101813FC6D}"/>
              </a:ext>
            </a:extLst>
          </p:cNvPr>
          <p:cNvSpPr txBox="1"/>
          <p:nvPr/>
        </p:nvSpPr>
        <p:spPr>
          <a:xfrm>
            <a:off x="596900" y="571500"/>
            <a:ext cx="10363200" cy="952500"/>
          </a:xfrm>
          <a:prstGeom prst="rect">
            <a:avLst/>
          </a:prstGeom>
          <a:noFill/>
        </p:spPr>
        <p:txBody>
          <a:bodyPr vertOverflow="overflow" vert="horz" wrap="square" rtlCol="0" anchor="t" anchorCtr="0">
            <a:spAutoFit/>
          </a:bodyPr>
          <a:lstStyle/>
          <a:p>
            <a:r>
              <a:rPr lang="en-IN" sz="4400">
                <a:latin typeface="Montserrat ExtraBold"/>
              </a:rPr>
              <a:t>EDITING CONTACTS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175F2-0D6A-42A9-9627-69AE71BEE211}"/>
              </a:ext>
            </a:extLst>
          </p:cNvPr>
          <p:cNvSpPr txBox="1"/>
          <p:nvPr/>
        </p:nvSpPr>
        <p:spPr>
          <a:xfrm>
            <a:off x="1790700" y="2349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Montserrat ExtraBold"/>
              </a:rPr>
              <a:t>40%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AFAFA-9DC4-42E1-ACA1-DF3609E26161}"/>
              </a:ext>
            </a:extLst>
          </p:cNvPr>
          <p:cNvSpPr txBox="1"/>
          <p:nvPr/>
        </p:nvSpPr>
        <p:spPr>
          <a:xfrm>
            <a:off x="8877300" y="2349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Montserrat ExtraBold"/>
              </a:rPr>
              <a:t>30%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1F6F-D21B-4028-A65E-140490FAC524}"/>
              </a:ext>
            </a:extLst>
          </p:cNvPr>
          <p:cNvSpPr txBox="1"/>
          <p:nvPr/>
        </p:nvSpPr>
        <p:spPr>
          <a:xfrm>
            <a:off x="5321300" y="2349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Montserrat ExtraBold"/>
              </a:rPr>
              <a:t>30%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76503-A12D-4502-A4FB-9A986484BCF3}"/>
              </a:ext>
            </a:extLst>
          </p:cNvPr>
          <p:cNvSpPr txBox="1"/>
          <p:nvPr/>
        </p:nvSpPr>
        <p:spPr>
          <a:xfrm>
            <a:off x="1054100" y="3530600"/>
            <a:ext cx="2387600" cy="482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250" b="1"/>
              <a:t>FORMS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BAD46-281B-4651-8182-6D3F467822F1}"/>
              </a:ext>
            </a:extLst>
          </p:cNvPr>
          <p:cNvSpPr txBox="1"/>
          <p:nvPr/>
        </p:nvSpPr>
        <p:spPr>
          <a:xfrm>
            <a:off x="1054100" y="4127500"/>
            <a:ext cx="2387600" cy="24003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200">
                <a:latin typeface="Open Sans"/>
                <a:ea typeface="Open Sans"/>
                <a:cs typeface="Open Sans"/>
              </a:rPr>
              <a:t>Forms allow users to edit information. They provide the interface for input.</a:t>
            </a:r>
            <a:endParaRPr lang="en-IN" sz="1200">
              <a:latin typeface="Open Sans"/>
              <a:ea typeface="Open Sans"/>
              <a:cs typeface="Open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4F2BC1-DD20-4295-A7DB-AFAEDF27C530}"/>
              </a:ext>
            </a:extLst>
          </p:cNvPr>
          <p:cNvSpPr txBox="1"/>
          <p:nvPr/>
        </p:nvSpPr>
        <p:spPr>
          <a:xfrm>
            <a:off x="8140700" y="3530600"/>
            <a:ext cx="2387600" cy="482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250" b="1"/>
              <a:t>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960A65-D150-425B-9D45-883547CB7B35}"/>
              </a:ext>
            </a:extLst>
          </p:cNvPr>
          <p:cNvSpPr txBox="1"/>
          <p:nvPr/>
        </p:nvSpPr>
        <p:spPr>
          <a:xfrm>
            <a:off x="8140700" y="4127500"/>
            <a:ext cx="2387600" cy="24003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200">
                <a:latin typeface="Open Sans"/>
                <a:ea typeface="Open Sans"/>
                <a:cs typeface="Open Sans"/>
              </a:rPr>
              <a:t>Validation is crucial for ensuring data integrity before submission.</a:t>
            </a:r>
            <a:endParaRPr lang="en-IN" sz="1200">
              <a:latin typeface="Open Sans"/>
              <a:ea typeface="Open Sans"/>
              <a:cs typeface="Open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B5D36-8F80-42E7-8554-52F6F5AB46EB}"/>
              </a:ext>
            </a:extLst>
          </p:cNvPr>
          <p:cNvSpPr txBox="1"/>
          <p:nvPr/>
        </p:nvSpPr>
        <p:spPr>
          <a:xfrm>
            <a:off x="4584700" y="3530600"/>
            <a:ext cx="2387600" cy="482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250" b="1"/>
              <a:t>SUBMISSION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47BE08-54D3-48C2-91E2-8EB5E7B0D943}"/>
              </a:ext>
            </a:extLst>
          </p:cNvPr>
          <p:cNvSpPr txBox="1"/>
          <p:nvPr/>
        </p:nvSpPr>
        <p:spPr>
          <a:xfrm>
            <a:off x="4584700" y="4127500"/>
            <a:ext cx="2387600" cy="24003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200">
                <a:latin typeface="Open Sans"/>
                <a:ea typeface="Open Sans"/>
                <a:cs typeface="Open Sans"/>
              </a:rPr>
              <a:t>Actions taken upon submission, such as API calls or local state updates.</a:t>
            </a:r>
            <a:endParaRPr lang="en-IN" sz="120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99804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DBE4-A6FE-6A3C-CBC5-38DECF1A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FINAL THOUGHTS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3CA70F-31D0-C106-E64D-2BE8882FF8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WORKING WITH DATA AND PROPERTIES IN REACT COMPONENTS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743E7-42D9-8B86-9A17-C5EF9114A6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/>
              <a:pPr/>
              <a:t>14</a:t>
            </a:fld>
            <a:endParaRPr lang="en-ID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76BCEE5-0AB1-678F-5B4C-1E443BF58B7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6087" r="36087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1AF909-43A4-F41F-C8F1-179501F873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Understanding how to work with data and props in React is essential for building dynamic applications. Mastering these concepts enhances your development skills.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7E3301-83E7-12C6-701D-CA3A315747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104644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2161-8B73-2DC3-C673-550B091F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 to JavaScript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D6930-C7F1-C047-067D-3A14DF8A25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/>
              <a:pPr/>
              <a:t>2</a:t>
            </a:fld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DA8EA-0893-7B6C-16E0-2CAC9803AE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JavaScript is a dynamic, high-level language essential for web development. It allows interactivity, utilizes objects, and offers an event-driven environment, making it a perfect choice for our application.</a:t>
            </a:r>
            <a:endParaRPr lang="en-IN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1C69C3E-59A5-25E3-D659-7F840C80C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301" r="20301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29B11B-EB5C-5CFD-4155-ED94C314C8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Overview of JavaScript features</a:t>
            </a:r>
          </a:p>
        </p:txBody>
      </p:sp>
    </p:spTree>
    <p:extLst>
      <p:ext uri="{BB962C8B-B14F-4D97-AF65-F5344CB8AC3E}">
        <p14:creationId xmlns:p14="http://schemas.microsoft.com/office/powerpoint/2010/main" val="427950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0EB9-FAAD-86E2-67C1-0B38CBE9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Concepts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A3096-E0C2-4952-AEAA-810C181549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/>
              <a:pPr/>
              <a:t>3</a:t>
            </a:fld>
            <a:endParaRPr lang="en-ID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8883F4D-5CB7-7929-386B-C67F459786F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6648" r="16648"/>
          <a:stretch>
            <a:fillRect/>
          </a:stretch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3C675A7-2078-806C-1C68-BE659ADE8D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6667" b="16667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0CCF55-D30D-CE8C-0AF4-CC54211F8C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Arrays store multiple values in a single variable, which helps in managing a list of tasks efficiently.</a:t>
            </a:r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E1C291-1A0A-D4DF-5B98-582240304A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Loops allow repetition of code execution, crucial for iterating through tasks in our application.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F8C08E-BDFB-E527-6510-F886BF607B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Arrays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8FFE0C-560D-AA61-6FD0-D3A344CC7D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177712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02E8-34F0-E06F-45D2-BC3E888C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Application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07636-3781-A7E9-2901-1453AA2CA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/>
              <a:pPr/>
              <a:t>4</a:t>
            </a:fld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88A03-5F2F-1CC5-1C67-A833E1AE81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Users can add, edit or delete tasks via a simple interface.</a:t>
            </a:r>
            <a:endParaRPr lang="en-IN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F1193B2-C8E2-F599-5EE3-313653D4A11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23448" r="23448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E91B2D-D562-0C88-AC37-4DD08CE34C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Tasks are held in arrays that can be manipulated with loops for viewing or updating.</a:t>
            </a:r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9F2555-DDC8-C044-3A1A-182190973F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Updated tasks are displayed in real-time, ensuring user engagement and functionality.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AA2F0CC-6F1B-CA03-912A-2188A52A14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User Inputs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742EEDC-0AA1-5C48-A51D-19E664C9CB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/>
              <a:t>Task Management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CF74A92-056E-8D45-2921-E5E9D97228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/>
              <a:t>Display Outcomes</a:t>
            </a:r>
          </a:p>
        </p:txBody>
      </p:sp>
    </p:spTree>
    <p:extLst>
      <p:ext uri="{BB962C8B-B14F-4D97-AF65-F5344CB8AC3E}">
        <p14:creationId xmlns:p14="http://schemas.microsoft.com/office/powerpoint/2010/main" val="288427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1054608" y="2859024"/>
          <a:ext cx="10363200" cy="2670048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FUNCTIONALITY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DESCRIPTION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IMPORTANCE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Add Task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Users can add new tasks to their list.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Enhances usability.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Edit Task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Allows modification of existing tasks.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Improves task management.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0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Delete Task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Users can remove tasks they no longer need.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Keeps the list relevant.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Mark as Complete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Users can mark tasks as done.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Increases productivity.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39800" y="304800"/>
            <a:ext cx="10299700" cy="8509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latin typeface="Montserrat ExtraBold"/>
              </a:rPr>
              <a:t>Functionality Overview</a:t>
            </a:r>
            <a:endParaRPr lang="en-US" sz="4400" dirty="0">
              <a:latin typeface="Montserrat ExtraBold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  <p:sp>
        <p:nvSpPr>
          <p:cNvPr id="5" name="Text 2"/>
          <p:cNvSpPr/>
          <p:nvPr/>
        </p:nvSpPr>
        <p:spPr>
          <a:xfrm>
            <a:off x="1054100" y="1346200"/>
            <a:ext cx="6032500" cy="787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>
                <a:latin typeface="Open Sans"/>
                <a:ea typeface="Open Sans"/>
                <a:cs typeface="Open Sans"/>
              </a:rPr>
              <a:t>This table summarizes the main functionalities of the To-Do List application. Each feature plays a key role in user experience.</a:t>
            </a:r>
            <a:endParaRPr lang="en-US" sz="14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622300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 b="0">
                <a:solidFill>
                  <a:srgbClr val="232220"/>
                </a:solidFill>
                <a:latin typeface="Montserrat"/>
              </a:rPr>
              <a:pPr algn="ctr"/>
              <a:t>5</a:t>
            </a:fld>
            <a:endParaRPr lang="en-US" sz="1210">
              <a:solidFill>
                <a:srgbClr val="232220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5E2B-4A15-DC30-7E78-5E53FF95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Common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F1DEC-9DCB-E659-15E5-74E2478C2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/>
              <a:pPr/>
              <a:t>6</a:t>
            </a:fld>
            <a:endParaRPr lang="en-ID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1AF1261-7181-4CA1-30FB-D765B623161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9976" r="9976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F825AE-07F1-E7F8-6C9D-D50B739F35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While building the application, we faced challenges like managing state, ensuring data persistence, and dealing with asynchronous operations, which are critical to delivering a seamless user experience.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E3471D-D18F-5932-8E48-C8244B955F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Challenges Encountered</a:t>
            </a:r>
          </a:p>
        </p:txBody>
      </p:sp>
    </p:spTree>
    <p:extLst>
      <p:ext uri="{BB962C8B-B14F-4D97-AF65-F5344CB8AC3E}">
        <p14:creationId xmlns:p14="http://schemas.microsoft.com/office/powerpoint/2010/main" val="372984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6A48-D5E4-E462-4AA7-1E80BE40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 and 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A95F3-27BA-96F9-A2BE-E75B20C501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/>
              <a:pPr/>
              <a:t>7</a:t>
            </a:fld>
            <a:endParaRPr lang="en-ID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C28DE81-56B5-D7CF-11C1-DD3692455EF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2043" r="12043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402315-10A0-A078-D022-3D402F40B7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In summary, our To-Do List application leverages JavaScript’s strengths while addressing key programming challenges. We’ll now open the floor for questions.</a:t>
            </a:r>
            <a:endParaRPr lang="en-IN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2857DCB-43F9-C94A-DAA0-891E34D4033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l="14553" r="14553"/>
          <a:stretch>
            <a:fillRect/>
          </a:stretch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8B363BF-24FE-8805-A6DF-E9851787CCCD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4"/>
          <a:srcRect l="14553" r="14553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4745E3-4C63-63C1-7689-5E3A4AE10E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375247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EDC587-F10B-50CB-7BC4-8A25EAC71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064" y="4078615"/>
            <a:ext cx="8960219" cy="2253107"/>
          </a:xfrm>
        </p:spPr>
        <p:txBody>
          <a:bodyPr anchor="t" anchorCtr="0">
            <a:noAutofit/>
          </a:bodyPr>
          <a:lstStyle/>
          <a:p>
            <a:r>
              <a:rPr lang="en-GB" sz="6600" dirty="0"/>
              <a:t>DYANAMIC-CONTACT-LIST-APP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E6FB3-C75C-CB81-E565-57409D71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WORKING WITH DATA AND PROPERTIES IN REACT COMPONENTS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66EC97-5F7F-F0A9-08D2-20C3527FB6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NAME: Manit Srivastava
DATE: OCTOBER - 2024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E0C2E3-CA8C-11A5-4187-F0CF961435E7}"/>
              </a:ext>
            </a:extLst>
          </p:cNvPr>
          <p:cNvCxnSpPr>
            <a:cxnSpLocks/>
          </p:cNvCxnSpPr>
          <p:nvPr/>
        </p:nvCxnSpPr>
        <p:spPr>
          <a:xfrm>
            <a:off x="694583" y="3947073"/>
            <a:ext cx="149504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64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3548-3932-33EE-3BFB-60AE7ACC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SETTING UP REACT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F66B04-3DD0-941D-2150-AA2746060E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WORKING WITH DATA AND PROPERTIES IN REACT COMPONENTS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F1C57-C679-00B7-406C-D42D580BD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/>
              <a:pPr/>
              <a:t>9</a:t>
            </a:fld>
            <a:endParaRPr lang="en-ID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287DA1D-C7A6-69AC-E6F1-843F3C866F2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10653" b="10653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B072DF-C469-7577-E7C5-F21A367ABB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To set up React, begin by installing Node.js, which is crucial for React development. Then, use Create React App to quickly scaffold out a new React project.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62A26F-351A-2A0B-D894-B2B9A9D803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/>
              <a:t>INSTALLATION STEPS</a:t>
            </a:r>
          </a:p>
        </p:txBody>
      </p:sp>
    </p:spTree>
    <p:extLst>
      <p:ext uri="{BB962C8B-B14F-4D97-AF65-F5344CB8AC3E}">
        <p14:creationId xmlns:p14="http://schemas.microsoft.com/office/powerpoint/2010/main" val="335648484"/>
      </p:ext>
    </p:extLst>
  </p:cSld>
  <p:clrMapOvr>
    <a:masterClrMapping/>
  </p:clrMapOvr>
</p:sld>
</file>

<file path=ppt/theme/theme1.xml><?xml version="1.0" encoding="utf-8"?>
<a:theme xmlns:a="http://schemas.openxmlformats.org/drawingml/2006/main" name="Ash">
  <a:themeElements>
    <a:clrScheme name="SevenBox's Tone White">
      <a:dk1>
        <a:srgbClr val="232220"/>
      </a:dk1>
      <a:lt1>
        <a:srgbClr val="FFFFFF"/>
      </a:lt1>
      <a:dk2>
        <a:srgbClr val="232220"/>
      </a:dk2>
      <a:lt2>
        <a:srgbClr val="FFFFFF"/>
      </a:lt2>
      <a:accent1>
        <a:srgbClr val="A06C55"/>
      </a:accent1>
      <a:accent2>
        <a:srgbClr val="B68268"/>
      </a:accent2>
      <a:accent3>
        <a:srgbClr val="DB9D84"/>
      </a:accent3>
      <a:accent4>
        <a:srgbClr val="F3AF98"/>
      </a:accent4>
      <a:accent5>
        <a:srgbClr val="EFBBB8"/>
      </a:accent5>
      <a:accent6>
        <a:srgbClr val="E59E9C"/>
      </a:accent6>
      <a:hlink>
        <a:srgbClr val="5B9BD5"/>
      </a:hlink>
      <a:folHlink>
        <a:srgbClr val="70AD47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cean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58F7"/>
      </a:accent1>
      <a:accent2>
        <a:srgbClr val="FE7032"/>
      </a:accent2>
      <a:accent3>
        <a:srgbClr val="91BED4"/>
      </a:accent3>
      <a:accent4>
        <a:srgbClr val="FFC000"/>
      </a:accent4>
      <a:accent5>
        <a:srgbClr val="D9E8F5"/>
      </a:accent5>
      <a:accent6>
        <a:srgbClr val="FFAD8D"/>
      </a:accent6>
      <a:hlink>
        <a:srgbClr val="0563C1"/>
      </a:hlink>
      <a:folHlink>
        <a:srgbClr val="954F72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664</Words>
  <Application>Microsoft Office PowerPoint</Application>
  <PresentationFormat>Widescreen</PresentationFormat>
  <Paragraphs>105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Montserrat</vt:lpstr>
      <vt:lpstr>Montserrat Bold</vt:lpstr>
      <vt:lpstr>Montserrat ExtraBold</vt:lpstr>
      <vt:lpstr>Open Sans</vt:lpstr>
      <vt:lpstr>Ash</vt:lpstr>
      <vt:lpstr>Ocean</vt:lpstr>
      <vt:lpstr>TO-DO LIST APPLICATION</vt:lpstr>
      <vt:lpstr>Introduction to JavaScript</vt:lpstr>
      <vt:lpstr>Concepts Used</vt:lpstr>
      <vt:lpstr>Application Workflow</vt:lpstr>
      <vt:lpstr>PowerPoint Presentation</vt:lpstr>
      <vt:lpstr>Common Challenges</vt:lpstr>
      <vt:lpstr>Conclusion and Q&amp;A</vt:lpstr>
      <vt:lpstr>DYANAMIC-CONTACT-LIST-APP</vt:lpstr>
      <vt:lpstr>SETTING UP REACT</vt:lpstr>
      <vt:lpstr>CREATING COMPONENTS</vt:lpstr>
      <vt:lpstr>PowerPoint Presentation</vt:lpstr>
      <vt:lpstr>DYNAMIC CONTACT LIST</vt:lpstr>
      <vt:lpstr>PowerPoint Presentation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Manit Srivastava</dc:creator>
  <cp:lastModifiedBy>Manit Srivastava</cp:lastModifiedBy>
  <cp:revision>2</cp:revision>
  <dcterms:created xsi:type="dcterms:W3CDTF">2024-10-28T05:23:26Z</dcterms:created>
  <dcterms:modified xsi:type="dcterms:W3CDTF">2024-10-28T05:34:38Z</dcterms:modified>
</cp:coreProperties>
</file>