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88" r:id="rId2"/>
    <p:sldId id="289" r:id="rId3"/>
    <p:sldId id="291" r:id="rId4"/>
    <p:sldId id="290" r:id="rId5"/>
    <p:sldId id="299" r:id="rId6"/>
    <p:sldId id="296" r:id="rId7"/>
    <p:sldId id="300" r:id="rId8"/>
    <p:sldId id="292" r:id="rId9"/>
    <p:sldId id="294" r:id="rId10"/>
    <p:sldId id="295" r:id="rId11"/>
    <p:sldId id="29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070E-D050-435F-9571-452EB00D88FF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70CE-21C6-4664-8162-B471B2276AD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630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070E-D050-435F-9571-452EB00D88FF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70CE-21C6-4664-8162-B471B2276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969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070E-D050-435F-9571-452EB00D88FF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70CE-21C6-4664-8162-B471B2276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9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070E-D050-435F-9571-452EB00D88FF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70CE-21C6-4664-8162-B471B2276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070E-D050-435F-9571-452EB00D88FF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70CE-21C6-4664-8162-B471B2276AD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702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070E-D050-435F-9571-452EB00D88FF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70CE-21C6-4664-8162-B471B2276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89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070E-D050-435F-9571-452EB00D88FF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70CE-21C6-4664-8162-B471B2276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23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070E-D050-435F-9571-452EB00D88FF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70CE-21C6-4664-8162-B471B2276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218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070E-D050-435F-9571-452EB00D88FF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70CE-21C6-4664-8162-B471B2276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23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3DB070E-D050-435F-9571-452EB00D88FF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9470CE-21C6-4664-8162-B471B2276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41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070E-D050-435F-9571-452EB00D88FF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70CE-21C6-4664-8162-B471B2276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38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3DB070E-D050-435F-9571-452EB00D88FF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B9470CE-21C6-4664-8162-B471B2276AD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479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E28E6-1E2C-4DD3-BB38-53F309BFB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619299"/>
            <a:ext cx="10058400" cy="3566160"/>
          </a:xfrm>
        </p:spPr>
        <p:txBody>
          <a:bodyPr/>
          <a:lstStyle/>
          <a:p>
            <a:pPr algn="ctr"/>
            <a:r>
              <a:rPr lang="en-US" dirty="0"/>
              <a:t>Certified poisoning size of bagging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C5F5A-8306-4C48-8CFF-2F955ADCD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555712"/>
          </a:xfrm>
        </p:spPr>
        <p:txBody>
          <a:bodyPr>
            <a:normAutofit fontScale="92500" lnSpcReduction="10000"/>
          </a:bodyPr>
          <a:lstStyle/>
          <a:p>
            <a:r>
              <a:rPr lang="en-US" sz="1800" b="0" i="0" u="none" strike="noStrike" baseline="0" dirty="0">
                <a:latin typeface="SFBX1728"/>
              </a:rPr>
              <a:t>Intrinsic Certified Robustness of Bagging against Data Poisoning Attacks</a:t>
            </a:r>
          </a:p>
          <a:p>
            <a:r>
              <a:rPr lang="en-US" sz="1800" b="0" i="0" u="none" strike="noStrike" baseline="0" dirty="0" err="1">
                <a:latin typeface="SFRM1095"/>
              </a:rPr>
              <a:t>Jinyuan</a:t>
            </a:r>
            <a:r>
              <a:rPr lang="en-US" sz="1800" b="0" i="0" u="none" strike="noStrike" baseline="0" dirty="0">
                <a:latin typeface="SFRM1095"/>
              </a:rPr>
              <a:t> Jia, </a:t>
            </a:r>
            <a:r>
              <a:rPr lang="en-US" sz="1800" b="0" i="0" u="none" strike="noStrike" baseline="0" dirty="0" err="1">
                <a:latin typeface="SFRM1095"/>
              </a:rPr>
              <a:t>Xiaoyu</a:t>
            </a:r>
            <a:r>
              <a:rPr lang="en-US" sz="1800" b="0" i="0" u="none" strike="noStrike" baseline="0" dirty="0">
                <a:latin typeface="SFRM1095"/>
              </a:rPr>
              <a:t> Cao, Neil </a:t>
            </a:r>
            <a:r>
              <a:rPr lang="en-US" sz="1800" b="0" i="0" u="none" strike="noStrike" baseline="0" dirty="0" err="1">
                <a:latin typeface="SFRM1095"/>
              </a:rPr>
              <a:t>Zhenqiang</a:t>
            </a:r>
            <a:r>
              <a:rPr lang="en-US" sz="1800" b="0" i="0" u="none" strike="noStrike" baseline="0" dirty="0">
                <a:latin typeface="SFRM1095"/>
              </a:rPr>
              <a:t> Gong</a:t>
            </a:r>
          </a:p>
          <a:p>
            <a:r>
              <a:rPr lang="en-US" sz="1800" b="0" i="0" u="none" strike="noStrike" baseline="0" dirty="0">
                <a:latin typeface="SFRM1095"/>
              </a:rPr>
              <a:t>Duke University</a:t>
            </a:r>
          </a:p>
          <a:p>
            <a:r>
              <a:rPr lang="en-US" sz="1800" dirty="0">
                <a:latin typeface="SFRM1095"/>
              </a:rPr>
              <a:t>Published 9 December 2020</a:t>
            </a:r>
            <a:endParaRPr lang="en-US" sz="1800" b="0" i="0" u="none" strike="noStrike" baseline="0" dirty="0">
              <a:latin typeface="SFRM1095"/>
            </a:endParaRPr>
          </a:p>
        </p:txBody>
      </p:sp>
    </p:spTree>
    <p:extLst>
      <p:ext uri="{BB962C8B-B14F-4D97-AF65-F5344CB8AC3E}">
        <p14:creationId xmlns:p14="http://schemas.microsoft.com/office/powerpoint/2010/main" val="2617613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8C1D1-91DC-4D15-B901-85332B988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59D98B-4F03-5CE4-C884-8A149EF53379}"/>
              </a:ext>
            </a:extLst>
          </p:cNvPr>
          <p:cNvSpPr txBox="1"/>
          <p:nvPr/>
        </p:nvSpPr>
        <p:spPr>
          <a:xfrm>
            <a:off x="1097280" y="1960940"/>
            <a:ext cx="103411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SFRM1095"/>
              </a:rPr>
              <a:t>Although our certified accuracies are not similar to their paper’s result, we observe some similar trends.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SFRM1095"/>
              </a:rPr>
              <a:t>When N is lower than 1000, the CA is fluctuated, I recommend using N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≥ 1000</a:t>
            </a:r>
            <a:endParaRPr lang="en-US" sz="2400" dirty="0">
              <a:latin typeface="SFRM1095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SFRM1095"/>
              </a:rPr>
              <a:t>When N = 1000, it requires training time around 5 hours/model setting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FRM1095"/>
              </a:rPr>
              <a:t>Observed the expected trend that the larger the poisoning size, the lower the accuracy. However, our accuracy markedly decrease after different poisoning size</a:t>
            </a:r>
          </a:p>
        </p:txBody>
      </p:sp>
    </p:spTree>
    <p:extLst>
      <p:ext uri="{BB962C8B-B14F-4D97-AF65-F5344CB8AC3E}">
        <p14:creationId xmlns:p14="http://schemas.microsoft.com/office/powerpoint/2010/main" val="3713188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8C1D1-91DC-4D15-B901-85332B988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BACDFC-F7C4-4CC1-915D-748EFCD8A17D}"/>
              </a:ext>
            </a:extLst>
          </p:cNvPr>
          <p:cNvSpPr txBox="1"/>
          <p:nvPr/>
        </p:nvSpPr>
        <p:spPr>
          <a:xfrm>
            <a:off x="1097280" y="2052320"/>
            <a:ext cx="1018032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Investigate between our result and paper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Investigate our code experiment after poisoning size 3000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Experiment more on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Different data poisoning attack method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Bigger size of bagging classifier</a:t>
            </a:r>
            <a:r>
              <a:rPr lang="th-TH" sz="2800" dirty="0"/>
              <a:t> </a:t>
            </a:r>
            <a:r>
              <a:rPr lang="en-US" sz="2800" dirty="0"/>
              <a:t>– small N is too sensitive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Different dataset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05541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D26E4-930E-432C-9F8C-6C72A8A8A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77EFE6-6BF9-423E-BA0A-7C1746553FD8}"/>
              </a:ext>
            </a:extLst>
          </p:cNvPr>
          <p:cNvSpPr txBox="1"/>
          <p:nvPr/>
        </p:nvSpPr>
        <p:spPr>
          <a:xfrm>
            <a:off x="1097280" y="2052320"/>
            <a:ext cx="1018032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Literature review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Paper’s code testing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Experiment on data poisoning attack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Label poisoning attack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Different networks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Conclusion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Future work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36509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6A565-43A2-4A2A-9188-51FB2C83B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Literature review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42A81A-96E5-4D82-84F2-703FCD8E51BA}"/>
              </a:ext>
            </a:extLst>
          </p:cNvPr>
          <p:cNvSpPr txBox="1"/>
          <p:nvPr/>
        </p:nvSpPr>
        <p:spPr>
          <a:xfrm>
            <a:off x="1097280" y="2052320"/>
            <a:ext cx="101803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/>
              <a:t>Certified robustness of bagging against data poisoning attack</a:t>
            </a:r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The </a:t>
            </a:r>
            <a:r>
              <a:rPr lang="en-US" sz="2800" b="0" i="0" u="none" strike="noStrike" baseline="0" dirty="0"/>
              <a:t>ensemble classifier in bagging predicts the same label for a testing example when the number of poisoned training </a:t>
            </a:r>
            <a:r>
              <a:rPr lang="en-US" sz="2800" dirty="0"/>
              <a:t>examples is no larger than certified poisoning size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Addressed 2 major previous limitations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Developed the algorithms to compute the certified poisoning size and then evaluate on MNIST and CIFAR10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AE90DD-5466-4F50-8E6B-949DD4385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8712" y="3897312"/>
            <a:ext cx="3839110" cy="76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1513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39F1C-1097-474D-8F5C-CC458C075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977D26-0C7F-4439-B2A7-D1636151C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4181" y="1781480"/>
            <a:ext cx="4238148" cy="163120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1789C03-87FF-87F2-F351-F44854721066}"/>
              </a:ext>
            </a:extLst>
          </p:cNvPr>
          <p:cNvSpPr txBox="1"/>
          <p:nvPr/>
        </p:nvSpPr>
        <p:spPr>
          <a:xfrm>
            <a:off x="1097280" y="2016853"/>
            <a:ext cx="1031578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800" dirty="0"/>
              <a:t>Train model with clean dataset</a:t>
            </a:r>
          </a:p>
          <a:p>
            <a:pPr lvl="1"/>
            <a:r>
              <a:rPr lang="en-US" sz="2000" dirty="0"/>
              <a:t>Bagging with CNN base algorithm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Estimate </a:t>
            </a:r>
            <a:r>
              <a:rPr lang="en-US" sz="2800" spc="-5" dirty="0">
                <a:effectLst/>
                <a:ea typeface="SimSun" panose="02010600030101010101" pitchFamily="2" charset="-122"/>
              </a:rPr>
              <a:t>the probability bounds of P</a:t>
            </a:r>
            <a:r>
              <a:rPr lang="en-US" sz="2000" spc="-5" dirty="0">
                <a:effectLst/>
                <a:ea typeface="SimSun" panose="02010600030101010101" pitchFamily="2" charset="-122"/>
              </a:rPr>
              <a:t>l </a:t>
            </a:r>
            <a:r>
              <a:rPr lang="en-US" sz="2800" spc="-5" dirty="0">
                <a:effectLst/>
                <a:ea typeface="SimSun" panose="02010600030101010101" pitchFamily="2" charset="-122"/>
              </a:rPr>
              <a:t>and P</a:t>
            </a:r>
            <a:r>
              <a:rPr lang="en-US" sz="2000" spc="-5" dirty="0">
                <a:effectLst/>
                <a:ea typeface="SimSun" panose="02010600030101010101" pitchFamily="2" charset="-122"/>
              </a:rPr>
              <a:t>s</a:t>
            </a:r>
          </a:p>
          <a:p>
            <a:pPr lvl="1"/>
            <a:endParaRPr lang="en-US" sz="2800" spc="-5" dirty="0">
              <a:ea typeface="SimSun" panose="02010600030101010101" pitchFamily="2" charset="-122"/>
            </a:endParaRPr>
          </a:p>
          <a:p>
            <a:pPr lvl="1"/>
            <a:r>
              <a:rPr lang="en-US" sz="2800" spc="-5" dirty="0">
                <a:ea typeface="SimSun" panose="02010600030101010101" pitchFamily="2" charset="-122"/>
              </a:rPr>
              <a:t>Compute the</a:t>
            </a:r>
            <a:r>
              <a:rPr lang="en-US" sz="2800" spc="-5" dirty="0">
                <a:effectLst/>
                <a:ea typeface="SimSun" panose="02010600030101010101" pitchFamily="2" charset="-122"/>
              </a:rPr>
              <a:t> certified poisoning size r</a:t>
            </a:r>
          </a:p>
          <a:p>
            <a:pPr lvl="1"/>
            <a:r>
              <a:rPr lang="en-US" sz="2000" dirty="0"/>
              <a:t>B</a:t>
            </a:r>
            <a:r>
              <a:rPr lang="en-US" sz="2000" b="0" i="0" u="none" strike="noStrike" baseline="0" dirty="0"/>
              <a:t>inary search to find the largest r such that the constraint is satisfied</a:t>
            </a:r>
            <a:endParaRPr lang="en-US" sz="2800" spc="-5" dirty="0">
              <a:effectLst/>
              <a:ea typeface="SimSun" panose="02010600030101010101" pitchFamily="2" charset="-122"/>
            </a:endParaRPr>
          </a:p>
          <a:p>
            <a:pPr lvl="1"/>
            <a:endParaRPr lang="en-US" sz="2800" spc="-5" dirty="0">
              <a:ea typeface="SimSun" panose="02010600030101010101" pitchFamily="2" charset="-122"/>
            </a:endParaRPr>
          </a:p>
          <a:p>
            <a:pPr lvl="1"/>
            <a:r>
              <a:rPr lang="en-US" sz="2800" spc="-5" dirty="0">
                <a:ea typeface="SimSun" panose="02010600030101010101" pitchFamily="2" charset="-122"/>
              </a:rPr>
              <a:t>Evaluation metric: Certified accuracy </a:t>
            </a:r>
          </a:p>
          <a:p>
            <a:pPr lvl="1"/>
            <a:r>
              <a:rPr lang="en-US" dirty="0">
                <a:latin typeface="CMMI8"/>
              </a:rPr>
              <a:t>N</a:t>
            </a:r>
            <a:r>
              <a:rPr lang="en-US" sz="1800" b="0" i="0" u="none" strike="noStrike" baseline="0" dirty="0">
                <a:latin typeface="SFRM1095"/>
              </a:rPr>
              <a:t>o matter how the attacker manipulates the </a:t>
            </a:r>
            <a:r>
              <a:rPr lang="en-US" sz="1800" b="0" i="0" u="none" strike="noStrike" baseline="0" dirty="0">
                <a:latin typeface="CMMI10"/>
              </a:rPr>
              <a:t>r </a:t>
            </a:r>
            <a:r>
              <a:rPr lang="en-US" sz="1800" b="0" i="0" u="none" strike="noStrike" baseline="0" dirty="0">
                <a:latin typeface="SFRM1095"/>
              </a:rPr>
              <a:t>poisoned training examples</a:t>
            </a:r>
            <a:r>
              <a:rPr lang="en-US" dirty="0">
                <a:latin typeface="SFRM1095"/>
              </a:rPr>
              <a:t>. (Delete/Insert/Modify),</a:t>
            </a:r>
          </a:p>
          <a:p>
            <a:pPr lvl="1"/>
            <a:r>
              <a:rPr lang="en-US" dirty="0">
                <a:latin typeface="SFRM1095"/>
              </a:rPr>
              <a:t>T</a:t>
            </a:r>
            <a:r>
              <a:rPr lang="en-US" sz="1800" b="0" i="0" u="none" strike="noStrike" baseline="0" dirty="0">
                <a:latin typeface="SFRM1095"/>
              </a:rPr>
              <a:t>he classifier’s testing accuracy for </a:t>
            </a:r>
            <a:r>
              <a:rPr lang="en-US" sz="1800" b="0" i="0" u="none" strike="noStrike" baseline="0" dirty="0">
                <a:latin typeface="CMSY10"/>
              </a:rPr>
              <a:t>D</a:t>
            </a:r>
            <a:r>
              <a:rPr lang="en-US" dirty="0">
                <a:latin typeface="CMMI8"/>
              </a:rPr>
              <a:t>’</a:t>
            </a:r>
            <a:r>
              <a:rPr lang="en-US" sz="1800" b="0" i="0" u="none" strike="noStrike" baseline="0" dirty="0">
                <a:latin typeface="CMMI8"/>
              </a:rPr>
              <a:t> </a:t>
            </a:r>
            <a:r>
              <a:rPr lang="en-US" sz="1800" b="0" i="0" u="none" strike="noStrike" baseline="0" dirty="0">
                <a:latin typeface="SFRM1095"/>
              </a:rPr>
              <a:t>is at least </a:t>
            </a:r>
            <a:r>
              <a:rPr lang="en-US" dirty="0">
                <a:latin typeface="CMMI10"/>
              </a:rPr>
              <a:t>certify accuracy</a:t>
            </a:r>
            <a:endParaRPr lang="en-US" sz="1800" b="0" i="0" u="none" strike="noStrike" baseline="0" dirty="0">
              <a:latin typeface="CMMI8"/>
            </a:endParaRPr>
          </a:p>
          <a:p>
            <a:pPr lvl="1"/>
            <a:endParaRPr lang="en-US" sz="1800" b="0" i="0" u="none" strike="noStrike" baseline="0" dirty="0">
              <a:latin typeface="SFRM1095"/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6462BEC7-E503-20A7-3E49-D724B2D50A76}"/>
              </a:ext>
            </a:extLst>
          </p:cNvPr>
          <p:cNvSpPr/>
          <p:nvPr/>
        </p:nvSpPr>
        <p:spPr>
          <a:xfrm>
            <a:off x="270933" y="2066419"/>
            <a:ext cx="1016000" cy="3987247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904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9D1657F-8418-02FA-090A-17A8457F4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C60806-175F-AF2B-9C1D-CD91DA799CE0}"/>
              </a:ext>
            </a:extLst>
          </p:cNvPr>
          <p:cNvSpPr txBox="1"/>
          <p:nvPr/>
        </p:nvSpPr>
        <p:spPr>
          <a:xfrm>
            <a:off x="1097280" y="1859340"/>
            <a:ext cx="10764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lphaLcParenR"/>
            </a:pPr>
            <a:r>
              <a:rPr lang="en-US" sz="2400" dirty="0">
                <a:latin typeface="SFRM1095"/>
              </a:rPr>
              <a:t>The best certified accuracy for attacks that only delete training examples</a:t>
            </a:r>
          </a:p>
          <a:p>
            <a:pPr marL="457200" indent="-457200" algn="l">
              <a:buFont typeface="+mj-lt"/>
              <a:buAutoNum type="alphaLcParenR"/>
            </a:pPr>
            <a:r>
              <a:rPr lang="en-US" sz="2400" dirty="0">
                <a:latin typeface="SFRM1095"/>
              </a:rPr>
              <a:t>K controls a tradeoff between accuracy under no poisoning and robustness</a:t>
            </a:r>
          </a:p>
          <a:p>
            <a:pPr marL="457200" indent="-457200" algn="l">
              <a:buFont typeface="+mj-lt"/>
              <a:buAutoNum type="alphaLcParenR"/>
            </a:pPr>
            <a:r>
              <a:rPr lang="en-US" sz="2400" dirty="0">
                <a:latin typeface="SFRM1095"/>
              </a:rPr>
              <a:t>The certified accuracy is relatively insensitive to </a:t>
            </a:r>
            <a:r>
              <a:rPr lang="el-GR" sz="240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endParaRPr lang="en-US" sz="2400" dirty="0">
              <a:latin typeface="SFRM1095"/>
            </a:endParaRPr>
          </a:p>
          <a:p>
            <a:pPr marL="457200" indent="-457200" algn="l">
              <a:buFont typeface="+mj-lt"/>
              <a:buAutoNum type="alphaLcParenR"/>
            </a:pPr>
            <a:r>
              <a:rPr lang="en-US" sz="2400" dirty="0">
                <a:latin typeface="SFRM1095"/>
              </a:rPr>
              <a:t>The certified accuracy increases as or N increases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BE08CB-D4E1-0B05-A007-69F01E520E47}"/>
              </a:ext>
            </a:extLst>
          </p:cNvPr>
          <p:cNvSpPr txBox="1"/>
          <p:nvPr/>
        </p:nvSpPr>
        <p:spPr>
          <a:xfrm>
            <a:off x="5728546" y="628799"/>
            <a:ext cx="592666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AutoNum type="alphaLcParenBoth"/>
            </a:pPr>
            <a:r>
              <a:rPr lang="en-US" sz="1400" b="0" i="0" u="none" strike="noStrike" baseline="0" dirty="0"/>
              <a:t>Comparing different data poisoning attacks. </a:t>
            </a:r>
          </a:p>
          <a:p>
            <a:pPr marL="342900" indent="-342900" algn="l">
              <a:buAutoNum type="alphaLcParenBoth"/>
            </a:pPr>
            <a:r>
              <a:rPr lang="en-US" sz="1400" b="0" i="0" u="none" strike="noStrike" baseline="0" dirty="0"/>
              <a:t>(b)-(d) Impact of k, </a:t>
            </a:r>
            <a:r>
              <a:rPr lang="el-GR" sz="1400" b="0" i="0" u="none" strike="noStrike" baseline="0" dirty="0">
                <a:cs typeface="Calibri" panose="020F0502020204030204" pitchFamily="34" charset="0"/>
              </a:rPr>
              <a:t>α</a:t>
            </a:r>
            <a:r>
              <a:rPr lang="en-US" sz="1400" b="0" i="0" u="none" strike="noStrike" baseline="0" dirty="0"/>
              <a:t>, and N on the certified accuracy of our method.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k is the number of subsamples from the training examples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N is the number of base classifiers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α is the confidence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C3D5A99-ABEA-A562-6768-25BBFF6873E6}"/>
              </a:ext>
            </a:extLst>
          </p:cNvPr>
          <p:cNvGrpSpPr/>
          <p:nvPr/>
        </p:nvGrpSpPr>
        <p:grpSpPr>
          <a:xfrm>
            <a:off x="851747" y="3429000"/>
            <a:ext cx="9850119" cy="3153046"/>
            <a:chOff x="1346406" y="3438533"/>
            <a:chExt cx="8889788" cy="267765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365B418-C5E1-FDD3-CDC6-27EF2806BB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1694"/>
            <a:stretch/>
          </p:blipFill>
          <p:spPr>
            <a:xfrm>
              <a:off x="1346406" y="3438533"/>
              <a:ext cx="7572375" cy="267765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D86EBDA-55E1-530C-D05F-08E8957A1D7C}"/>
                </a:ext>
              </a:extLst>
            </p:cNvPr>
            <p:cNvSpPr txBox="1"/>
            <p:nvPr/>
          </p:nvSpPr>
          <p:spPr>
            <a:xfrm>
              <a:off x="8695261" y="3912229"/>
              <a:ext cx="1540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MNIST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AC047A2-F715-7C73-755B-2B73E802C9FD}"/>
                </a:ext>
              </a:extLst>
            </p:cNvPr>
            <p:cNvSpPr txBox="1"/>
            <p:nvPr/>
          </p:nvSpPr>
          <p:spPr>
            <a:xfrm>
              <a:off x="8695261" y="4976275"/>
              <a:ext cx="1540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CIFAR10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0742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9BE8B-5353-4141-9C9D-5669857E2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Paper’s code result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6B466C-0DA4-40BE-83A0-17DD947BAB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53"/>
          <a:stretch/>
        </p:blipFill>
        <p:spPr>
          <a:xfrm>
            <a:off x="5882970" y="2023392"/>
            <a:ext cx="4768098" cy="27669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0D8395-6B80-4FD3-BE76-51B620ABE277}"/>
              </a:ext>
            </a:extLst>
          </p:cNvPr>
          <p:cNvSpPr txBox="1"/>
          <p:nvPr/>
        </p:nvSpPr>
        <p:spPr>
          <a:xfrm>
            <a:off x="792810" y="4613063"/>
            <a:ext cx="101803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The larger the poisoning size, the lower the accuracy.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Our certified accuracy is equal to 0 at a similar poisoning size.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The same trend is observed. When k is larger, it shows the higher accuracy when there are no data poisoning attacks but the certified accuracy significantly drops as the number of poisoned training examples increase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876178-FEA7-4AD1-B979-57260E00E066}"/>
              </a:ext>
            </a:extLst>
          </p:cNvPr>
          <p:cNvSpPr txBox="1"/>
          <p:nvPr/>
        </p:nvSpPr>
        <p:spPr>
          <a:xfrm>
            <a:off x="2421466" y="1698779"/>
            <a:ext cx="204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Our result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891A98-5390-431D-A2D2-3949EFD11171}"/>
              </a:ext>
            </a:extLst>
          </p:cNvPr>
          <p:cNvSpPr txBox="1"/>
          <p:nvPr/>
        </p:nvSpPr>
        <p:spPr>
          <a:xfrm>
            <a:off x="7374465" y="1698779"/>
            <a:ext cx="204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Paper result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98759D-A694-7D20-A4BA-31316E38A603}"/>
              </a:ext>
            </a:extLst>
          </p:cNvPr>
          <p:cNvSpPr txBox="1"/>
          <p:nvPr/>
        </p:nvSpPr>
        <p:spPr>
          <a:xfrm>
            <a:off x="9614747" y="1391002"/>
            <a:ext cx="18321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dirty="0">
                <a:latin typeface="SFBX1095"/>
              </a:rPr>
              <a:t>N = 1000, </a:t>
            </a:r>
            <a:r>
              <a:rPr lang="en-US" sz="1400" dirty="0">
                <a:latin typeface="SFBX1095"/>
                <a:cs typeface="Calibri" panose="020F0502020204030204" pitchFamily="34" charset="0"/>
              </a:rPr>
              <a:t>α = 0.001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3B2FB3-D665-7D51-87D8-49145F3BC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656" y="2051012"/>
            <a:ext cx="4262527" cy="256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063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327E2-49DA-586A-4FF4-AB713FF0C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experiment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0ACAE2-B3B0-32F8-9F52-7F0054390DF6}"/>
              </a:ext>
            </a:extLst>
          </p:cNvPr>
          <p:cNvSpPr txBox="1"/>
          <p:nvPr/>
        </p:nvSpPr>
        <p:spPr>
          <a:xfrm>
            <a:off x="1346199" y="1946063"/>
            <a:ext cx="9482997" cy="2702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x-none" sz="2400" dirty="0">
                <a:latin typeface="SFRM1095"/>
              </a:rPr>
              <a:t>After </a:t>
            </a:r>
            <a:r>
              <a:rPr lang="en-US" sz="2400" dirty="0">
                <a:latin typeface="SFRM1095"/>
              </a:rPr>
              <a:t>we studied the paper’s code and observed that they used the </a:t>
            </a:r>
            <a:r>
              <a:rPr lang="en-US" sz="2400" dirty="0" err="1">
                <a:latin typeface="SFRM1095"/>
              </a:rPr>
              <a:t>Adadelta</a:t>
            </a:r>
            <a:r>
              <a:rPr lang="en-US" sz="2400" dirty="0">
                <a:latin typeface="SFRM1095"/>
              </a:rPr>
              <a:t> optimizer which is not often used with CNN models and provides lower accuracy for the MNSIT dataset (around 20%)</a:t>
            </a:r>
          </a:p>
          <a:p>
            <a:pPr algn="just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endParaRPr lang="en-US" sz="2400" dirty="0">
              <a:latin typeface="SFRM1095"/>
            </a:endParaRPr>
          </a:p>
          <a:p>
            <a:pPr algn="just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en-US" sz="2400" dirty="0">
                <a:latin typeface="SFRM1095"/>
              </a:rPr>
              <a:t>We decided to experiment with the network by adjusting the optimizers, and then continued training with bagging method. In addition, we tested those networks with different data poisoning sizes</a:t>
            </a:r>
          </a:p>
        </p:txBody>
      </p:sp>
    </p:spTree>
    <p:extLst>
      <p:ext uri="{BB962C8B-B14F-4D97-AF65-F5344CB8AC3E}">
        <p14:creationId xmlns:p14="http://schemas.microsoft.com/office/powerpoint/2010/main" val="623800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FB388B2-0DBA-4945-B13C-F34C9E030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Poisoning attack on label training 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B3F4FB-FFE9-470D-B3E3-6D3154F9D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490" y="2495515"/>
            <a:ext cx="6261524" cy="16909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8FCDBC-E11F-423D-81D0-0A335387E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556" y="4984620"/>
            <a:ext cx="6848475" cy="1752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036E31-3FF7-43DB-80F9-2175B5409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986" y="1949539"/>
            <a:ext cx="4784090" cy="2491368"/>
          </a:xfrm>
          <a:prstGeom prst="rect">
            <a:avLst/>
          </a:prstGeom>
        </p:spPr>
      </p:pic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BA88E73C-E9C2-4B52-83DC-041469856026}"/>
              </a:ext>
            </a:extLst>
          </p:cNvPr>
          <p:cNvSpPr/>
          <p:nvPr/>
        </p:nvSpPr>
        <p:spPr>
          <a:xfrm>
            <a:off x="4618036" y="1993530"/>
            <a:ext cx="574040" cy="519112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F169E313-35B2-4D03-916B-9C9DD6F0918B}"/>
              </a:ext>
            </a:extLst>
          </p:cNvPr>
          <p:cNvSpPr/>
          <p:nvPr/>
        </p:nvSpPr>
        <p:spPr>
          <a:xfrm>
            <a:off x="11155680" y="2432508"/>
            <a:ext cx="574040" cy="519112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58B889-372C-440C-887A-C85F5F18F60D}"/>
              </a:ext>
            </a:extLst>
          </p:cNvPr>
          <p:cNvSpPr/>
          <p:nvPr/>
        </p:nvSpPr>
        <p:spPr>
          <a:xfrm>
            <a:off x="6875356" y="5079248"/>
            <a:ext cx="2387177" cy="3625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Set r = 500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FC7AC2-9794-4512-88E1-55389D76C429}"/>
              </a:ext>
            </a:extLst>
          </p:cNvPr>
          <p:cNvSpPr/>
          <p:nvPr/>
        </p:nvSpPr>
        <p:spPr>
          <a:xfrm>
            <a:off x="3293533" y="6225529"/>
            <a:ext cx="508001" cy="37127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9292240-46AD-49DB-85F6-380FFCE13214}"/>
              </a:ext>
            </a:extLst>
          </p:cNvPr>
          <p:cNvCxnSpPr>
            <a:stCxn id="3" idx="2"/>
            <a:endCxn id="6" idx="0"/>
          </p:cNvCxnSpPr>
          <p:nvPr/>
        </p:nvCxnSpPr>
        <p:spPr>
          <a:xfrm rot="5400000">
            <a:off x="6892944" y="3224311"/>
            <a:ext cx="798159" cy="2722458"/>
          </a:xfrm>
          <a:prstGeom prst="bentConnector3">
            <a:avLst>
              <a:gd name="adj1" fmla="val 669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3D4C2F9-0FD0-4B56-9A9A-1E63BAD2166B}"/>
              </a:ext>
            </a:extLst>
          </p:cNvPr>
          <p:cNvCxnSpPr>
            <a:cxnSpLocks/>
            <a:stCxn id="8" idx="2"/>
            <a:endCxn id="6" idx="0"/>
          </p:cNvCxnSpPr>
          <p:nvPr/>
        </p:nvCxnSpPr>
        <p:spPr>
          <a:xfrm rot="16200000" flipH="1">
            <a:off x="4093556" y="3147381"/>
            <a:ext cx="543713" cy="31307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96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40AF9-D67C-4BD1-B444-E6F7D66BF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result – Modification label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D2534B-E45B-4F29-8D72-BBD6ED705D1D}"/>
              </a:ext>
            </a:extLst>
          </p:cNvPr>
          <p:cNvSpPr txBox="1"/>
          <p:nvPr/>
        </p:nvSpPr>
        <p:spPr>
          <a:xfrm>
            <a:off x="1097280" y="2052320"/>
            <a:ext cx="101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800" dirty="0"/>
              <a:t>Test on different networks with N = 100 and k_value = 30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8DD2979-E60D-40D5-9BA0-4B6D1EF8D0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097020"/>
              </p:ext>
            </p:extLst>
          </p:nvPr>
        </p:nvGraphicFramePr>
        <p:xfrm>
          <a:off x="296333" y="3538686"/>
          <a:ext cx="3979334" cy="234281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07425">
                  <a:extLst>
                    <a:ext uri="{9D8B030D-6E8A-4147-A177-3AD203B41FA5}">
                      <a16:colId xmlns:a16="http://schemas.microsoft.com/office/drawing/2014/main" val="1476100543"/>
                    </a:ext>
                  </a:extLst>
                </a:gridCol>
                <a:gridCol w="1259743">
                  <a:extLst>
                    <a:ext uri="{9D8B030D-6E8A-4147-A177-3AD203B41FA5}">
                      <a16:colId xmlns:a16="http://schemas.microsoft.com/office/drawing/2014/main" val="2924672621"/>
                    </a:ext>
                  </a:extLst>
                </a:gridCol>
                <a:gridCol w="1031632">
                  <a:extLst>
                    <a:ext uri="{9D8B030D-6E8A-4147-A177-3AD203B41FA5}">
                      <a16:colId xmlns:a16="http://schemas.microsoft.com/office/drawing/2014/main" val="1027374370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2994141661"/>
                    </a:ext>
                  </a:extLst>
                </a:gridCol>
              </a:tblGrid>
              <a:tr h="3904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Adadelta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SGD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7015085"/>
                  </a:ext>
                </a:extLst>
              </a:tr>
              <a:tr h="3904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16.18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93.08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84.36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833736"/>
                  </a:ext>
                </a:extLst>
              </a:tr>
              <a:tr h="3904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14.59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92.86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84.11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33549"/>
                  </a:ext>
                </a:extLst>
              </a:tr>
              <a:tr h="3904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14.14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92.78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83.7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018236"/>
                  </a:ext>
                </a:extLst>
              </a:tr>
              <a:tr h="3904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10.18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92.47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82.38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684762"/>
                  </a:ext>
                </a:extLst>
              </a:tr>
              <a:tr h="3904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12.41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92.64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83.21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995133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AEF39857-055D-012C-A629-E48ECB216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459" y="2969710"/>
            <a:ext cx="3073936" cy="17662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9BE95A-3E40-03FD-5E0B-6BB86C8D3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363" y="4854233"/>
            <a:ext cx="2927274" cy="1904667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F834BDA1-37EB-463A-967A-FB5B3B7D32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3159" y="4818509"/>
            <a:ext cx="3122106" cy="19046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7F0D96-FCE2-6DA2-A1BC-3367D6F32E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7812" y="2969710"/>
            <a:ext cx="2846321" cy="176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79010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Override1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5894</TotalTime>
  <Words>584</Words>
  <Application>Microsoft Office PowerPoint</Application>
  <PresentationFormat>Widescreen</PresentationFormat>
  <Paragraphs>97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CMMI10</vt:lpstr>
      <vt:lpstr>CMMI8</vt:lpstr>
      <vt:lpstr>CMSY10</vt:lpstr>
      <vt:lpstr>SFBX1095</vt:lpstr>
      <vt:lpstr>SFBX1728</vt:lpstr>
      <vt:lpstr>SFRM1095</vt:lpstr>
      <vt:lpstr>Retrospect</vt:lpstr>
      <vt:lpstr>Certified poisoning size of bagging model</vt:lpstr>
      <vt:lpstr>Agenda</vt:lpstr>
      <vt:lpstr>Literature review</vt:lpstr>
      <vt:lpstr>Method</vt:lpstr>
      <vt:lpstr>Result</vt:lpstr>
      <vt:lpstr>Paper’s code result</vt:lpstr>
      <vt:lpstr>Our experiment</vt:lpstr>
      <vt:lpstr>Poisoning attack on label training example</vt:lpstr>
      <vt:lpstr>Experiment result – Modification label</vt:lpstr>
      <vt:lpstr>Conclusion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training_mnist_bagging.py is used to train models, where each of them is learnt on a subset of k training examples sampled from the training dataset uniformly at random with replacement. compute_certified_poisoning_size.py is used to compute the certified poisoning size (refer to our Theorem 1). You can directly run the command in the following file: run.py</dc:title>
  <dc:creator>Ngarmpaiboonsombat, Manita</dc:creator>
  <cp:lastModifiedBy>Ngarmpaiboonsombat, Manita</cp:lastModifiedBy>
  <cp:revision>36</cp:revision>
  <dcterms:created xsi:type="dcterms:W3CDTF">2022-03-24T21:31:02Z</dcterms:created>
  <dcterms:modified xsi:type="dcterms:W3CDTF">2022-05-05T12:35:40Z</dcterms:modified>
</cp:coreProperties>
</file>