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95" r:id="rId3"/>
    <p:sldId id="296" r:id="rId4"/>
    <p:sldId id="257" r:id="rId5"/>
    <p:sldId id="263" r:id="rId6"/>
    <p:sldId id="262" r:id="rId7"/>
    <p:sldId id="345" r:id="rId8"/>
    <p:sldId id="261" r:id="rId9"/>
    <p:sldId id="298" r:id="rId10"/>
    <p:sldId id="299" r:id="rId11"/>
    <p:sldId id="300" r:id="rId12"/>
    <p:sldId id="301" r:id="rId13"/>
    <p:sldId id="302" r:id="rId14"/>
    <p:sldId id="303" r:id="rId15"/>
    <p:sldId id="304" r:id="rId16"/>
    <p:sldId id="305" r:id="rId17"/>
    <p:sldId id="306" r:id="rId18"/>
    <p:sldId id="307" r:id="rId19"/>
    <p:sldId id="309" r:id="rId20"/>
    <p:sldId id="310" r:id="rId21"/>
    <p:sldId id="346" r:id="rId22"/>
    <p:sldId id="347" r:id="rId23"/>
    <p:sldId id="348" r:id="rId24"/>
    <p:sldId id="349" r:id="rId25"/>
    <p:sldId id="350" r:id="rId26"/>
    <p:sldId id="351" r:id="rId27"/>
    <p:sldId id="352" r:id="rId28"/>
    <p:sldId id="311" r:id="rId29"/>
    <p:sldId id="312" r:id="rId30"/>
    <p:sldId id="329" r:id="rId31"/>
    <p:sldId id="330" r:id="rId32"/>
    <p:sldId id="324" r:id="rId33"/>
    <p:sldId id="332" r:id="rId34"/>
    <p:sldId id="267" r:id="rId35"/>
    <p:sldId id="335" r:id="rId36"/>
    <p:sldId id="334" r:id="rId37"/>
    <p:sldId id="336" r:id="rId38"/>
    <p:sldId id="269" r:id="rId39"/>
    <p:sldId id="338" r:id="rId40"/>
    <p:sldId id="339" r:id="rId41"/>
    <p:sldId id="340" r:id="rId42"/>
    <p:sldId id="341" r:id="rId43"/>
    <p:sldId id="343" r:id="rId44"/>
    <p:sldId id="353" r:id="rId45"/>
    <p:sldId id="29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35836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64530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48195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1274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782384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4826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1135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740434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606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185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83775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58A47-3CB1-4DAD-8B79-D2038FD49B88}"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05960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8A47-3CB1-4DAD-8B79-D2038FD49B88}"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0832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6158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42089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358A47-3CB1-4DAD-8B79-D2038FD49B88}" type="datetimeFigureOut">
              <a:rPr lang="en-IN" smtClean="0"/>
              <a:t>11-07-2022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30801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9381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358A47-3CB1-4DAD-8B79-D2038FD49B88}" type="datetimeFigureOut">
              <a:rPr lang="en-IN" smtClean="0"/>
              <a:t>11-07-2022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0B293A-ABB4-4C97-AD4A-D31DE479CD53}" type="slidenum">
              <a:rPr lang="en-IN" smtClean="0"/>
              <a:t>‹#›</a:t>
            </a:fld>
            <a:endParaRPr lang="en-IN"/>
          </a:p>
        </p:txBody>
      </p:sp>
    </p:spTree>
    <p:extLst>
      <p:ext uri="{BB962C8B-B14F-4D97-AF65-F5344CB8AC3E}">
        <p14:creationId xmlns:p14="http://schemas.microsoft.com/office/powerpoint/2010/main" val="97011433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2A9-0EF1-8D20-C07E-EA763DA78019}"/>
              </a:ext>
            </a:extLst>
          </p:cNvPr>
          <p:cNvSpPr>
            <a:spLocks noGrp="1"/>
          </p:cNvSpPr>
          <p:nvPr>
            <p:ph type="ctrTitle"/>
          </p:nvPr>
        </p:nvSpPr>
        <p:spPr>
          <a:xfrm>
            <a:off x="1576529" y="1216231"/>
            <a:ext cx="8825658" cy="3329581"/>
          </a:xfrm>
        </p:spPr>
        <p:txBody>
          <a:bodyPr/>
          <a:lstStyle/>
          <a:p>
            <a:pPr algn="l"/>
            <a:br>
              <a:rPr lang="en-IN" sz="1800" b="0" i="0" u="none" strike="noStrike" baseline="0" dirty="0">
                <a:solidFill>
                  <a:srgbClr val="000000"/>
                </a:solidFill>
                <a:latin typeface="Times New Roman" panose="02020603050405020304" pitchFamily="18" charset="0"/>
              </a:rPr>
            </a:br>
            <a:r>
              <a:rPr lang="en-IN" sz="4400" b="1" i="0" u="none" strike="noStrike" baseline="0" dirty="0">
                <a:solidFill>
                  <a:srgbClr val="000000"/>
                </a:solidFill>
                <a:latin typeface="Times New Roman" panose="02020603050405020304" pitchFamily="18" charset="0"/>
              </a:rPr>
              <a:t>   </a:t>
            </a:r>
            <a:r>
              <a:rPr lang="en-IN" sz="4400" b="1" dirty="0">
                <a:solidFill>
                  <a:srgbClr val="000000"/>
                </a:solidFill>
                <a:latin typeface="Times New Roman" panose="02020603050405020304" pitchFamily="18" charset="0"/>
              </a:rPr>
              <a:t>CAR</a:t>
            </a:r>
            <a:r>
              <a:rPr lang="en-IN" sz="4400" b="1" i="0" u="none" strike="noStrike" baseline="0" dirty="0">
                <a:solidFill>
                  <a:srgbClr val="000000"/>
                </a:solidFill>
                <a:latin typeface="Times New Roman" panose="02020603050405020304" pitchFamily="18" charset="0"/>
              </a:rPr>
              <a:t>: PRICE PREDICTION </a:t>
            </a:r>
            <a:br>
              <a:rPr lang="en-IN" sz="4400" b="1" i="0" u="none" strike="noStrike" baseline="0" dirty="0">
                <a:solidFill>
                  <a:srgbClr val="000000"/>
                </a:solidFill>
                <a:latin typeface="Times New Roman" panose="02020603050405020304" pitchFamily="18" charset="0"/>
              </a:rPr>
            </a:br>
            <a:endParaRPr lang="en-IN" sz="4000" b="1" dirty="0">
              <a:solidFill>
                <a:schemeClr val="bg1"/>
              </a:solidFill>
            </a:endParaRPr>
          </a:p>
        </p:txBody>
      </p:sp>
    </p:spTree>
    <p:extLst>
      <p:ext uri="{BB962C8B-B14F-4D97-AF65-F5344CB8AC3E}">
        <p14:creationId xmlns:p14="http://schemas.microsoft.com/office/powerpoint/2010/main" val="52800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04185"/>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UNIVARIATE ANALYSIS:</a:t>
            </a:r>
            <a:endParaRPr lang="en-IN" sz="1800" dirty="0"/>
          </a:p>
        </p:txBody>
      </p:sp>
      <p:pic>
        <p:nvPicPr>
          <p:cNvPr id="5" name="Picture 4">
            <a:extLst>
              <a:ext uri="{FF2B5EF4-FFF2-40B4-BE49-F238E27FC236}">
                <a16:creationId xmlns:a16="http://schemas.microsoft.com/office/drawing/2014/main" id="{EEC22BD4-353C-5BCD-CD8F-BBFF7FF9B82C}"/>
              </a:ext>
            </a:extLst>
          </p:cNvPr>
          <p:cNvPicPr>
            <a:picLocks noChangeAspect="1"/>
          </p:cNvPicPr>
          <p:nvPr/>
        </p:nvPicPr>
        <p:blipFill>
          <a:blip r:embed="rId2"/>
          <a:stretch>
            <a:fillRect/>
          </a:stretch>
        </p:blipFill>
        <p:spPr>
          <a:xfrm>
            <a:off x="1031792" y="1356313"/>
            <a:ext cx="3181350" cy="406400"/>
          </a:xfrm>
          <a:prstGeom prst="rect">
            <a:avLst/>
          </a:prstGeom>
        </p:spPr>
      </p:pic>
      <p:pic>
        <p:nvPicPr>
          <p:cNvPr id="7" name="Picture 6">
            <a:extLst>
              <a:ext uri="{FF2B5EF4-FFF2-40B4-BE49-F238E27FC236}">
                <a16:creationId xmlns:a16="http://schemas.microsoft.com/office/drawing/2014/main" id="{AC6D514B-702C-6131-7492-262504034A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410" y="2031428"/>
            <a:ext cx="5016500" cy="3327400"/>
          </a:xfrm>
          <a:prstGeom prst="rect">
            <a:avLst/>
          </a:prstGeom>
          <a:noFill/>
          <a:ln>
            <a:noFill/>
          </a:ln>
        </p:spPr>
      </p:pic>
      <p:sp>
        <p:nvSpPr>
          <p:cNvPr id="8" name="TextBox 7">
            <a:extLst>
              <a:ext uri="{FF2B5EF4-FFF2-40B4-BE49-F238E27FC236}">
                <a16:creationId xmlns:a16="http://schemas.microsoft.com/office/drawing/2014/main" id="{07EF9C32-6251-5DA5-46C7-4669C22649AF}"/>
              </a:ext>
            </a:extLst>
          </p:cNvPr>
          <p:cNvSpPr txBox="1"/>
          <p:nvPr/>
        </p:nvSpPr>
        <p:spPr>
          <a:xfrm>
            <a:off x="660565" y="5125899"/>
            <a:ext cx="6095010" cy="1003288"/>
          </a:xfrm>
          <a:prstGeom prst="rect">
            <a:avLst/>
          </a:prstGeom>
          <a:noFill/>
        </p:spPr>
        <p:txBody>
          <a:bodyPr wrap="square">
            <a:spAutoFit/>
          </a:bodyPr>
          <a:lstStyle/>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All the Car data is non- accidental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172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UNIVARIATE ANALYSIS:</a:t>
            </a:r>
            <a:endParaRPr lang="en-IN" sz="1800" dirty="0"/>
          </a:p>
        </p:txBody>
      </p:sp>
      <p:pic>
        <p:nvPicPr>
          <p:cNvPr id="3" name="Picture 2">
            <a:extLst>
              <a:ext uri="{FF2B5EF4-FFF2-40B4-BE49-F238E27FC236}">
                <a16:creationId xmlns:a16="http://schemas.microsoft.com/office/drawing/2014/main" id="{E426A779-F7E1-1462-F71C-6C6CC3AD00A1}"/>
              </a:ext>
            </a:extLst>
          </p:cNvPr>
          <p:cNvPicPr>
            <a:picLocks noChangeAspect="1"/>
          </p:cNvPicPr>
          <p:nvPr/>
        </p:nvPicPr>
        <p:blipFill>
          <a:blip r:embed="rId2"/>
          <a:stretch>
            <a:fillRect/>
          </a:stretch>
        </p:blipFill>
        <p:spPr>
          <a:xfrm>
            <a:off x="1207510" y="1435430"/>
            <a:ext cx="2295525" cy="352425"/>
          </a:xfrm>
          <a:prstGeom prst="rect">
            <a:avLst/>
          </a:prstGeom>
        </p:spPr>
      </p:pic>
      <p:pic>
        <p:nvPicPr>
          <p:cNvPr id="5" name="Picture 4">
            <a:extLst>
              <a:ext uri="{FF2B5EF4-FFF2-40B4-BE49-F238E27FC236}">
                <a16:creationId xmlns:a16="http://schemas.microsoft.com/office/drawing/2014/main" id="{806D4678-C415-03D1-736A-0127C52730F9}"/>
              </a:ext>
            </a:extLst>
          </p:cNvPr>
          <p:cNvPicPr>
            <a:picLocks noChangeAspect="1"/>
          </p:cNvPicPr>
          <p:nvPr/>
        </p:nvPicPr>
        <p:blipFill>
          <a:blip r:embed="rId3"/>
          <a:stretch>
            <a:fillRect/>
          </a:stretch>
        </p:blipFill>
        <p:spPr>
          <a:xfrm>
            <a:off x="1207511" y="2098345"/>
            <a:ext cx="3898880" cy="2581991"/>
          </a:xfrm>
          <a:prstGeom prst="rect">
            <a:avLst/>
          </a:prstGeom>
        </p:spPr>
      </p:pic>
      <p:sp>
        <p:nvSpPr>
          <p:cNvPr id="9" name="TextBox 8">
            <a:extLst>
              <a:ext uri="{FF2B5EF4-FFF2-40B4-BE49-F238E27FC236}">
                <a16:creationId xmlns:a16="http://schemas.microsoft.com/office/drawing/2014/main" id="{FB208182-033D-A435-DE89-CCB3291B41F6}"/>
              </a:ext>
            </a:extLst>
          </p:cNvPr>
          <p:cNvSpPr txBox="1"/>
          <p:nvPr/>
        </p:nvSpPr>
        <p:spPr>
          <a:xfrm>
            <a:off x="936479" y="4971734"/>
            <a:ext cx="6095010" cy="1069139"/>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1st Owner Car Data is higher compared to others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384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UNIVARIATE ANALYSIS:</a:t>
            </a:r>
            <a:endParaRPr lang="en-IN" sz="1800" dirty="0"/>
          </a:p>
        </p:txBody>
      </p:sp>
      <p:pic>
        <p:nvPicPr>
          <p:cNvPr id="3" name="Picture 2">
            <a:extLst>
              <a:ext uri="{FF2B5EF4-FFF2-40B4-BE49-F238E27FC236}">
                <a16:creationId xmlns:a16="http://schemas.microsoft.com/office/drawing/2014/main" id="{5B441993-4EC6-4AF8-CE2F-927A71D956E3}"/>
              </a:ext>
            </a:extLst>
          </p:cNvPr>
          <p:cNvPicPr>
            <a:picLocks noChangeAspect="1"/>
          </p:cNvPicPr>
          <p:nvPr/>
        </p:nvPicPr>
        <p:blipFill>
          <a:blip r:embed="rId2"/>
          <a:stretch>
            <a:fillRect/>
          </a:stretch>
        </p:blipFill>
        <p:spPr>
          <a:xfrm>
            <a:off x="1199531" y="1403379"/>
            <a:ext cx="2038350" cy="314325"/>
          </a:xfrm>
          <a:prstGeom prst="rect">
            <a:avLst/>
          </a:prstGeom>
        </p:spPr>
      </p:pic>
      <p:pic>
        <p:nvPicPr>
          <p:cNvPr id="5" name="Picture 4">
            <a:extLst>
              <a:ext uri="{FF2B5EF4-FFF2-40B4-BE49-F238E27FC236}">
                <a16:creationId xmlns:a16="http://schemas.microsoft.com/office/drawing/2014/main" id="{1E28AB41-A111-5C62-D62F-6960721EFF1F}"/>
              </a:ext>
            </a:extLst>
          </p:cNvPr>
          <p:cNvPicPr>
            <a:picLocks noChangeAspect="1"/>
          </p:cNvPicPr>
          <p:nvPr/>
        </p:nvPicPr>
        <p:blipFill>
          <a:blip r:embed="rId3"/>
          <a:stretch>
            <a:fillRect/>
          </a:stretch>
        </p:blipFill>
        <p:spPr>
          <a:xfrm>
            <a:off x="1199532" y="1934624"/>
            <a:ext cx="4038606" cy="2720503"/>
          </a:xfrm>
          <a:prstGeom prst="rect">
            <a:avLst/>
          </a:prstGeom>
        </p:spPr>
      </p:pic>
      <p:sp>
        <p:nvSpPr>
          <p:cNvPr id="9" name="TextBox 8">
            <a:extLst>
              <a:ext uri="{FF2B5EF4-FFF2-40B4-BE49-F238E27FC236}">
                <a16:creationId xmlns:a16="http://schemas.microsoft.com/office/drawing/2014/main" id="{5AC20ACB-E3AA-A8DA-0670-F030D6958CE1}"/>
              </a:ext>
            </a:extLst>
          </p:cNvPr>
          <p:cNvSpPr txBox="1"/>
          <p:nvPr/>
        </p:nvSpPr>
        <p:spPr>
          <a:xfrm>
            <a:off x="1034638" y="4771870"/>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Petrol vehicles are higher in number compared to other fuel types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094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UNIVARIATE ANALYSIS:</a:t>
            </a:r>
            <a:endParaRPr lang="en-IN" sz="1800" dirty="0"/>
          </a:p>
        </p:txBody>
      </p:sp>
      <p:pic>
        <p:nvPicPr>
          <p:cNvPr id="3" name="Picture 2">
            <a:extLst>
              <a:ext uri="{FF2B5EF4-FFF2-40B4-BE49-F238E27FC236}">
                <a16:creationId xmlns:a16="http://schemas.microsoft.com/office/drawing/2014/main" id="{E1615ADC-428E-CD2A-C81F-E94ACD6B7321}"/>
              </a:ext>
            </a:extLst>
          </p:cNvPr>
          <p:cNvPicPr>
            <a:picLocks noChangeAspect="1"/>
          </p:cNvPicPr>
          <p:nvPr/>
        </p:nvPicPr>
        <p:blipFill>
          <a:blip r:embed="rId2"/>
          <a:stretch>
            <a:fillRect/>
          </a:stretch>
        </p:blipFill>
        <p:spPr>
          <a:xfrm>
            <a:off x="1157782" y="1369250"/>
            <a:ext cx="3604224" cy="393811"/>
          </a:xfrm>
          <a:prstGeom prst="rect">
            <a:avLst/>
          </a:prstGeom>
        </p:spPr>
      </p:pic>
      <p:pic>
        <p:nvPicPr>
          <p:cNvPr id="5" name="Picture 4">
            <a:extLst>
              <a:ext uri="{FF2B5EF4-FFF2-40B4-BE49-F238E27FC236}">
                <a16:creationId xmlns:a16="http://schemas.microsoft.com/office/drawing/2014/main" id="{3A8B82E3-5418-8FE8-9A0E-9EB6E23B389E}"/>
              </a:ext>
            </a:extLst>
          </p:cNvPr>
          <p:cNvPicPr>
            <a:picLocks noChangeAspect="1"/>
          </p:cNvPicPr>
          <p:nvPr/>
        </p:nvPicPr>
        <p:blipFill>
          <a:blip r:embed="rId3"/>
          <a:stretch>
            <a:fillRect/>
          </a:stretch>
        </p:blipFill>
        <p:spPr>
          <a:xfrm>
            <a:off x="1157782" y="1994607"/>
            <a:ext cx="4208319" cy="2786913"/>
          </a:xfrm>
          <a:prstGeom prst="rect">
            <a:avLst/>
          </a:prstGeom>
        </p:spPr>
      </p:pic>
      <p:sp>
        <p:nvSpPr>
          <p:cNvPr id="9" name="TextBox 8">
            <a:extLst>
              <a:ext uri="{FF2B5EF4-FFF2-40B4-BE49-F238E27FC236}">
                <a16:creationId xmlns:a16="http://schemas.microsoft.com/office/drawing/2014/main" id="{A18DC38B-0BA8-9490-6E32-4196B77B4334}"/>
              </a:ext>
            </a:extLst>
          </p:cNvPr>
          <p:cNvSpPr txBox="1"/>
          <p:nvPr/>
        </p:nvSpPr>
        <p:spPr>
          <a:xfrm>
            <a:off x="1082138" y="4954361"/>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Manual Transmission is higher in cars compared to Automatic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367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UNIVARIATE ANALYSIS:</a:t>
            </a:r>
            <a:endParaRPr lang="en-IN" sz="1800" dirty="0"/>
          </a:p>
        </p:txBody>
      </p:sp>
      <p:pic>
        <p:nvPicPr>
          <p:cNvPr id="3" name="Picture 2">
            <a:extLst>
              <a:ext uri="{FF2B5EF4-FFF2-40B4-BE49-F238E27FC236}">
                <a16:creationId xmlns:a16="http://schemas.microsoft.com/office/drawing/2014/main" id="{D4846503-B317-A123-2143-06320CB7800E}"/>
              </a:ext>
            </a:extLst>
          </p:cNvPr>
          <p:cNvPicPr>
            <a:picLocks noChangeAspect="1"/>
          </p:cNvPicPr>
          <p:nvPr/>
        </p:nvPicPr>
        <p:blipFill>
          <a:blip r:embed="rId2"/>
          <a:stretch>
            <a:fillRect/>
          </a:stretch>
        </p:blipFill>
        <p:spPr>
          <a:xfrm>
            <a:off x="1142011" y="1332984"/>
            <a:ext cx="3418114" cy="556969"/>
          </a:xfrm>
          <a:prstGeom prst="rect">
            <a:avLst/>
          </a:prstGeom>
        </p:spPr>
      </p:pic>
      <p:pic>
        <p:nvPicPr>
          <p:cNvPr id="5" name="Picture 4">
            <a:extLst>
              <a:ext uri="{FF2B5EF4-FFF2-40B4-BE49-F238E27FC236}">
                <a16:creationId xmlns:a16="http://schemas.microsoft.com/office/drawing/2014/main" id="{90F8CCB2-FA7B-0801-0455-865B1944C53A}"/>
              </a:ext>
            </a:extLst>
          </p:cNvPr>
          <p:cNvPicPr>
            <a:picLocks noChangeAspect="1"/>
          </p:cNvPicPr>
          <p:nvPr/>
        </p:nvPicPr>
        <p:blipFill>
          <a:blip r:embed="rId3"/>
          <a:stretch>
            <a:fillRect/>
          </a:stretch>
        </p:blipFill>
        <p:spPr>
          <a:xfrm>
            <a:off x="1142011" y="2168787"/>
            <a:ext cx="2854036" cy="2721290"/>
          </a:xfrm>
          <a:prstGeom prst="rect">
            <a:avLst/>
          </a:prstGeom>
        </p:spPr>
      </p:pic>
      <p:sp>
        <p:nvSpPr>
          <p:cNvPr id="9" name="TextBox 8">
            <a:extLst>
              <a:ext uri="{FF2B5EF4-FFF2-40B4-BE49-F238E27FC236}">
                <a16:creationId xmlns:a16="http://schemas.microsoft.com/office/drawing/2014/main" id="{D8E620E7-19CD-510D-A2BE-C4451F1DCEBE}"/>
              </a:ext>
            </a:extLst>
          </p:cNvPr>
          <p:cNvSpPr txBox="1"/>
          <p:nvPr/>
        </p:nvSpPr>
        <p:spPr>
          <a:xfrm>
            <a:off x="1082138" y="5124283"/>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3rd Party Data insurance is common among most of the cars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8285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UNIVARIATE ANALYSIS:</a:t>
            </a:r>
            <a:endParaRPr lang="en-IN" sz="1800" dirty="0"/>
          </a:p>
        </p:txBody>
      </p:sp>
      <p:pic>
        <p:nvPicPr>
          <p:cNvPr id="3" name="Picture 2">
            <a:extLst>
              <a:ext uri="{FF2B5EF4-FFF2-40B4-BE49-F238E27FC236}">
                <a16:creationId xmlns:a16="http://schemas.microsoft.com/office/drawing/2014/main" id="{957266B0-A5CB-96C4-E45D-CDB52771F15D}"/>
              </a:ext>
            </a:extLst>
          </p:cNvPr>
          <p:cNvPicPr>
            <a:picLocks noChangeAspect="1"/>
          </p:cNvPicPr>
          <p:nvPr/>
        </p:nvPicPr>
        <p:blipFill>
          <a:blip r:embed="rId2"/>
          <a:stretch>
            <a:fillRect/>
          </a:stretch>
        </p:blipFill>
        <p:spPr>
          <a:xfrm>
            <a:off x="1096673" y="1418792"/>
            <a:ext cx="3024066" cy="643606"/>
          </a:xfrm>
          <a:prstGeom prst="rect">
            <a:avLst/>
          </a:prstGeom>
        </p:spPr>
      </p:pic>
      <p:pic>
        <p:nvPicPr>
          <p:cNvPr id="5" name="Picture 4">
            <a:extLst>
              <a:ext uri="{FF2B5EF4-FFF2-40B4-BE49-F238E27FC236}">
                <a16:creationId xmlns:a16="http://schemas.microsoft.com/office/drawing/2014/main" id="{7543CF0D-E8C7-102F-62CA-4FF18E3765D1}"/>
              </a:ext>
            </a:extLst>
          </p:cNvPr>
          <p:cNvPicPr>
            <a:picLocks noChangeAspect="1"/>
          </p:cNvPicPr>
          <p:nvPr/>
        </p:nvPicPr>
        <p:blipFill>
          <a:blip r:embed="rId3"/>
          <a:stretch>
            <a:fillRect/>
          </a:stretch>
        </p:blipFill>
        <p:spPr>
          <a:xfrm>
            <a:off x="1096673" y="2380693"/>
            <a:ext cx="5511945" cy="2755973"/>
          </a:xfrm>
          <a:prstGeom prst="rect">
            <a:avLst/>
          </a:prstGeom>
        </p:spPr>
      </p:pic>
      <p:sp>
        <p:nvSpPr>
          <p:cNvPr id="9" name="TextBox 8">
            <a:extLst>
              <a:ext uri="{FF2B5EF4-FFF2-40B4-BE49-F238E27FC236}">
                <a16:creationId xmlns:a16="http://schemas.microsoft.com/office/drawing/2014/main" id="{22B8427B-EEEC-639A-812E-51171BA5615E}"/>
              </a:ext>
            </a:extLst>
          </p:cNvPr>
          <p:cNvSpPr txBox="1"/>
          <p:nvPr/>
        </p:nvSpPr>
        <p:spPr>
          <a:xfrm>
            <a:off x="909946" y="5385280"/>
            <a:ext cx="6095010" cy="1069139"/>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Maruthi</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Car is higher in 2nd Data car sales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473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UNIVARIATE ANALYSIS:</a:t>
            </a:r>
            <a:endParaRPr lang="en-IN" sz="1800" dirty="0"/>
          </a:p>
        </p:txBody>
      </p:sp>
      <p:pic>
        <p:nvPicPr>
          <p:cNvPr id="3" name="Picture 2">
            <a:extLst>
              <a:ext uri="{FF2B5EF4-FFF2-40B4-BE49-F238E27FC236}">
                <a16:creationId xmlns:a16="http://schemas.microsoft.com/office/drawing/2014/main" id="{9FEADD85-8D9B-29A4-F3DC-8A8D38375FBC}"/>
              </a:ext>
            </a:extLst>
          </p:cNvPr>
          <p:cNvPicPr>
            <a:picLocks noChangeAspect="1"/>
          </p:cNvPicPr>
          <p:nvPr/>
        </p:nvPicPr>
        <p:blipFill>
          <a:blip r:embed="rId2"/>
          <a:stretch>
            <a:fillRect/>
          </a:stretch>
        </p:blipFill>
        <p:spPr>
          <a:xfrm>
            <a:off x="1082138" y="1362941"/>
            <a:ext cx="3524250" cy="723900"/>
          </a:xfrm>
          <a:prstGeom prst="rect">
            <a:avLst/>
          </a:prstGeom>
        </p:spPr>
      </p:pic>
      <p:pic>
        <p:nvPicPr>
          <p:cNvPr id="5" name="Picture 4">
            <a:extLst>
              <a:ext uri="{FF2B5EF4-FFF2-40B4-BE49-F238E27FC236}">
                <a16:creationId xmlns:a16="http://schemas.microsoft.com/office/drawing/2014/main" id="{8A8B194E-2420-B1C9-FCC4-31D27F11293E}"/>
              </a:ext>
            </a:extLst>
          </p:cNvPr>
          <p:cNvPicPr>
            <a:picLocks noChangeAspect="1"/>
          </p:cNvPicPr>
          <p:nvPr/>
        </p:nvPicPr>
        <p:blipFill>
          <a:blip r:embed="rId3"/>
          <a:stretch>
            <a:fillRect/>
          </a:stretch>
        </p:blipFill>
        <p:spPr>
          <a:xfrm>
            <a:off x="1082138" y="2484726"/>
            <a:ext cx="5360226" cy="2697921"/>
          </a:xfrm>
          <a:prstGeom prst="rect">
            <a:avLst/>
          </a:prstGeom>
        </p:spPr>
      </p:pic>
      <p:sp>
        <p:nvSpPr>
          <p:cNvPr id="9" name="TextBox 8">
            <a:extLst>
              <a:ext uri="{FF2B5EF4-FFF2-40B4-BE49-F238E27FC236}">
                <a16:creationId xmlns:a16="http://schemas.microsoft.com/office/drawing/2014/main" id="{D79B863F-69DA-15AF-09EF-003AC94339B6}"/>
              </a:ext>
            </a:extLst>
          </p:cNvPr>
          <p:cNvSpPr txBox="1"/>
          <p:nvPr/>
        </p:nvSpPr>
        <p:spPr>
          <a:xfrm>
            <a:off x="963386" y="5361529"/>
            <a:ext cx="6095010" cy="1069139"/>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New Delhi has higher 2nd car listings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638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p:txBody>
      </p:sp>
      <p:pic>
        <p:nvPicPr>
          <p:cNvPr id="3" name="Picture 2">
            <a:extLst>
              <a:ext uri="{FF2B5EF4-FFF2-40B4-BE49-F238E27FC236}">
                <a16:creationId xmlns:a16="http://schemas.microsoft.com/office/drawing/2014/main" id="{113E2274-8B3C-D285-0A83-AF8B02FBA5B4}"/>
              </a:ext>
            </a:extLst>
          </p:cNvPr>
          <p:cNvPicPr>
            <a:picLocks noChangeAspect="1"/>
          </p:cNvPicPr>
          <p:nvPr/>
        </p:nvPicPr>
        <p:blipFill>
          <a:blip r:embed="rId2"/>
          <a:stretch>
            <a:fillRect/>
          </a:stretch>
        </p:blipFill>
        <p:spPr>
          <a:xfrm>
            <a:off x="1082138" y="1257160"/>
            <a:ext cx="4172693" cy="593866"/>
          </a:xfrm>
          <a:prstGeom prst="rect">
            <a:avLst/>
          </a:prstGeom>
        </p:spPr>
      </p:pic>
      <p:pic>
        <p:nvPicPr>
          <p:cNvPr id="5" name="Picture 4">
            <a:extLst>
              <a:ext uri="{FF2B5EF4-FFF2-40B4-BE49-F238E27FC236}">
                <a16:creationId xmlns:a16="http://schemas.microsoft.com/office/drawing/2014/main" id="{D13531CD-2F5B-EBC8-7C35-A2C59730FA5B}"/>
              </a:ext>
            </a:extLst>
          </p:cNvPr>
          <p:cNvPicPr>
            <a:picLocks noChangeAspect="1"/>
          </p:cNvPicPr>
          <p:nvPr/>
        </p:nvPicPr>
        <p:blipFill>
          <a:blip r:embed="rId3"/>
          <a:stretch>
            <a:fillRect/>
          </a:stretch>
        </p:blipFill>
        <p:spPr>
          <a:xfrm>
            <a:off x="1082138" y="2063751"/>
            <a:ext cx="5526480" cy="2836682"/>
          </a:xfrm>
          <a:prstGeom prst="rect">
            <a:avLst/>
          </a:prstGeom>
        </p:spPr>
      </p:pic>
      <p:sp>
        <p:nvSpPr>
          <p:cNvPr id="9" name="TextBox 8">
            <a:extLst>
              <a:ext uri="{FF2B5EF4-FFF2-40B4-BE49-F238E27FC236}">
                <a16:creationId xmlns:a16="http://schemas.microsoft.com/office/drawing/2014/main" id="{F5415222-95F2-3DED-547F-D7153C9A7ED8}"/>
              </a:ext>
            </a:extLst>
          </p:cNvPr>
          <p:cNvSpPr txBox="1"/>
          <p:nvPr/>
        </p:nvSpPr>
        <p:spPr>
          <a:xfrm>
            <a:off x="993074" y="5032928"/>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Coimbatore , Rajkot , Faridabad, Kolkata the price is lower compared to other cities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8477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3" name="Picture 2">
            <a:extLst>
              <a:ext uri="{FF2B5EF4-FFF2-40B4-BE49-F238E27FC236}">
                <a16:creationId xmlns:a16="http://schemas.microsoft.com/office/drawing/2014/main" id="{F6F32AA6-1B9D-51B0-2BA6-1D199E51ECD1}"/>
              </a:ext>
            </a:extLst>
          </p:cNvPr>
          <p:cNvPicPr>
            <a:picLocks noChangeAspect="1"/>
          </p:cNvPicPr>
          <p:nvPr/>
        </p:nvPicPr>
        <p:blipFill>
          <a:blip r:embed="rId2"/>
          <a:stretch>
            <a:fillRect/>
          </a:stretch>
        </p:blipFill>
        <p:spPr>
          <a:xfrm>
            <a:off x="1082139" y="1343953"/>
            <a:ext cx="4546766" cy="667334"/>
          </a:xfrm>
          <a:prstGeom prst="rect">
            <a:avLst/>
          </a:prstGeom>
        </p:spPr>
      </p:pic>
      <p:pic>
        <p:nvPicPr>
          <p:cNvPr id="5" name="Picture 4">
            <a:extLst>
              <a:ext uri="{FF2B5EF4-FFF2-40B4-BE49-F238E27FC236}">
                <a16:creationId xmlns:a16="http://schemas.microsoft.com/office/drawing/2014/main" id="{38B1B86A-6601-E1FE-484B-7A6A3B82BF07}"/>
              </a:ext>
            </a:extLst>
          </p:cNvPr>
          <p:cNvPicPr>
            <a:picLocks noChangeAspect="1"/>
          </p:cNvPicPr>
          <p:nvPr/>
        </p:nvPicPr>
        <p:blipFill>
          <a:blip r:embed="rId3"/>
          <a:stretch>
            <a:fillRect/>
          </a:stretch>
        </p:blipFill>
        <p:spPr>
          <a:xfrm>
            <a:off x="1082138" y="2236457"/>
            <a:ext cx="5734050" cy="2943225"/>
          </a:xfrm>
          <a:prstGeom prst="rect">
            <a:avLst/>
          </a:prstGeom>
        </p:spPr>
      </p:pic>
      <p:sp>
        <p:nvSpPr>
          <p:cNvPr id="9" name="TextBox 8">
            <a:extLst>
              <a:ext uri="{FF2B5EF4-FFF2-40B4-BE49-F238E27FC236}">
                <a16:creationId xmlns:a16="http://schemas.microsoft.com/office/drawing/2014/main" id="{648BA14F-A2E2-07A7-D7BD-AB3D50FAD905}"/>
              </a:ext>
            </a:extLst>
          </p:cNvPr>
          <p:cNvSpPr txBox="1"/>
          <p:nvPr/>
        </p:nvSpPr>
        <p:spPr>
          <a:xfrm>
            <a:off x="411183" y="5179682"/>
            <a:ext cx="6095010" cy="1262910"/>
          </a:xfrm>
          <a:prstGeom prst="rect">
            <a:avLst/>
          </a:prstGeom>
          <a:noFill/>
        </p:spPr>
        <p:txBody>
          <a:bodyPr wrap="square">
            <a:spAutoFit/>
          </a:bodyPr>
          <a:lstStyle/>
          <a:p>
            <a:pPr marL="457200">
              <a:lnSpc>
                <a:spcPct val="107000"/>
              </a:lnSpc>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Car Price is Higher for the 1st owner cars. people prefer cars with 1st owner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67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3" name="Picture 2">
            <a:extLst>
              <a:ext uri="{FF2B5EF4-FFF2-40B4-BE49-F238E27FC236}">
                <a16:creationId xmlns:a16="http://schemas.microsoft.com/office/drawing/2014/main" id="{04ED8176-801B-1041-86B9-0E428316886E}"/>
              </a:ext>
            </a:extLst>
          </p:cNvPr>
          <p:cNvPicPr>
            <a:picLocks noChangeAspect="1"/>
          </p:cNvPicPr>
          <p:nvPr/>
        </p:nvPicPr>
        <p:blipFill>
          <a:blip r:embed="rId2"/>
          <a:stretch>
            <a:fillRect/>
          </a:stretch>
        </p:blipFill>
        <p:spPr>
          <a:xfrm>
            <a:off x="1082138" y="1310800"/>
            <a:ext cx="5410200" cy="638175"/>
          </a:xfrm>
          <a:prstGeom prst="rect">
            <a:avLst/>
          </a:prstGeom>
        </p:spPr>
      </p:pic>
      <p:pic>
        <p:nvPicPr>
          <p:cNvPr id="5" name="Picture 4">
            <a:extLst>
              <a:ext uri="{FF2B5EF4-FFF2-40B4-BE49-F238E27FC236}">
                <a16:creationId xmlns:a16="http://schemas.microsoft.com/office/drawing/2014/main" id="{2B564E23-4F91-CE3F-C326-C5C493343503}"/>
              </a:ext>
            </a:extLst>
          </p:cNvPr>
          <p:cNvPicPr>
            <a:picLocks noChangeAspect="1"/>
          </p:cNvPicPr>
          <p:nvPr/>
        </p:nvPicPr>
        <p:blipFill>
          <a:blip r:embed="rId3"/>
          <a:stretch>
            <a:fillRect/>
          </a:stretch>
        </p:blipFill>
        <p:spPr>
          <a:xfrm>
            <a:off x="1082138" y="2272083"/>
            <a:ext cx="5734050" cy="2943225"/>
          </a:xfrm>
          <a:prstGeom prst="rect">
            <a:avLst/>
          </a:prstGeom>
        </p:spPr>
      </p:pic>
      <p:sp>
        <p:nvSpPr>
          <p:cNvPr id="9" name="TextBox 8">
            <a:extLst>
              <a:ext uri="{FF2B5EF4-FFF2-40B4-BE49-F238E27FC236}">
                <a16:creationId xmlns:a16="http://schemas.microsoft.com/office/drawing/2014/main" id="{07C8F49A-95FD-E5DD-D236-BADFF3008E09}"/>
              </a:ext>
            </a:extLst>
          </p:cNvPr>
          <p:cNvSpPr txBox="1"/>
          <p:nvPr/>
        </p:nvSpPr>
        <p:spPr>
          <a:xfrm>
            <a:off x="901658" y="5337778"/>
            <a:ext cx="6095010" cy="1069139"/>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Price Decrease with increase in Kilometres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665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7" name="Content Placeholder 2">
            <a:extLst>
              <a:ext uri="{FF2B5EF4-FFF2-40B4-BE49-F238E27FC236}">
                <a16:creationId xmlns:a16="http://schemas.microsoft.com/office/drawing/2014/main" id="{B396D901-B196-5B30-12FA-299C5D22661B}"/>
              </a:ext>
            </a:extLst>
          </p:cNvPr>
          <p:cNvSpPr txBox="1">
            <a:spLocks/>
          </p:cNvSpPr>
          <p:nvPr/>
        </p:nvSpPr>
        <p:spPr>
          <a:xfrm>
            <a:off x="866786" y="1026313"/>
            <a:ext cx="9809131" cy="53789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marL="342900" indent="-342900">
              <a:lnSpc>
                <a:spcPct val="107000"/>
              </a:lnSpc>
              <a:buFont typeface="Wingdings 3" charset="2"/>
              <a:buChar char=""/>
            </a:pPr>
            <a:r>
              <a:rPr lang="en-IN" sz="1800" dirty="0">
                <a:solidFill>
                  <a:schemeClr val="bg2">
                    <a:lumMod val="20000"/>
                    <a:lumOff val="80000"/>
                  </a:schemeClr>
                </a:solidFill>
                <a:latin typeface="Arial" panose="020B0604020202020204" pitchFamily="34" charset="0"/>
                <a:cs typeface="Arial" panose="020B0604020202020204"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p:txBody>
      </p:sp>
      <p:sp>
        <p:nvSpPr>
          <p:cNvPr id="8" name="Title 1">
            <a:extLst>
              <a:ext uri="{FF2B5EF4-FFF2-40B4-BE49-F238E27FC236}">
                <a16:creationId xmlns:a16="http://schemas.microsoft.com/office/drawing/2014/main" id="{191E6689-429A-13AA-6F42-A850C648F51F}"/>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PROBLEM STATEMENT: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1396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3" name="Picture 2">
            <a:extLst>
              <a:ext uri="{FF2B5EF4-FFF2-40B4-BE49-F238E27FC236}">
                <a16:creationId xmlns:a16="http://schemas.microsoft.com/office/drawing/2014/main" id="{16D63FB9-1217-3EE8-AAB7-F438F3008C0C}"/>
              </a:ext>
            </a:extLst>
          </p:cNvPr>
          <p:cNvPicPr>
            <a:picLocks noChangeAspect="1"/>
          </p:cNvPicPr>
          <p:nvPr/>
        </p:nvPicPr>
        <p:blipFill>
          <a:blip r:embed="rId2"/>
          <a:stretch>
            <a:fillRect/>
          </a:stretch>
        </p:blipFill>
        <p:spPr>
          <a:xfrm>
            <a:off x="1082139" y="1397453"/>
            <a:ext cx="3667992" cy="538280"/>
          </a:xfrm>
          <a:prstGeom prst="rect">
            <a:avLst/>
          </a:prstGeom>
        </p:spPr>
      </p:pic>
      <p:pic>
        <p:nvPicPr>
          <p:cNvPr id="5" name="Picture 4">
            <a:extLst>
              <a:ext uri="{FF2B5EF4-FFF2-40B4-BE49-F238E27FC236}">
                <a16:creationId xmlns:a16="http://schemas.microsoft.com/office/drawing/2014/main" id="{0492CC5B-FD88-E229-1213-B969455005E2}"/>
              </a:ext>
            </a:extLst>
          </p:cNvPr>
          <p:cNvPicPr>
            <a:picLocks noChangeAspect="1"/>
          </p:cNvPicPr>
          <p:nvPr/>
        </p:nvPicPr>
        <p:blipFill>
          <a:blip r:embed="rId3"/>
          <a:stretch>
            <a:fillRect/>
          </a:stretch>
        </p:blipFill>
        <p:spPr>
          <a:xfrm>
            <a:off x="1082138" y="2146727"/>
            <a:ext cx="5734050" cy="2943225"/>
          </a:xfrm>
          <a:prstGeom prst="rect">
            <a:avLst/>
          </a:prstGeom>
        </p:spPr>
      </p:pic>
      <p:sp>
        <p:nvSpPr>
          <p:cNvPr id="9" name="TextBox 8">
            <a:extLst>
              <a:ext uri="{FF2B5EF4-FFF2-40B4-BE49-F238E27FC236}">
                <a16:creationId xmlns:a16="http://schemas.microsoft.com/office/drawing/2014/main" id="{60672902-8C86-556F-F873-49E6E48F70E8}"/>
              </a:ext>
            </a:extLst>
          </p:cNvPr>
          <p:cNvSpPr txBox="1"/>
          <p:nvPr/>
        </p:nvSpPr>
        <p:spPr>
          <a:xfrm>
            <a:off x="838695" y="5159908"/>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Diesel cars price are higher compared to other fuel types next is petrol cars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851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4" name="Picture 3">
            <a:extLst>
              <a:ext uri="{FF2B5EF4-FFF2-40B4-BE49-F238E27FC236}">
                <a16:creationId xmlns:a16="http://schemas.microsoft.com/office/drawing/2014/main" id="{99CC0EDB-6DFD-B37E-5B9F-4ADB450FAD6E}"/>
              </a:ext>
            </a:extLst>
          </p:cNvPr>
          <p:cNvPicPr>
            <a:picLocks noChangeAspect="1"/>
          </p:cNvPicPr>
          <p:nvPr/>
        </p:nvPicPr>
        <p:blipFill>
          <a:blip r:embed="rId2"/>
          <a:stretch>
            <a:fillRect/>
          </a:stretch>
        </p:blipFill>
        <p:spPr>
          <a:xfrm>
            <a:off x="1082138" y="1328428"/>
            <a:ext cx="5145479" cy="703215"/>
          </a:xfrm>
          <a:prstGeom prst="rect">
            <a:avLst/>
          </a:prstGeom>
        </p:spPr>
      </p:pic>
      <p:pic>
        <p:nvPicPr>
          <p:cNvPr id="8" name="Picture 7">
            <a:extLst>
              <a:ext uri="{FF2B5EF4-FFF2-40B4-BE49-F238E27FC236}">
                <a16:creationId xmlns:a16="http://schemas.microsoft.com/office/drawing/2014/main" id="{E3051AFD-EC47-A482-6475-ED6DC0C976C3}"/>
              </a:ext>
            </a:extLst>
          </p:cNvPr>
          <p:cNvPicPr>
            <a:picLocks noChangeAspect="1"/>
          </p:cNvPicPr>
          <p:nvPr/>
        </p:nvPicPr>
        <p:blipFill>
          <a:blip r:embed="rId3"/>
          <a:stretch>
            <a:fillRect/>
          </a:stretch>
        </p:blipFill>
        <p:spPr>
          <a:xfrm>
            <a:off x="1082138" y="2260207"/>
            <a:ext cx="5734050" cy="2943225"/>
          </a:xfrm>
          <a:prstGeom prst="rect">
            <a:avLst/>
          </a:prstGeom>
        </p:spPr>
      </p:pic>
      <p:sp>
        <p:nvSpPr>
          <p:cNvPr id="11" name="TextBox 10">
            <a:extLst>
              <a:ext uri="{FF2B5EF4-FFF2-40B4-BE49-F238E27FC236}">
                <a16:creationId xmlns:a16="http://schemas.microsoft.com/office/drawing/2014/main" id="{2716211A-E3BF-1EE3-BA2C-C0341AD1AF3F}"/>
              </a:ext>
            </a:extLst>
          </p:cNvPr>
          <p:cNvSpPr txBox="1"/>
          <p:nvPr/>
        </p:nvSpPr>
        <p:spPr>
          <a:xfrm>
            <a:off x="1010887" y="5203432"/>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Cars Serviced long before have very low price compared to cars serviced recently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6926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4" name="Picture 3">
            <a:extLst>
              <a:ext uri="{FF2B5EF4-FFF2-40B4-BE49-F238E27FC236}">
                <a16:creationId xmlns:a16="http://schemas.microsoft.com/office/drawing/2014/main" id="{438947B7-5984-554E-FF3D-E6694FC9AF81}"/>
              </a:ext>
            </a:extLst>
          </p:cNvPr>
          <p:cNvPicPr>
            <a:picLocks noChangeAspect="1"/>
          </p:cNvPicPr>
          <p:nvPr/>
        </p:nvPicPr>
        <p:blipFill>
          <a:blip r:embed="rId2"/>
          <a:stretch>
            <a:fillRect/>
          </a:stretch>
        </p:blipFill>
        <p:spPr>
          <a:xfrm>
            <a:off x="1172564" y="1283372"/>
            <a:ext cx="4301961" cy="550953"/>
          </a:xfrm>
          <a:prstGeom prst="rect">
            <a:avLst/>
          </a:prstGeom>
        </p:spPr>
      </p:pic>
      <p:pic>
        <p:nvPicPr>
          <p:cNvPr id="8" name="Picture 7">
            <a:extLst>
              <a:ext uri="{FF2B5EF4-FFF2-40B4-BE49-F238E27FC236}">
                <a16:creationId xmlns:a16="http://schemas.microsoft.com/office/drawing/2014/main" id="{5DAD4C7A-30A1-3416-C84C-7F63F3925A08}"/>
              </a:ext>
            </a:extLst>
          </p:cNvPr>
          <p:cNvPicPr>
            <a:picLocks noChangeAspect="1"/>
          </p:cNvPicPr>
          <p:nvPr/>
        </p:nvPicPr>
        <p:blipFill>
          <a:blip r:embed="rId3"/>
          <a:stretch>
            <a:fillRect/>
          </a:stretch>
        </p:blipFill>
        <p:spPr>
          <a:xfrm>
            <a:off x="1172564" y="1931238"/>
            <a:ext cx="3539960" cy="3481157"/>
          </a:xfrm>
          <a:prstGeom prst="rect">
            <a:avLst/>
          </a:prstGeom>
        </p:spPr>
      </p:pic>
      <p:sp>
        <p:nvSpPr>
          <p:cNvPr id="11" name="TextBox 10">
            <a:extLst>
              <a:ext uri="{FF2B5EF4-FFF2-40B4-BE49-F238E27FC236}">
                <a16:creationId xmlns:a16="http://schemas.microsoft.com/office/drawing/2014/main" id="{F2EC2BFD-FA23-A1DB-6D10-4D61A4361BB6}"/>
              </a:ext>
            </a:extLst>
          </p:cNvPr>
          <p:cNvSpPr txBox="1"/>
          <p:nvPr/>
        </p:nvSpPr>
        <p:spPr>
          <a:xfrm>
            <a:off x="975261" y="5358122"/>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Car price is higher for Automatic Transmission cars compared to manual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1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4" name="Picture 3">
            <a:extLst>
              <a:ext uri="{FF2B5EF4-FFF2-40B4-BE49-F238E27FC236}">
                <a16:creationId xmlns:a16="http://schemas.microsoft.com/office/drawing/2014/main" id="{7C1D6950-7ABB-D694-B2BB-5DC9F17142DD}"/>
              </a:ext>
            </a:extLst>
          </p:cNvPr>
          <p:cNvPicPr>
            <a:picLocks noChangeAspect="1"/>
          </p:cNvPicPr>
          <p:nvPr/>
        </p:nvPicPr>
        <p:blipFill>
          <a:blip r:embed="rId2"/>
          <a:stretch>
            <a:fillRect/>
          </a:stretch>
        </p:blipFill>
        <p:spPr>
          <a:xfrm>
            <a:off x="1127166" y="1310554"/>
            <a:ext cx="4768933" cy="700840"/>
          </a:xfrm>
          <a:prstGeom prst="rect">
            <a:avLst/>
          </a:prstGeom>
        </p:spPr>
      </p:pic>
      <p:pic>
        <p:nvPicPr>
          <p:cNvPr id="8" name="Picture 7">
            <a:extLst>
              <a:ext uri="{FF2B5EF4-FFF2-40B4-BE49-F238E27FC236}">
                <a16:creationId xmlns:a16="http://schemas.microsoft.com/office/drawing/2014/main" id="{14EC42F1-01CB-5F16-340F-3987FF3CFDEA}"/>
              </a:ext>
            </a:extLst>
          </p:cNvPr>
          <p:cNvPicPr>
            <a:picLocks noChangeAspect="1"/>
          </p:cNvPicPr>
          <p:nvPr/>
        </p:nvPicPr>
        <p:blipFill>
          <a:blip r:embed="rId3"/>
          <a:stretch>
            <a:fillRect/>
          </a:stretch>
        </p:blipFill>
        <p:spPr>
          <a:xfrm>
            <a:off x="1127166" y="2197306"/>
            <a:ext cx="3338080" cy="3293720"/>
          </a:xfrm>
          <a:prstGeom prst="rect">
            <a:avLst/>
          </a:prstGeom>
        </p:spPr>
      </p:pic>
      <p:sp>
        <p:nvSpPr>
          <p:cNvPr id="11" name="TextBox 10">
            <a:extLst>
              <a:ext uri="{FF2B5EF4-FFF2-40B4-BE49-F238E27FC236}">
                <a16:creationId xmlns:a16="http://schemas.microsoft.com/office/drawing/2014/main" id="{6409B648-6CF8-CC6A-53CC-282F4A7020CC}"/>
              </a:ext>
            </a:extLst>
          </p:cNvPr>
          <p:cNvSpPr txBox="1"/>
          <p:nvPr/>
        </p:nvSpPr>
        <p:spPr>
          <a:xfrm>
            <a:off x="915884" y="5421165"/>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Third party insurance cars price is higher compared to others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1638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140959" y="510290"/>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4" name="Picture 3">
            <a:extLst>
              <a:ext uri="{FF2B5EF4-FFF2-40B4-BE49-F238E27FC236}">
                <a16:creationId xmlns:a16="http://schemas.microsoft.com/office/drawing/2014/main" id="{A6BCFF8A-C5B7-DE28-7ACF-9C2898F43F4B}"/>
              </a:ext>
            </a:extLst>
          </p:cNvPr>
          <p:cNvPicPr>
            <a:picLocks noChangeAspect="1"/>
          </p:cNvPicPr>
          <p:nvPr/>
        </p:nvPicPr>
        <p:blipFill>
          <a:blip r:embed="rId2"/>
          <a:stretch>
            <a:fillRect/>
          </a:stretch>
        </p:blipFill>
        <p:spPr>
          <a:xfrm>
            <a:off x="1140958" y="1270620"/>
            <a:ext cx="3248025" cy="561975"/>
          </a:xfrm>
          <a:prstGeom prst="rect">
            <a:avLst/>
          </a:prstGeom>
        </p:spPr>
      </p:pic>
      <p:pic>
        <p:nvPicPr>
          <p:cNvPr id="8" name="Picture 7">
            <a:extLst>
              <a:ext uri="{FF2B5EF4-FFF2-40B4-BE49-F238E27FC236}">
                <a16:creationId xmlns:a16="http://schemas.microsoft.com/office/drawing/2014/main" id="{D799B25C-2AE4-B819-64C0-897CDEF19AA2}"/>
              </a:ext>
            </a:extLst>
          </p:cNvPr>
          <p:cNvPicPr>
            <a:picLocks noChangeAspect="1"/>
          </p:cNvPicPr>
          <p:nvPr/>
        </p:nvPicPr>
        <p:blipFill>
          <a:blip r:embed="rId3"/>
          <a:stretch>
            <a:fillRect/>
          </a:stretch>
        </p:blipFill>
        <p:spPr>
          <a:xfrm>
            <a:off x="1140958" y="2003900"/>
            <a:ext cx="3153828" cy="3101439"/>
          </a:xfrm>
          <a:prstGeom prst="rect">
            <a:avLst/>
          </a:prstGeom>
        </p:spPr>
      </p:pic>
      <p:sp>
        <p:nvSpPr>
          <p:cNvPr id="11" name="TextBox 10">
            <a:extLst>
              <a:ext uri="{FF2B5EF4-FFF2-40B4-BE49-F238E27FC236}">
                <a16:creationId xmlns:a16="http://schemas.microsoft.com/office/drawing/2014/main" id="{93AAB58D-F499-0D91-424A-9AEDA0A8CEED}"/>
              </a:ext>
            </a:extLst>
          </p:cNvPr>
          <p:cNvSpPr txBox="1"/>
          <p:nvPr/>
        </p:nvSpPr>
        <p:spPr>
          <a:xfrm>
            <a:off x="993074" y="4705119"/>
            <a:ext cx="6095010" cy="1764522"/>
          </a:xfrm>
          <a:prstGeom prst="rect">
            <a:avLst/>
          </a:prstGeom>
          <a:noFill/>
        </p:spPr>
        <p:txBody>
          <a:bodyPr wrap="square">
            <a:spAutoFit/>
          </a:bodyPr>
          <a:lstStyle/>
          <a:p>
            <a:pPr marL="4572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Price of Cars increases as the year is latest.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1946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140959" y="510290"/>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3" name="Picture 2">
            <a:extLst>
              <a:ext uri="{FF2B5EF4-FFF2-40B4-BE49-F238E27FC236}">
                <a16:creationId xmlns:a16="http://schemas.microsoft.com/office/drawing/2014/main" id="{4C177DCB-5D2B-D1DA-C94D-42DCA13A33C9}"/>
              </a:ext>
            </a:extLst>
          </p:cNvPr>
          <p:cNvPicPr>
            <a:picLocks noChangeAspect="1"/>
          </p:cNvPicPr>
          <p:nvPr/>
        </p:nvPicPr>
        <p:blipFill>
          <a:blip r:embed="rId2"/>
          <a:stretch>
            <a:fillRect/>
          </a:stretch>
        </p:blipFill>
        <p:spPr>
          <a:xfrm>
            <a:off x="1140959" y="1168195"/>
            <a:ext cx="4638675" cy="714375"/>
          </a:xfrm>
          <a:prstGeom prst="rect">
            <a:avLst/>
          </a:prstGeom>
        </p:spPr>
      </p:pic>
      <p:pic>
        <p:nvPicPr>
          <p:cNvPr id="7" name="Picture 6">
            <a:extLst>
              <a:ext uri="{FF2B5EF4-FFF2-40B4-BE49-F238E27FC236}">
                <a16:creationId xmlns:a16="http://schemas.microsoft.com/office/drawing/2014/main" id="{5DC01D1F-B30B-240D-CBCD-561BC8E8DB01}"/>
              </a:ext>
            </a:extLst>
          </p:cNvPr>
          <p:cNvPicPr>
            <a:picLocks noChangeAspect="1"/>
          </p:cNvPicPr>
          <p:nvPr/>
        </p:nvPicPr>
        <p:blipFill>
          <a:blip r:embed="rId3"/>
          <a:stretch>
            <a:fillRect/>
          </a:stretch>
        </p:blipFill>
        <p:spPr>
          <a:xfrm>
            <a:off x="1140959" y="2171143"/>
            <a:ext cx="5734050" cy="2943225"/>
          </a:xfrm>
          <a:prstGeom prst="rect">
            <a:avLst/>
          </a:prstGeom>
        </p:spPr>
      </p:pic>
      <p:sp>
        <p:nvSpPr>
          <p:cNvPr id="12" name="TextBox 11">
            <a:extLst>
              <a:ext uri="{FF2B5EF4-FFF2-40B4-BE49-F238E27FC236}">
                <a16:creationId xmlns:a16="http://schemas.microsoft.com/office/drawing/2014/main" id="{2A4CDA53-8C6D-A2BE-7FD3-89BE1B9DC16C}"/>
              </a:ext>
            </a:extLst>
          </p:cNvPr>
          <p:cNvSpPr txBox="1"/>
          <p:nvPr/>
        </p:nvSpPr>
        <p:spPr>
          <a:xfrm>
            <a:off x="1040575" y="5171803"/>
            <a:ext cx="6095010" cy="1341714"/>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Helvetica" panose="020B0604020202020204" pitchFamily="34" charset="0"/>
                <a:ea typeface="Times New Roman" panose="02020603050405020304" pitchFamily="18" charset="0"/>
              </a:rPr>
              <a:t>The Price of Mercedes is higher compared to others</a:t>
            </a:r>
            <a:endParaRPr lang="en-IN" sz="24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Helvetica" panose="020B0604020202020204" pitchFamily="34" charset="0"/>
                <a:ea typeface="Times New Roman" panose="02020603050405020304" pitchFamily="18" charset="0"/>
              </a:rPr>
              <a:t>Maruti and Nissan Price is lower compared to others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006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140959" y="510290"/>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4" name="Picture 3">
            <a:extLst>
              <a:ext uri="{FF2B5EF4-FFF2-40B4-BE49-F238E27FC236}">
                <a16:creationId xmlns:a16="http://schemas.microsoft.com/office/drawing/2014/main" id="{A6BCFF8A-C5B7-DE28-7ACF-9C2898F43F4B}"/>
              </a:ext>
            </a:extLst>
          </p:cNvPr>
          <p:cNvPicPr>
            <a:picLocks noChangeAspect="1"/>
          </p:cNvPicPr>
          <p:nvPr/>
        </p:nvPicPr>
        <p:blipFill>
          <a:blip r:embed="rId2"/>
          <a:stretch>
            <a:fillRect/>
          </a:stretch>
        </p:blipFill>
        <p:spPr>
          <a:xfrm>
            <a:off x="1140958" y="1270620"/>
            <a:ext cx="3248025" cy="561975"/>
          </a:xfrm>
          <a:prstGeom prst="rect">
            <a:avLst/>
          </a:prstGeom>
        </p:spPr>
      </p:pic>
      <p:pic>
        <p:nvPicPr>
          <p:cNvPr id="8" name="Picture 7">
            <a:extLst>
              <a:ext uri="{FF2B5EF4-FFF2-40B4-BE49-F238E27FC236}">
                <a16:creationId xmlns:a16="http://schemas.microsoft.com/office/drawing/2014/main" id="{D799B25C-2AE4-B819-64C0-897CDEF19AA2}"/>
              </a:ext>
            </a:extLst>
          </p:cNvPr>
          <p:cNvPicPr>
            <a:picLocks noChangeAspect="1"/>
          </p:cNvPicPr>
          <p:nvPr/>
        </p:nvPicPr>
        <p:blipFill>
          <a:blip r:embed="rId3"/>
          <a:stretch>
            <a:fillRect/>
          </a:stretch>
        </p:blipFill>
        <p:spPr>
          <a:xfrm>
            <a:off x="1140958" y="2003900"/>
            <a:ext cx="3153828" cy="3101439"/>
          </a:xfrm>
          <a:prstGeom prst="rect">
            <a:avLst/>
          </a:prstGeom>
        </p:spPr>
      </p:pic>
      <p:sp>
        <p:nvSpPr>
          <p:cNvPr id="11" name="TextBox 10">
            <a:extLst>
              <a:ext uri="{FF2B5EF4-FFF2-40B4-BE49-F238E27FC236}">
                <a16:creationId xmlns:a16="http://schemas.microsoft.com/office/drawing/2014/main" id="{93AAB58D-F499-0D91-424A-9AEDA0A8CEED}"/>
              </a:ext>
            </a:extLst>
          </p:cNvPr>
          <p:cNvSpPr txBox="1"/>
          <p:nvPr/>
        </p:nvSpPr>
        <p:spPr>
          <a:xfrm>
            <a:off x="993074" y="4705119"/>
            <a:ext cx="6095010" cy="1764522"/>
          </a:xfrm>
          <a:prstGeom prst="rect">
            <a:avLst/>
          </a:prstGeom>
          <a:noFill/>
        </p:spPr>
        <p:txBody>
          <a:bodyPr wrap="square">
            <a:spAutoFit/>
          </a:bodyPr>
          <a:lstStyle/>
          <a:p>
            <a:pPr marL="4572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Price of Cars increases as the year is latest.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5724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140959" y="510290"/>
            <a:ext cx="6095010" cy="646331"/>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BIVARIATE ANALYSIS:</a:t>
            </a:r>
            <a:endParaRPr lang="en-IN" sz="1800" dirty="0"/>
          </a:p>
          <a:p>
            <a:endParaRPr lang="en-IN" sz="1800" dirty="0"/>
          </a:p>
        </p:txBody>
      </p:sp>
      <p:pic>
        <p:nvPicPr>
          <p:cNvPr id="4" name="Picture 3">
            <a:extLst>
              <a:ext uri="{FF2B5EF4-FFF2-40B4-BE49-F238E27FC236}">
                <a16:creationId xmlns:a16="http://schemas.microsoft.com/office/drawing/2014/main" id="{A6BCFF8A-C5B7-DE28-7ACF-9C2898F43F4B}"/>
              </a:ext>
            </a:extLst>
          </p:cNvPr>
          <p:cNvPicPr>
            <a:picLocks noChangeAspect="1"/>
          </p:cNvPicPr>
          <p:nvPr/>
        </p:nvPicPr>
        <p:blipFill>
          <a:blip r:embed="rId2"/>
          <a:stretch>
            <a:fillRect/>
          </a:stretch>
        </p:blipFill>
        <p:spPr>
          <a:xfrm>
            <a:off x="1140958" y="1270620"/>
            <a:ext cx="3248025" cy="561975"/>
          </a:xfrm>
          <a:prstGeom prst="rect">
            <a:avLst/>
          </a:prstGeom>
        </p:spPr>
      </p:pic>
      <p:pic>
        <p:nvPicPr>
          <p:cNvPr id="8" name="Picture 7">
            <a:extLst>
              <a:ext uri="{FF2B5EF4-FFF2-40B4-BE49-F238E27FC236}">
                <a16:creationId xmlns:a16="http://schemas.microsoft.com/office/drawing/2014/main" id="{D799B25C-2AE4-B819-64C0-897CDEF19AA2}"/>
              </a:ext>
            </a:extLst>
          </p:cNvPr>
          <p:cNvPicPr>
            <a:picLocks noChangeAspect="1"/>
          </p:cNvPicPr>
          <p:nvPr/>
        </p:nvPicPr>
        <p:blipFill>
          <a:blip r:embed="rId3"/>
          <a:stretch>
            <a:fillRect/>
          </a:stretch>
        </p:blipFill>
        <p:spPr>
          <a:xfrm>
            <a:off x="1140958" y="2003900"/>
            <a:ext cx="3153828" cy="3101439"/>
          </a:xfrm>
          <a:prstGeom prst="rect">
            <a:avLst/>
          </a:prstGeom>
        </p:spPr>
      </p:pic>
      <p:sp>
        <p:nvSpPr>
          <p:cNvPr id="11" name="TextBox 10">
            <a:extLst>
              <a:ext uri="{FF2B5EF4-FFF2-40B4-BE49-F238E27FC236}">
                <a16:creationId xmlns:a16="http://schemas.microsoft.com/office/drawing/2014/main" id="{93AAB58D-F499-0D91-424A-9AEDA0A8CEED}"/>
              </a:ext>
            </a:extLst>
          </p:cNvPr>
          <p:cNvSpPr txBox="1"/>
          <p:nvPr/>
        </p:nvSpPr>
        <p:spPr>
          <a:xfrm>
            <a:off x="993074" y="4705119"/>
            <a:ext cx="6095010" cy="1764522"/>
          </a:xfrm>
          <a:prstGeom prst="rect">
            <a:avLst/>
          </a:prstGeom>
          <a:noFill/>
        </p:spPr>
        <p:txBody>
          <a:bodyPr wrap="square">
            <a:spAutoFit/>
          </a:bodyPr>
          <a:lstStyle/>
          <a:p>
            <a:pPr marL="4572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Price of Cars increases as the year is latest.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480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4637" y="419303"/>
            <a:ext cx="6095010" cy="369332"/>
          </a:xfrm>
          <a:prstGeom prst="rect">
            <a:avLst/>
          </a:prstGeom>
          <a:noFill/>
        </p:spPr>
        <p:txBody>
          <a:bodyPr wrap="square">
            <a:spAutoFit/>
          </a:bodyPr>
          <a:lstStyle/>
          <a:p>
            <a:r>
              <a:rPr lang="en-IN" b="1" dirty="0">
                <a:latin typeface="Arial Black" panose="020B0A04020102020204" pitchFamily="34" charset="0"/>
                <a:ea typeface="Calibri" panose="020F0502020204030204" pitchFamily="34" charset="0"/>
                <a:cs typeface="Times New Roman" panose="02020603050405020304" pitchFamily="18" charset="0"/>
              </a:rPr>
              <a:t>CORRELATION ANALYSIS</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dirty="0"/>
          </a:p>
        </p:txBody>
      </p:sp>
      <p:pic>
        <p:nvPicPr>
          <p:cNvPr id="2050" name="Picture 2">
            <a:extLst>
              <a:ext uri="{FF2B5EF4-FFF2-40B4-BE49-F238E27FC236}">
                <a16:creationId xmlns:a16="http://schemas.microsoft.com/office/drawing/2014/main" id="{22AE75C8-ABCA-7CB4-ADF3-05CDC5D9E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45" y="1602550"/>
            <a:ext cx="4548771" cy="46616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E647B0C-865D-D35F-C757-B792EB52D421}"/>
              </a:ext>
            </a:extLst>
          </p:cNvPr>
          <p:cNvPicPr>
            <a:picLocks noChangeAspect="1"/>
          </p:cNvPicPr>
          <p:nvPr/>
        </p:nvPicPr>
        <p:blipFill>
          <a:blip r:embed="rId3"/>
          <a:stretch>
            <a:fillRect/>
          </a:stretch>
        </p:blipFill>
        <p:spPr>
          <a:xfrm>
            <a:off x="1174524" y="956011"/>
            <a:ext cx="2349621" cy="520727"/>
          </a:xfrm>
          <a:prstGeom prst="rect">
            <a:avLst/>
          </a:prstGeom>
        </p:spPr>
      </p:pic>
    </p:spTree>
    <p:extLst>
      <p:ext uri="{BB962C8B-B14F-4D97-AF65-F5344CB8AC3E}">
        <p14:creationId xmlns:p14="http://schemas.microsoft.com/office/powerpoint/2010/main" val="770438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b="1" dirty="0">
                <a:latin typeface="Arial Black" panose="020B0A04020102020204" pitchFamily="34" charset="0"/>
                <a:ea typeface="Calibri" panose="020F0502020204030204" pitchFamily="34" charset="0"/>
                <a:cs typeface="Times New Roman" panose="02020603050405020304" pitchFamily="18" charset="0"/>
              </a:rPr>
              <a:t>CORRELATION ANALYSIS</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dirty="0"/>
          </a:p>
          <a:p>
            <a:endParaRPr lang="en-IN" sz="1800" dirty="0"/>
          </a:p>
        </p:txBody>
      </p:sp>
      <p:pic>
        <p:nvPicPr>
          <p:cNvPr id="4" name="Picture 3">
            <a:extLst>
              <a:ext uri="{FF2B5EF4-FFF2-40B4-BE49-F238E27FC236}">
                <a16:creationId xmlns:a16="http://schemas.microsoft.com/office/drawing/2014/main" id="{B7705031-AF48-085C-5A2C-95400B238FB0}"/>
              </a:ext>
            </a:extLst>
          </p:cNvPr>
          <p:cNvPicPr>
            <a:picLocks noChangeAspect="1"/>
          </p:cNvPicPr>
          <p:nvPr/>
        </p:nvPicPr>
        <p:blipFill>
          <a:blip r:embed="rId2"/>
          <a:stretch>
            <a:fillRect/>
          </a:stretch>
        </p:blipFill>
        <p:spPr>
          <a:xfrm>
            <a:off x="1082138" y="1463458"/>
            <a:ext cx="4445228" cy="1339919"/>
          </a:xfrm>
          <a:prstGeom prst="rect">
            <a:avLst/>
          </a:prstGeom>
        </p:spPr>
      </p:pic>
      <p:sp>
        <p:nvSpPr>
          <p:cNvPr id="7" name="TextBox 6">
            <a:extLst>
              <a:ext uri="{FF2B5EF4-FFF2-40B4-BE49-F238E27FC236}">
                <a16:creationId xmlns:a16="http://schemas.microsoft.com/office/drawing/2014/main" id="{C2FECCEB-C439-27FE-7A0B-CB76D9974151}"/>
              </a:ext>
            </a:extLst>
          </p:cNvPr>
          <p:cNvSpPr txBox="1"/>
          <p:nvPr/>
        </p:nvSpPr>
        <p:spPr>
          <a:xfrm>
            <a:off x="951510" y="3286934"/>
            <a:ext cx="6095010" cy="1200329"/>
          </a:xfrm>
          <a:prstGeom prst="rect">
            <a:avLst/>
          </a:prstGeom>
          <a:noFill/>
        </p:spPr>
        <p:txBody>
          <a:bodyPr wrap="square">
            <a:spAutoFit/>
          </a:bodyPr>
          <a:lstStyle/>
          <a:p>
            <a:r>
              <a:rPr lang="en-US" dirty="0">
                <a:solidFill>
                  <a:schemeClr val="tx1">
                    <a:lumMod val="95000"/>
                  </a:schemeClr>
                </a:solidFill>
                <a:latin typeface="Helvetica Neue"/>
              </a:rPr>
              <a:t>Observation:</a:t>
            </a:r>
          </a:p>
          <a:p>
            <a:endParaRPr lang="en-US" b="0" i="0" dirty="0">
              <a:solidFill>
                <a:srgbClr val="000000"/>
              </a:solidFill>
              <a:effectLst/>
              <a:latin typeface="Helvetica Neue"/>
            </a:endParaRPr>
          </a:p>
          <a:p>
            <a:r>
              <a:rPr lang="en-US" b="0" i="0" dirty="0">
                <a:solidFill>
                  <a:srgbClr val="000000"/>
                </a:solidFill>
                <a:effectLst/>
                <a:latin typeface="Helvetica Neue"/>
              </a:rPr>
              <a:t>Kilometers is negatively correlated with Price. as kilometers increases price of car increases</a:t>
            </a:r>
            <a:endParaRPr lang="en-IN" dirty="0"/>
          </a:p>
        </p:txBody>
      </p:sp>
    </p:spTree>
    <p:extLst>
      <p:ext uri="{BB962C8B-B14F-4D97-AF65-F5344CB8AC3E}">
        <p14:creationId xmlns:p14="http://schemas.microsoft.com/office/powerpoint/2010/main" val="295177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4" name="Title 1">
            <a:extLst>
              <a:ext uri="{FF2B5EF4-FFF2-40B4-BE49-F238E27FC236}">
                <a16:creationId xmlns:a16="http://schemas.microsoft.com/office/drawing/2014/main" id="{F6525677-0C72-5AE8-9243-8204A099A681}"/>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1800" b="1" i="0" u="none" strike="noStrike" baseline="0" dirty="0">
                <a:solidFill>
                  <a:schemeClr val="tx1"/>
                </a:solidFill>
                <a:latin typeface="Times New Roman" panose="02020603050405020304" pitchFamily="18" charset="0"/>
              </a:rPr>
              <a:t>Business Goal: </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Content Placeholder 2">
            <a:extLst>
              <a:ext uri="{FF2B5EF4-FFF2-40B4-BE49-F238E27FC236}">
                <a16:creationId xmlns:a16="http://schemas.microsoft.com/office/drawing/2014/main" id="{627A89CB-37E8-6ADB-5EE9-6A4D10092976}"/>
              </a:ext>
            </a:extLst>
          </p:cNvPr>
          <p:cNvSpPr txBox="1">
            <a:spLocks/>
          </p:cNvSpPr>
          <p:nvPr/>
        </p:nvSpPr>
        <p:spPr>
          <a:xfrm>
            <a:off x="1104292" y="1026313"/>
            <a:ext cx="9809131" cy="53789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l"/>
            <a:r>
              <a:rPr lang="en-US" sz="1800" dirty="0">
                <a:solidFill>
                  <a:schemeClr val="bg2">
                    <a:lumMod val="20000"/>
                    <a:lumOff val="80000"/>
                  </a:schemeClr>
                </a:solidFill>
                <a:latin typeface="Arial" panose="020B0604020202020204" pitchFamily="34" charset="0"/>
                <a:cs typeface="Arial" panose="020B0604020202020204" pitchFamily="34" charset="0"/>
              </a:rPr>
              <a:t>After collecting the data, you need to build a machine learning model. Before model building do all data pre-processing steps. Try different models with different hyper parameters and select the best model. </a:t>
            </a:r>
          </a:p>
          <a:p>
            <a:r>
              <a:rPr lang="en-US" sz="1800" dirty="0">
                <a:solidFill>
                  <a:schemeClr val="bg2">
                    <a:lumMod val="20000"/>
                    <a:lumOff val="80000"/>
                  </a:schemeClr>
                </a:solidFill>
                <a:latin typeface="Arial" panose="020B0604020202020204" pitchFamily="34" charset="0"/>
                <a:cs typeface="Arial" panose="020B0604020202020204" pitchFamily="34" charset="0"/>
              </a:rPr>
              <a:t>Follow the complete life cycle of data science. Include all the steps like. </a:t>
            </a:r>
          </a:p>
          <a:p>
            <a:r>
              <a:rPr lang="en-IN" sz="1800" dirty="0">
                <a:solidFill>
                  <a:schemeClr val="bg2">
                    <a:lumMod val="20000"/>
                    <a:lumOff val="80000"/>
                  </a:schemeClr>
                </a:solidFill>
                <a:latin typeface="Arial" panose="020B0604020202020204" pitchFamily="34" charset="0"/>
                <a:cs typeface="Arial" panose="020B0604020202020204" pitchFamily="34" charset="0"/>
              </a:rPr>
              <a:t>1. Data Cleaning </a:t>
            </a:r>
          </a:p>
          <a:p>
            <a:r>
              <a:rPr lang="en-IN" sz="1800" dirty="0">
                <a:solidFill>
                  <a:schemeClr val="bg2">
                    <a:lumMod val="20000"/>
                    <a:lumOff val="80000"/>
                  </a:schemeClr>
                </a:solidFill>
                <a:latin typeface="Arial" panose="020B0604020202020204" pitchFamily="34" charset="0"/>
                <a:cs typeface="Arial" panose="020B0604020202020204" pitchFamily="34" charset="0"/>
              </a:rPr>
              <a:t>2. Exploratory Data Analysis </a:t>
            </a:r>
          </a:p>
          <a:p>
            <a:r>
              <a:rPr lang="en-IN" sz="1800" dirty="0">
                <a:solidFill>
                  <a:schemeClr val="bg2">
                    <a:lumMod val="20000"/>
                    <a:lumOff val="80000"/>
                  </a:schemeClr>
                </a:solidFill>
                <a:latin typeface="Arial" panose="020B0604020202020204" pitchFamily="34" charset="0"/>
                <a:cs typeface="Arial" panose="020B0604020202020204" pitchFamily="34" charset="0"/>
              </a:rPr>
              <a:t>3. Data Pre-processing </a:t>
            </a:r>
          </a:p>
          <a:p>
            <a:r>
              <a:rPr lang="en-IN" sz="1800" dirty="0">
                <a:solidFill>
                  <a:schemeClr val="bg2">
                    <a:lumMod val="20000"/>
                    <a:lumOff val="80000"/>
                  </a:schemeClr>
                </a:solidFill>
                <a:latin typeface="Arial" panose="020B0604020202020204" pitchFamily="34" charset="0"/>
                <a:cs typeface="Arial" panose="020B0604020202020204" pitchFamily="34" charset="0"/>
              </a:rPr>
              <a:t>4. Model Building </a:t>
            </a:r>
          </a:p>
          <a:p>
            <a:r>
              <a:rPr lang="en-IN" sz="1800" dirty="0">
                <a:solidFill>
                  <a:schemeClr val="bg2">
                    <a:lumMod val="20000"/>
                    <a:lumOff val="80000"/>
                  </a:schemeClr>
                </a:solidFill>
                <a:latin typeface="Arial" panose="020B0604020202020204" pitchFamily="34" charset="0"/>
                <a:cs typeface="Arial" panose="020B0604020202020204" pitchFamily="34" charset="0"/>
              </a:rPr>
              <a:t>5. Model Evaluation </a:t>
            </a:r>
          </a:p>
          <a:p>
            <a:r>
              <a:rPr lang="en-US" sz="1800" dirty="0">
                <a:solidFill>
                  <a:schemeClr val="bg2">
                    <a:lumMod val="20000"/>
                    <a:lumOff val="80000"/>
                  </a:schemeClr>
                </a:solidFill>
                <a:latin typeface="Arial" panose="020B0604020202020204" pitchFamily="34" charset="0"/>
                <a:cs typeface="Arial" panose="020B0604020202020204" pitchFamily="34" charset="0"/>
              </a:rPr>
              <a:t>6. Selecting the best model </a:t>
            </a:r>
          </a:p>
          <a:p>
            <a:endParaRPr lang="en-US" sz="6400" b="0" i="0" u="none" strike="noStrike" baseline="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4534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US" b="1" dirty="0">
                <a:latin typeface="Arial Black" panose="020B0A04020102020204" pitchFamily="34" charset="0"/>
                <a:cs typeface="Times New Roman" panose="02020603050405020304" pitchFamily="18" charset="0"/>
              </a:rPr>
              <a:t>E</a:t>
            </a:r>
            <a:r>
              <a:rPr lang="en-IN" b="1" dirty="0">
                <a:latin typeface="Arial Black" panose="020B0A04020102020204" pitchFamily="34" charset="0"/>
                <a:cs typeface="Times New Roman" panose="02020603050405020304" pitchFamily="18" charset="0"/>
              </a:rPr>
              <a:t>NCODING</a:t>
            </a:r>
            <a:endParaRPr lang="en-IN" sz="1800" dirty="0"/>
          </a:p>
        </p:txBody>
      </p:sp>
      <p:sp>
        <p:nvSpPr>
          <p:cNvPr id="7" name="Content Placeholder 2">
            <a:extLst>
              <a:ext uri="{FF2B5EF4-FFF2-40B4-BE49-F238E27FC236}">
                <a16:creationId xmlns:a16="http://schemas.microsoft.com/office/drawing/2014/main" id="{CF8B8AF3-742A-08F9-A053-98FD0F3CC62B}"/>
              </a:ext>
            </a:extLst>
          </p:cNvPr>
          <p:cNvSpPr>
            <a:spLocks noGrp="1"/>
          </p:cNvSpPr>
          <p:nvPr>
            <p:ph idx="1"/>
          </p:nvPr>
        </p:nvSpPr>
        <p:spPr>
          <a:xfrm>
            <a:off x="807410" y="369211"/>
            <a:ext cx="8946541" cy="4195481"/>
          </a:xfrm>
        </p:spPr>
        <p:txBody>
          <a:bodyPr>
            <a:normAutofit/>
          </a:bodyPr>
          <a:lstStyle/>
          <a:p>
            <a:pPr marL="0" indent="0" algn="l">
              <a:buNone/>
            </a:pP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CONTAINS OBJECT DATA SO WE ARE ENCODING WITH DUMMIES METHOD AS DATA HAS NO ORDINAL RELATIONSHIP</a:t>
            </a:r>
          </a:p>
          <a:p>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marL="0" indent="0">
              <a:buNone/>
            </a:pPr>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algn="l"/>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0A8F86C-9887-8E3A-58A6-07D7F038DBD2}"/>
              </a:ext>
            </a:extLst>
          </p:cNvPr>
          <p:cNvPicPr>
            <a:picLocks noChangeAspect="1"/>
          </p:cNvPicPr>
          <p:nvPr/>
        </p:nvPicPr>
        <p:blipFill>
          <a:blip r:embed="rId2"/>
          <a:stretch>
            <a:fillRect/>
          </a:stretch>
        </p:blipFill>
        <p:spPr>
          <a:xfrm>
            <a:off x="1016824" y="1760480"/>
            <a:ext cx="3206915" cy="3016405"/>
          </a:xfrm>
          <a:prstGeom prst="rect">
            <a:avLst/>
          </a:prstGeom>
        </p:spPr>
      </p:pic>
    </p:spTree>
    <p:extLst>
      <p:ext uri="{BB962C8B-B14F-4D97-AF65-F5344CB8AC3E}">
        <p14:creationId xmlns:p14="http://schemas.microsoft.com/office/powerpoint/2010/main" val="3744776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ENCODING:</a:t>
            </a:r>
            <a:endParaRPr lang="en-IN" sz="1800" dirty="0"/>
          </a:p>
        </p:txBody>
      </p:sp>
      <p:pic>
        <p:nvPicPr>
          <p:cNvPr id="4" name="Picture 3">
            <a:extLst>
              <a:ext uri="{FF2B5EF4-FFF2-40B4-BE49-F238E27FC236}">
                <a16:creationId xmlns:a16="http://schemas.microsoft.com/office/drawing/2014/main" id="{7779C875-92CB-56A9-00A5-2601B9D5DB76}"/>
              </a:ext>
            </a:extLst>
          </p:cNvPr>
          <p:cNvPicPr>
            <a:picLocks noChangeAspect="1"/>
          </p:cNvPicPr>
          <p:nvPr/>
        </p:nvPicPr>
        <p:blipFill>
          <a:blip r:embed="rId2"/>
          <a:stretch>
            <a:fillRect/>
          </a:stretch>
        </p:blipFill>
        <p:spPr>
          <a:xfrm>
            <a:off x="971861" y="1660216"/>
            <a:ext cx="7125066" cy="4000706"/>
          </a:xfrm>
          <a:prstGeom prst="rect">
            <a:avLst/>
          </a:prstGeom>
        </p:spPr>
      </p:pic>
      <p:pic>
        <p:nvPicPr>
          <p:cNvPr id="7" name="Picture 6">
            <a:extLst>
              <a:ext uri="{FF2B5EF4-FFF2-40B4-BE49-F238E27FC236}">
                <a16:creationId xmlns:a16="http://schemas.microsoft.com/office/drawing/2014/main" id="{1DF01B88-0F0C-9F7A-41BD-8D3F64C3AD48}"/>
              </a:ext>
            </a:extLst>
          </p:cNvPr>
          <p:cNvPicPr>
            <a:picLocks noChangeAspect="1"/>
          </p:cNvPicPr>
          <p:nvPr/>
        </p:nvPicPr>
        <p:blipFill>
          <a:blip r:embed="rId3"/>
          <a:stretch>
            <a:fillRect/>
          </a:stretch>
        </p:blipFill>
        <p:spPr>
          <a:xfrm>
            <a:off x="971861" y="918579"/>
            <a:ext cx="4534133" cy="463574"/>
          </a:xfrm>
          <a:prstGeom prst="rect">
            <a:avLst/>
          </a:prstGeom>
        </p:spPr>
      </p:pic>
    </p:spTree>
    <p:extLst>
      <p:ext uri="{BB962C8B-B14F-4D97-AF65-F5344CB8AC3E}">
        <p14:creationId xmlns:p14="http://schemas.microsoft.com/office/powerpoint/2010/main" val="226137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191745"/>
            <a:ext cx="6095010" cy="369332"/>
          </a:xfrm>
          <a:prstGeom prst="rect">
            <a:avLst/>
          </a:prstGeom>
          <a:noFill/>
        </p:spPr>
        <p:txBody>
          <a:bodyPr wrap="square">
            <a:spAutoFit/>
          </a:bodyPr>
          <a:lstStyle/>
          <a:p>
            <a:r>
              <a:rPr lang="en-IN" b="1" dirty="0">
                <a:latin typeface="Arial Black" panose="020B0A04020102020204" pitchFamily="34" charset="0"/>
                <a:ea typeface="Calibri" panose="020F0502020204030204" pitchFamily="34" charset="0"/>
                <a:cs typeface="Times New Roman" panose="02020603050405020304" pitchFamily="18" charset="0"/>
              </a:rPr>
              <a:t>SKEWNESS</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dirty="0"/>
          </a:p>
        </p:txBody>
      </p:sp>
      <p:sp>
        <p:nvSpPr>
          <p:cNvPr id="7" name="Content Placeholder 2">
            <a:extLst>
              <a:ext uri="{FF2B5EF4-FFF2-40B4-BE49-F238E27FC236}">
                <a16:creationId xmlns:a16="http://schemas.microsoft.com/office/drawing/2014/main" id="{D5BB4C89-5073-AF60-4446-A28D325C8793}"/>
              </a:ext>
            </a:extLst>
          </p:cNvPr>
          <p:cNvSpPr>
            <a:spLocks noGrp="1"/>
          </p:cNvSpPr>
          <p:nvPr>
            <p:ph idx="1"/>
          </p:nvPr>
        </p:nvSpPr>
        <p:spPr>
          <a:xfrm>
            <a:off x="659080" y="278695"/>
            <a:ext cx="8916741" cy="3675218"/>
          </a:xfrm>
        </p:spPr>
        <p:txBody>
          <a:bodyPr>
            <a:normAutofit/>
          </a:bodyPr>
          <a:lstStyle/>
          <a:p>
            <a:pPr marL="0" indent="0" algn="l">
              <a:buNone/>
            </a:pP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We can see data have skewness so now we proceed to remove it</a:t>
            </a:r>
          </a:p>
          <a:p>
            <a:r>
              <a:rPr lang="en-US" sz="1800" dirty="0">
                <a:solidFill>
                  <a:schemeClr val="bg2">
                    <a:lumMod val="20000"/>
                    <a:lumOff val="80000"/>
                  </a:schemeClr>
                </a:solidFill>
                <a:latin typeface="Arial" panose="020B0604020202020204" pitchFamily="34" charset="0"/>
                <a:cs typeface="Arial" panose="020B0604020202020204" pitchFamily="34" charset="0"/>
              </a:rPr>
              <a:t>By using </a:t>
            </a:r>
            <a:r>
              <a:rPr lang="en-US" sz="1800" dirty="0" err="1">
                <a:solidFill>
                  <a:schemeClr val="bg2">
                    <a:lumMod val="20000"/>
                    <a:lumOff val="80000"/>
                  </a:schemeClr>
                </a:solidFill>
                <a:latin typeface="Arial" panose="020B0604020202020204" pitchFamily="34" charset="0"/>
                <a:cs typeface="Arial" panose="020B0604020202020204" pitchFamily="34" charset="0"/>
              </a:rPr>
              <a:t>power_transform</a:t>
            </a:r>
            <a:r>
              <a:rPr lang="en-US" sz="1800" dirty="0">
                <a:solidFill>
                  <a:schemeClr val="bg2">
                    <a:lumMod val="20000"/>
                    <a:lumOff val="80000"/>
                  </a:schemeClr>
                </a:solidFill>
                <a:latin typeface="Arial" panose="020B0604020202020204" pitchFamily="34" charset="0"/>
                <a:cs typeface="Arial" panose="020B0604020202020204" pitchFamily="34" charset="0"/>
              </a:rPr>
              <a:t> skewness in the data is removed</a:t>
            </a:r>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marL="0" indent="0">
              <a:buNone/>
            </a:pPr>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algn="l"/>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719CF95-4577-6954-1A5C-67ED7C00CF02}"/>
              </a:ext>
            </a:extLst>
          </p:cNvPr>
          <p:cNvPicPr>
            <a:picLocks noChangeAspect="1"/>
          </p:cNvPicPr>
          <p:nvPr/>
        </p:nvPicPr>
        <p:blipFill>
          <a:blip r:embed="rId2"/>
          <a:stretch>
            <a:fillRect/>
          </a:stretch>
        </p:blipFill>
        <p:spPr>
          <a:xfrm>
            <a:off x="1009389" y="1796174"/>
            <a:ext cx="5086611" cy="3562533"/>
          </a:xfrm>
          <a:prstGeom prst="rect">
            <a:avLst/>
          </a:prstGeom>
        </p:spPr>
      </p:pic>
    </p:spTree>
    <p:extLst>
      <p:ext uri="{BB962C8B-B14F-4D97-AF65-F5344CB8AC3E}">
        <p14:creationId xmlns:p14="http://schemas.microsoft.com/office/powerpoint/2010/main" val="2310269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2DFA15A-B332-364C-2CC5-3E96983DB93A}"/>
              </a:ext>
            </a:extLst>
          </p:cNvPr>
          <p:cNvSpPr txBox="1">
            <a:spLocks/>
          </p:cNvSpPr>
          <p:nvPr/>
        </p:nvSpPr>
        <p:spPr>
          <a:xfrm>
            <a:off x="939635" y="497415"/>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sz="1800" dirty="0">
                <a:solidFill>
                  <a:schemeClr val="bg2">
                    <a:lumMod val="20000"/>
                    <a:lumOff val="80000"/>
                  </a:schemeClr>
                </a:solidFill>
                <a:latin typeface="Arial" panose="020B0604020202020204" pitchFamily="34" charset="0"/>
                <a:cs typeface="Arial" panose="020B0604020202020204" pitchFamily="34" charset="0"/>
              </a:rPr>
              <a:t> </a:t>
            </a:r>
          </a:p>
          <a:p>
            <a:r>
              <a:rPr lang="en-US" sz="1800" dirty="0">
                <a:solidFill>
                  <a:schemeClr val="bg2">
                    <a:lumMod val="20000"/>
                    <a:lumOff val="80000"/>
                  </a:schemeClr>
                </a:solidFill>
                <a:latin typeface="Arial" panose="020B0604020202020204" pitchFamily="34" charset="0"/>
                <a:cs typeface="Arial" panose="020B0604020202020204" pitchFamily="34" charset="0"/>
              </a:rPr>
              <a:t>We can see there are outliers in this data . So we use z score method to remove outliers.</a:t>
            </a:r>
          </a:p>
          <a:p>
            <a:endParaRPr lang="en-US" sz="1800" dirty="0">
              <a:solidFill>
                <a:schemeClr val="bg2">
                  <a:lumMod val="20000"/>
                  <a:lumOff val="80000"/>
                </a:schemeClr>
              </a:solidFill>
              <a:latin typeface="Arial" panose="020B0604020202020204" pitchFamily="34" charset="0"/>
              <a:cs typeface="Arial" panose="020B0604020202020204" pitchFamily="34" charset="0"/>
            </a:endParaRPr>
          </a:p>
          <a:p>
            <a:endParaRPr lang="en-US" sz="1800" dirty="0">
              <a:solidFill>
                <a:schemeClr val="bg2">
                  <a:lumMod val="20000"/>
                  <a:lumOff val="80000"/>
                </a:schemeClr>
              </a:solidFill>
              <a:latin typeface="Arial" panose="020B0604020202020204" pitchFamily="34" charset="0"/>
              <a:cs typeface="Arial" panose="020B0604020202020204" pitchFamily="34" charset="0"/>
            </a:endParaRPr>
          </a:p>
          <a:p>
            <a:pPr marL="0" indent="0">
              <a:buFont typeface="Wingdings 3" charset="2"/>
              <a:buNone/>
            </a:pPr>
            <a:endParaRPr lang="en-US" sz="1800" dirty="0">
              <a:solidFill>
                <a:schemeClr val="bg2">
                  <a:lumMod val="20000"/>
                  <a:lumOff val="80000"/>
                </a:schemeClr>
              </a:solidFill>
              <a:latin typeface="Arial" panose="020B0604020202020204" pitchFamily="34" charset="0"/>
              <a:cs typeface="Arial" panose="020B0604020202020204" pitchFamily="34" charset="0"/>
            </a:endParaRPr>
          </a:p>
          <a:p>
            <a:endParaRPr lang="en-IN" sz="1800" dirty="0">
              <a:solidFill>
                <a:schemeClr val="bg2">
                  <a:lumMod val="20000"/>
                  <a:lumOff val="8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F936280-1D81-0803-49E0-345BFB1434A0}"/>
              </a:ext>
            </a:extLst>
          </p:cNvPr>
          <p:cNvSpPr txBox="1"/>
          <p:nvPr/>
        </p:nvSpPr>
        <p:spPr>
          <a:xfrm>
            <a:off x="1046513" y="312749"/>
            <a:ext cx="6095010" cy="369332"/>
          </a:xfrm>
          <a:prstGeom prst="rect">
            <a:avLst/>
          </a:prstGeom>
          <a:noFill/>
        </p:spPr>
        <p:txBody>
          <a:bodyPr wrap="square">
            <a:spAutoFit/>
          </a:body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OUTLIERS:</a:t>
            </a:r>
            <a:endParaRPr lang="en-IN" sz="1800" dirty="0"/>
          </a:p>
        </p:txBody>
      </p:sp>
      <p:pic>
        <p:nvPicPr>
          <p:cNvPr id="3" name="Picture 2">
            <a:extLst>
              <a:ext uri="{FF2B5EF4-FFF2-40B4-BE49-F238E27FC236}">
                <a16:creationId xmlns:a16="http://schemas.microsoft.com/office/drawing/2014/main" id="{2F9B7DA5-FF15-2EAC-E488-82935165B65F}"/>
              </a:ext>
            </a:extLst>
          </p:cNvPr>
          <p:cNvPicPr>
            <a:picLocks noChangeAspect="1"/>
          </p:cNvPicPr>
          <p:nvPr/>
        </p:nvPicPr>
        <p:blipFill>
          <a:blip r:embed="rId2"/>
          <a:stretch>
            <a:fillRect/>
          </a:stretch>
        </p:blipFill>
        <p:spPr>
          <a:xfrm>
            <a:off x="1046513" y="1702879"/>
            <a:ext cx="6417129" cy="4889722"/>
          </a:xfrm>
          <a:prstGeom prst="rect">
            <a:avLst/>
          </a:prstGeom>
        </p:spPr>
      </p:pic>
    </p:spTree>
    <p:extLst>
      <p:ext uri="{BB962C8B-B14F-4D97-AF65-F5344CB8AC3E}">
        <p14:creationId xmlns:p14="http://schemas.microsoft.com/office/powerpoint/2010/main" val="4098527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548244" y="3982658"/>
            <a:ext cx="10855139"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Creating categorical </a:t>
            </a:r>
            <a:r>
              <a:rPr lang="en-IN" sz="1800" dirty="0" err="1">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solidFill>
                  <a:schemeClr val="bg2">
                    <a:lumMod val="20000"/>
                    <a:lumOff val="80000"/>
                  </a:schemeClr>
                </a:solidFill>
                <a:latin typeface="Arial" panose="020B0604020202020204" pitchFamily="34" charset="0"/>
                <a:ea typeface="Calibri" panose="020F0502020204030204" pitchFamily="34" charset="0"/>
                <a:cs typeface="Times New Roman" panose="02020603050405020304" pitchFamily="18" charset="0"/>
              </a:rPr>
              <a:t> for </a:t>
            </a:r>
            <a:r>
              <a:rPr lang="en-IN" sz="1800" dirty="0" err="1">
                <a:solidFill>
                  <a:schemeClr val="bg2">
                    <a:lumMod val="20000"/>
                    <a:lumOff val="80000"/>
                  </a:schemeClr>
                </a:solidFill>
                <a:latin typeface="Arial" panose="020B0604020202020204" pitchFamily="34" charset="0"/>
                <a:ea typeface="Calibri" panose="020F0502020204030204" pitchFamily="34" charset="0"/>
                <a:cs typeface="Times New Roman" panose="02020603050405020304" pitchFamily="18" charset="0"/>
              </a:rPr>
              <a:t>pd.get</a:t>
            </a:r>
            <a:r>
              <a:rPr lang="en-IN" sz="1800" dirty="0">
                <a:solidFill>
                  <a:schemeClr val="bg2">
                    <a:lumMod val="20000"/>
                    <a:lumOff val="80000"/>
                  </a:schemeClr>
                </a:solidFill>
                <a:latin typeface="Arial" panose="020B0604020202020204" pitchFamily="34" charset="0"/>
                <a:ea typeface="Calibri" panose="020F0502020204030204" pitchFamily="34" charset="0"/>
                <a:cs typeface="Times New Roman" panose="02020603050405020304" pitchFamily="18" charset="0"/>
              </a:rPr>
              <a:t> dummies we created earlier and dropping the outlier rows in them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9899A80-EA5D-B72B-C892-7451DA94991E}"/>
              </a:ext>
            </a:extLst>
          </p:cNvPr>
          <p:cNvPicPr>
            <a:picLocks noChangeAspect="1"/>
          </p:cNvPicPr>
          <p:nvPr/>
        </p:nvPicPr>
        <p:blipFill>
          <a:blip r:embed="rId2"/>
          <a:stretch>
            <a:fillRect/>
          </a:stretch>
        </p:blipFill>
        <p:spPr>
          <a:xfrm>
            <a:off x="904503" y="266137"/>
            <a:ext cx="7093152" cy="3486465"/>
          </a:xfrm>
          <a:prstGeom prst="rect">
            <a:avLst/>
          </a:prstGeom>
        </p:spPr>
      </p:pic>
    </p:spTree>
    <p:extLst>
      <p:ext uri="{BB962C8B-B14F-4D97-AF65-F5344CB8AC3E}">
        <p14:creationId xmlns:p14="http://schemas.microsoft.com/office/powerpoint/2010/main" val="953136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88617" y="2955442"/>
            <a:ext cx="10855139"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latin typeface="Arial" panose="020B0604020202020204" pitchFamily="34" charset="0"/>
                <a:ea typeface="Calibri" panose="020F0502020204030204" pitchFamily="34" charset="0"/>
                <a:cs typeface="Times New Roman" panose="02020603050405020304" pitchFamily="18" charset="0"/>
              </a:rPr>
              <a:t>Standardizing the numerical data before feeding to PCA</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C75B2BA-BD92-74A6-1D90-4EE8BE4CC8D1}"/>
              </a:ext>
            </a:extLst>
          </p:cNvPr>
          <p:cNvPicPr>
            <a:picLocks noChangeAspect="1"/>
          </p:cNvPicPr>
          <p:nvPr/>
        </p:nvPicPr>
        <p:blipFill>
          <a:blip r:embed="rId2"/>
          <a:stretch>
            <a:fillRect/>
          </a:stretch>
        </p:blipFill>
        <p:spPr>
          <a:xfrm>
            <a:off x="932753" y="294634"/>
            <a:ext cx="4673840" cy="2444876"/>
          </a:xfrm>
          <a:prstGeom prst="rect">
            <a:avLst/>
          </a:prstGeom>
        </p:spPr>
      </p:pic>
    </p:spTree>
    <p:extLst>
      <p:ext uri="{BB962C8B-B14F-4D97-AF65-F5344CB8AC3E}">
        <p14:creationId xmlns:p14="http://schemas.microsoft.com/office/powerpoint/2010/main" val="2823493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497672" y="4469546"/>
            <a:ext cx="10855139"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latin typeface="Arial" panose="020B0604020202020204" pitchFamily="34" charset="0"/>
                <a:ea typeface="Calibri" panose="020F0502020204030204" pitchFamily="34" charset="0"/>
                <a:cs typeface="Times New Roman" panose="02020603050405020304" pitchFamily="18" charset="0"/>
              </a:rPr>
              <a:t>Now we check how many No of columns we need to retain all information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BDD0897-7945-1D56-65B4-B4E21D77DC06}"/>
              </a:ext>
            </a:extLst>
          </p:cNvPr>
          <p:cNvPicPr>
            <a:picLocks noChangeAspect="1"/>
          </p:cNvPicPr>
          <p:nvPr/>
        </p:nvPicPr>
        <p:blipFill>
          <a:blip r:embed="rId2"/>
          <a:stretch>
            <a:fillRect/>
          </a:stretch>
        </p:blipFill>
        <p:spPr>
          <a:xfrm>
            <a:off x="621241" y="87821"/>
            <a:ext cx="9144470" cy="4381725"/>
          </a:xfrm>
          <a:prstGeom prst="rect">
            <a:avLst/>
          </a:prstGeom>
        </p:spPr>
      </p:pic>
    </p:spTree>
    <p:extLst>
      <p:ext uri="{BB962C8B-B14F-4D97-AF65-F5344CB8AC3E}">
        <p14:creationId xmlns:p14="http://schemas.microsoft.com/office/powerpoint/2010/main" val="59585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485797" y="5864897"/>
            <a:ext cx="10855139"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latin typeface="Arial" panose="020B0604020202020204" pitchFamily="34" charset="0"/>
                <a:ea typeface="Calibri" panose="020F0502020204030204" pitchFamily="34" charset="0"/>
                <a:cs typeface="Times New Roman" panose="02020603050405020304" pitchFamily="18" charset="0"/>
              </a:rPr>
              <a:t>We need 25 columns to retain most of the information in data</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063C8FD-FCAF-0E84-3E45-CC3E0CA56C98}"/>
              </a:ext>
            </a:extLst>
          </p:cNvPr>
          <p:cNvPicPr>
            <a:picLocks noChangeAspect="1"/>
          </p:cNvPicPr>
          <p:nvPr/>
        </p:nvPicPr>
        <p:blipFill>
          <a:blip r:embed="rId2"/>
          <a:stretch>
            <a:fillRect/>
          </a:stretch>
        </p:blipFill>
        <p:spPr>
          <a:xfrm>
            <a:off x="485797" y="225891"/>
            <a:ext cx="8429500" cy="5227858"/>
          </a:xfrm>
          <a:prstGeom prst="rect">
            <a:avLst/>
          </a:prstGeom>
        </p:spPr>
      </p:pic>
    </p:spTree>
    <p:extLst>
      <p:ext uri="{BB962C8B-B14F-4D97-AF65-F5344CB8AC3E}">
        <p14:creationId xmlns:p14="http://schemas.microsoft.com/office/powerpoint/2010/main" val="1781633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MODEL TRAINING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2AE130F-712C-EFEB-F9DD-12FE87667CB7}"/>
              </a:ext>
            </a:extLst>
          </p:cNvPr>
          <p:cNvPicPr>
            <a:picLocks noChangeAspect="1"/>
          </p:cNvPicPr>
          <p:nvPr/>
        </p:nvPicPr>
        <p:blipFill rotWithShape="1">
          <a:blip r:embed="rId2"/>
          <a:srcRect t="14090"/>
          <a:stretch/>
        </p:blipFill>
        <p:spPr>
          <a:xfrm>
            <a:off x="493958" y="1235034"/>
            <a:ext cx="7563239" cy="2635040"/>
          </a:xfrm>
          <a:prstGeom prst="rect">
            <a:avLst/>
          </a:prstGeom>
        </p:spPr>
      </p:pic>
    </p:spTree>
    <p:extLst>
      <p:ext uri="{BB962C8B-B14F-4D97-AF65-F5344CB8AC3E}">
        <p14:creationId xmlns:p14="http://schemas.microsoft.com/office/powerpoint/2010/main" val="2646912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40519" y="1595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MODEL TRAINING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6A1391D-142D-9D09-35E7-D64CED8B8642}"/>
              </a:ext>
            </a:extLst>
          </p:cNvPr>
          <p:cNvPicPr>
            <a:picLocks noChangeAspect="1"/>
          </p:cNvPicPr>
          <p:nvPr/>
        </p:nvPicPr>
        <p:blipFill rotWithShape="1">
          <a:blip r:embed="rId2"/>
          <a:srcRect t="1" b="1294"/>
          <a:stretch/>
        </p:blipFill>
        <p:spPr>
          <a:xfrm>
            <a:off x="498830" y="636930"/>
            <a:ext cx="7558578" cy="5811371"/>
          </a:xfrm>
          <a:prstGeom prst="rect">
            <a:avLst/>
          </a:prstGeom>
        </p:spPr>
      </p:pic>
    </p:spTree>
    <p:extLst>
      <p:ext uri="{BB962C8B-B14F-4D97-AF65-F5344CB8AC3E}">
        <p14:creationId xmlns:p14="http://schemas.microsoft.com/office/powerpoint/2010/main" val="170603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5AC2-2CE4-808A-E961-DC7F2EBC2140}"/>
              </a:ext>
            </a:extLst>
          </p:cNvPr>
          <p:cNvSpPr>
            <a:spLocks noGrp="1"/>
          </p:cNvSpPr>
          <p:nvPr>
            <p:ph type="title"/>
          </p:nvPr>
        </p:nvSpPr>
        <p:spPr/>
        <p:txBody>
          <a:bodyPr/>
          <a:lstStyle/>
          <a:p>
            <a:pPr algn="l"/>
            <a:br>
              <a:rPr lang="en-IN" sz="1800" b="0" i="0" u="none" strike="noStrike" baseline="0" dirty="0">
                <a:solidFill>
                  <a:schemeClr val="tx1"/>
                </a:solidFill>
                <a:latin typeface="Times New Roman" panose="02020603050405020304" pitchFamily="18" charset="0"/>
              </a:rPr>
            </a:br>
            <a:r>
              <a:rPr lang="en-IN" sz="1800" b="0" i="0" u="none" strike="noStrike" baseline="0" dirty="0">
                <a:solidFill>
                  <a:schemeClr val="tx1"/>
                </a:solidFill>
                <a:latin typeface="Times New Roman" panose="02020603050405020304" pitchFamily="18" charset="0"/>
              </a:rPr>
              <a:t> </a:t>
            </a:r>
            <a:r>
              <a:rPr lang="en-IN" sz="1800" b="1" i="0" u="none" strike="noStrike" baseline="0" dirty="0">
                <a:solidFill>
                  <a:schemeClr val="tx1"/>
                </a:solidFill>
                <a:latin typeface="Times New Roman" panose="02020603050405020304" pitchFamily="18" charset="0"/>
              </a:rPr>
              <a:t>Technical Requirements: </a:t>
            </a: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D892B99C-BAB6-BC9E-9DCE-0E8CF1A49B29}"/>
              </a:ext>
            </a:extLst>
          </p:cNvPr>
          <p:cNvSpPr>
            <a:spLocks noGrp="1"/>
          </p:cNvSpPr>
          <p:nvPr>
            <p:ph idx="1"/>
          </p:nvPr>
        </p:nvSpPr>
        <p:spPr>
          <a:xfrm>
            <a:off x="1104293" y="1152983"/>
            <a:ext cx="8946541" cy="4195481"/>
          </a:xfrm>
        </p:spPr>
        <p:txBody>
          <a:bodyPr>
            <a:normAutofit/>
          </a:bodyPr>
          <a:lstStyle/>
          <a:p>
            <a:pPr marL="0" indent="0" algn="l">
              <a:buNone/>
            </a:pP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a:t>
            </a:r>
            <a:r>
              <a:rPr lang="en-IN" sz="1800" dirty="0">
                <a:solidFill>
                  <a:schemeClr val="bg2">
                    <a:lumMod val="20000"/>
                    <a:lumOff val="80000"/>
                  </a:schemeClr>
                </a:solidFill>
                <a:latin typeface="Arial" panose="020B0604020202020204" pitchFamily="34" charset="0"/>
                <a:cs typeface="Arial" panose="020B0604020202020204" pitchFamily="34" charset="0"/>
              </a:rPr>
              <a:t>needs to be collected from online used car portals.</a:t>
            </a:r>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contains Null values. You need to treat them using the domain knowledge and your own understanding </a:t>
            </a:r>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Extensive EDA has to be performed to gain relationships of important variable and price. </a:t>
            </a: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contains numerical as well as categorical variable. You need to handle them accordingly.</a:t>
            </a: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You have to build Machine Learning models, apply regularization and determine the optimal values of Hyper Parameters. </a:t>
            </a:r>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You need to find important features which affect the price positively or negatively. </a:t>
            </a:r>
          </a:p>
          <a:p>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marL="0" indent="0">
              <a:buNone/>
            </a:pPr>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algn="l"/>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471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88021" y="33769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MODEL TRAINING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76D5179-5163-716F-9FBA-1B75EC8AC6A0}"/>
              </a:ext>
            </a:extLst>
          </p:cNvPr>
          <p:cNvPicPr>
            <a:picLocks noChangeAspect="1"/>
          </p:cNvPicPr>
          <p:nvPr/>
        </p:nvPicPr>
        <p:blipFill>
          <a:blip r:embed="rId2"/>
          <a:stretch>
            <a:fillRect/>
          </a:stretch>
        </p:blipFill>
        <p:spPr>
          <a:xfrm>
            <a:off x="544729" y="906648"/>
            <a:ext cx="6839301" cy="4807197"/>
          </a:xfrm>
          <a:prstGeom prst="rect">
            <a:avLst/>
          </a:prstGeom>
        </p:spPr>
      </p:pic>
      <p:sp>
        <p:nvSpPr>
          <p:cNvPr id="6" name="Title 1">
            <a:extLst>
              <a:ext uri="{FF2B5EF4-FFF2-40B4-BE49-F238E27FC236}">
                <a16:creationId xmlns:a16="http://schemas.microsoft.com/office/drawing/2014/main" id="{CC846E80-450B-12E5-9689-6033C6D5EB9A}"/>
              </a:ext>
            </a:extLst>
          </p:cNvPr>
          <p:cNvSpPr txBox="1">
            <a:spLocks/>
          </p:cNvSpPr>
          <p:nvPr/>
        </p:nvSpPr>
        <p:spPr>
          <a:xfrm>
            <a:off x="391040" y="58741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random forest regressor performed best compared to other algorithms</a:t>
            </a:r>
          </a:p>
        </p:txBody>
      </p:sp>
    </p:spTree>
    <p:extLst>
      <p:ext uri="{BB962C8B-B14F-4D97-AF65-F5344CB8AC3E}">
        <p14:creationId xmlns:p14="http://schemas.microsoft.com/office/powerpoint/2010/main" val="1149738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D2E1649-36E6-91E0-6794-418B457EAFBD}"/>
              </a:ext>
            </a:extLst>
          </p:cNvPr>
          <p:cNvPicPr>
            <a:picLocks noChangeAspect="1"/>
          </p:cNvPicPr>
          <p:nvPr/>
        </p:nvPicPr>
        <p:blipFill>
          <a:blip r:embed="rId2"/>
          <a:stretch>
            <a:fillRect/>
          </a:stretch>
        </p:blipFill>
        <p:spPr>
          <a:xfrm>
            <a:off x="644946" y="1254013"/>
            <a:ext cx="7683895" cy="4349974"/>
          </a:xfrm>
          <a:prstGeom prst="rect">
            <a:avLst/>
          </a:prstGeom>
        </p:spPr>
      </p:pic>
    </p:spTree>
    <p:extLst>
      <p:ext uri="{BB962C8B-B14F-4D97-AF65-F5344CB8AC3E}">
        <p14:creationId xmlns:p14="http://schemas.microsoft.com/office/powerpoint/2010/main" val="464617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72A75CC-5AC9-A29E-C021-26AE65CE10D9}"/>
              </a:ext>
            </a:extLst>
          </p:cNvPr>
          <p:cNvPicPr>
            <a:picLocks noChangeAspect="1"/>
          </p:cNvPicPr>
          <p:nvPr/>
        </p:nvPicPr>
        <p:blipFill>
          <a:blip r:embed="rId2"/>
          <a:stretch>
            <a:fillRect/>
          </a:stretch>
        </p:blipFill>
        <p:spPr>
          <a:xfrm>
            <a:off x="560682" y="1235433"/>
            <a:ext cx="8541189" cy="3733992"/>
          </a:xfrm>
          <a:prstGeom prst="rect">
            <a:avLst/>
          </a:prstGeom>
        </p:spPr>
      </p:pic>
    </p:spTree>
    <p:extLst>
      <p:ext uri="{BB962C8B-B14F-4D97-AF65-F5344CB8AC3E}">
        <p14:creationId xmlns:p14="http://schemas.microsoft.com/office/powerpoint/2010/main" val="2757805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SAVING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9FF334C-D936-6831-3095-D3C7BC082052}"/>
              </a:ext>
            </a:extLst>
          </p:cNvPr>
          <p:cNvPicPr>
            <a:picLocks noChangeAspect="1"/>
          </p:cNvPicPr>
          <p:nvPr/>
        </p:nvPicPr>
        <p:blipFill>
          <a:blip r:embed="rId2"/>
          <a:stretch>
            <a:fillRect/>
          </a:stretch>
        </p:blipFill>
        <p:spPr>
          <a:xfrm>
            <a:off x="567850" y="1376608"/>
            <a:ext cx="4026107" cy="1352620"/>
          </a:xfrm>
          <a:prstGeom prst="rect">
            <a:avLst/>
          </a:prstGeom>
        </p:spPr>
      </p:pic>
    </p:spTree>
    <p:extLst>
      <p:ext uri="{BB962C8B-B14F-4D97-AF65-F5344CB8AC3E}">
        <p14:creationId xmlns:p14="http://schemas.microsoft.com/office/powerpoint/2010/main" val="1715194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8D6A9C-1C9C-8EE8-D56E-35C6644A418C}"/>
              </a:ext>
            </a:extLst>
          </p:cNvPr>
          <p:cNvSpPr txBox="1"/>
          <p:nvPr/>
        </p:nvSpPr>
        <p:spPr>
          <a:xfrm>
            <a:off x="1417739" y="1056427"/>
            <a:ext cx="8922822" cy="4745145"/>
          </a:xfrm>
          <a:prstGeom prst="rect">
            <a:avLst/>
          </a:prstGeom>
          <a:noFill/>
        </p:spPr>
        <p:txBody>
          <a:bodyPr wrap="square">
            <a:spAutoFit/>
          </a:bodyPr>
          <a:lstStyle/>
          <a:p>
            <a:pPr algn="ct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clearly see the price of newer car’s purchased in recent years, with less kilometres, 1</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1800" dirty="0">
                <a:effectLst/>
                <a:latin typeface="Calibri" panose="020F0502020204030204" pitchFamily="34" charset="0"/>
                <a:ea typeface="Calibri" panose="020F0502020204030204" pitchFamily="34" charset="0"/>
                <a:cs typeface="Times New Roman" panose="02020603050405020304" pitchFamily="18" charset="0"/>
              </a:rPr>
              <a:t> owner preferably, fuel type to be diesel and with Auto transmission tends to be higher. so based on this data we can see people are ready to pay premium amount for car which is recently purchased, has latest features and with less kilometres travelled.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learn many useful insights from this study. the price of car tends to be based on kilometres ,latest features ,fuel type and date of purchase.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Limitations are some of the Categorical data may have ordinal relationship but we considered they don’t have ordinal relationship so in future someone with in depth industry knowledge may distinguish the data and encode them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856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1610238" y="260503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latin typeface="Arial Black" panose="020B0A04020102020204" pitchFamily="34" charset="0"/>
                <a:ea typeface="Calibri" panose="020F0502020204030204" pitchFamily="34" charset="0"/>
                <a:cs typeface="Times New Roman" panose="02020603050405020304" pitchFamily="18" charset="0"/>
              </a:rPr>
              <a:t>THANK YOU FOR </a:t>
            </a:r>
            <a:r>
              <a:rPr lang="en-IN" sz="3200" b="1" dirty="0">
                <a:latin typeface="Arial Black" panose="020B0A04020102020204" pitchFamily="34" charset="0"/>
                <a:cs typeface="Times New Roman" panose="02020603050405020304" pitchFamily="18" charset="0"/>
              </a:rPr>
              <a:t>THE OPPORTUNITY</a:t>
            </a:r>
            <a:r>
              <a:rPr lang="en-IN" sz="3200" b="1" dirty="0">
                <a:latin typeface="Arial Black" panose="020B0A0402010202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572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6AD4-9487-9336-72FC-7CA93072B43C}"/>
              </a:ext>
            </a:extLst>
          </p:cNvPr>
          <p:cNvSpPr>
            <a:spLocks noGrp="1"/>
          </p:cNvSpPr>
          <p:nvPr>
            <p:ph type="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sp>
        <p:nvSpPr>
          <p:cNvPr id="8" name="Content Placeholder 2">
            <a:extLst>
              <a:ext uri="{FF2B5EF4-FFF2-40B4-BE49-F238E27FC236}">
                <a16:creationId xmlns:a16="http://schemas.microsoft.com/office/drawing/2014/main" id="{E5D3AAC4-D930-754E-C276-6FF3AB1136CA}"/>
              </a:ext>
            </a:extLst>
          </p:cNvPr>
          <p:cNvSpPr txBox="1">
            <a:spLocks/>
          </p:cNvSpPr>
          <p:nvPr/>
        </p:nvSpPr>
        <p:spPr>
          <a:xfrm>
            <a:off x="747712" y="108136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Using various methods like df.shape, </a:t>
            </a:r>
            <a:r>
              <a:rPr lang="en-IN" sz="1800" dirty="0" err="1">
                <a:solidFill>
                  <a:schemeClr val="bg2">
                    <a:lumMod val="20000"/>
                    <a:lumOff val="80000"/>
                  </a:schemeClr>
                </a:solidFill>
                <a:latin typeface="Arial" panose="020B0604020202020204" pitchFamily="34" charset="0"/>
                <a:ea typeface="Calibri" panose="020F0502020204030204" pitchFamily="34" charset="0"/>
              </a:rPr>
              <a:t>df.columns</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df.head</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df.tail</a:t>
            </a:r>
            <a:r>
              <a:rPr lang="en-IN" sz="1800" dirty="0">
                <a:solidFill>
                  <a:schemeClr val="bg2">
                    <a:lumMod val="20000"/>
                    <a:lumOff val="80000"/>
                  </a:schemeClr>
                </a:solidFill>
                <a:latin typeface="Arial" panose="020B0604020202020204" pitchFamily="34" charset="0"/>
                <a:ea typeface="Calibri" panose="020F0502020204030204" pitchFamily="34" charset="0"/>
              </a:rPr>
              <a:t>() , df.info() to get some idea about the data we are handling</a:t>
            </a:r>
          </a:p>
          <a:p>
            <a:endParaRPr lang="en-IN" sz="1800" dirty="0">
              <a:solidFill>
                <a:schemeClr val="bg2">
                  <a:lumMod val="20000"/>
                  <a:lumOff val="80000"/>
                </a:schemeClr>
              </a:solidFill>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929E6D3C-2165-1663-76B9-F519A4D05E52}"/>
              </a:ext>
            </a:extLst>
          </p:cNvPr>
          <p:cNvPicPr>
            <a:picLocks noChangeAspect="1"/>
          </p:cNvPicPr>
          <p:nvPr/>
        </p:nvPicPr>
        <p:blipFill>
          <a:blip r:embed="rId2"/>
          <a:stretch>
            <a:fillRect/>
          </a:stretch>
        </p:blipFill>
        <p:spPr>
          <a:xfrm>
            <a:off x="849684" y="1975072"/>
            <a:ext cx="6681698" cy="1189702"/>
          </a:xfrm>
          <a:prstGeom prst="rect">
            <a:avLst/>
          </a:prstGeom>
        </p:spPr>
      </p:pic>
      <p:pic>
        <p:nvPicPr>
          <p:cNvPr id="13" name="Picture 12">
            <a:extLst>
              <a:ext uri="{FF2B5EF4-FFF2-40B4-BE49-F238E27FC236}">
                <a16:creationId xmlns:a16="http://schemas.microsoft.com/office/drawing/2014/main" id="{F5BB8C04-1D23-39E8-3351-2DB1F8A5DD68}"/>
              </a:ext>
            </a:extLst>
          </p:cNvPr>
          <p:cNvPicPr>
            <a:picLocks noChangeAspect="1"/>
          </p:cNvPicPr>
          <p:nvPr/>
        </p:nvPicPr>
        <p:blipFill>
          <a:blip r:embed="rId3"/>
          <a:stretch>
            <a:fillRect/>
          </a:stretch>
        </p:blipFill>
        <p:spPr>
          <a:xfrm>
            <a:off x="849684" y="3179108"/>
            <a:ext cx="3405438" cy="3384715"/>
          </a:xfrm>
          <a:prstGeom prst="rect">
            <a:avLst/>
          </a:prstGeom>
        </p:spPr>
      </p:pic>
      <p:pic>
        <p:nvPicPr>
          <p:cNvPr id="15" name="Picture 14">
            <a:extLst>
              <a:ext uri="{FF2B5EF4-FFF2-40B4-BE49-F238E27FC236}">
                <a16:creationId xmlns:a16="http://schemas.microsoft.com/office/drawing/2014/main" id="{8DE60AD6-346A-BB19-0551-B6D91011A526}"/>
              </a:ext>
            </a:extLst>
          </p:cNvPr>
          <p:cNvPicPr>
            <a:picLocks noChangeAspect="1"/>
          </p:cNvPicPr>
          <p:nvPr/>
        </p:nvPicPr>
        <p:blipFill>
          <a:blip r:embed="rId4"/>
          <a:stretch>
            <a:fillRect/>
          </a:stretch>
        </p:blipFill>
        <p:spPr>
          <a:xfrm>
            <a:off x="4356723" y="3279074"/>
            <a:ext cx="2828925" cy="1028700"/>
          </a:xfrm>
          <a:prstGeom prst="rect">
            <a:avLst/>
          </a:prstGeom>
        </p:spPr>
      </p:pic>
    </p:spTree>
    <p:extLst>
      <p:ext uri="{BB962C8B-B14F-4D97-AF65-F5344CB8AC3E}">
        <p14:creationId xmlns:p14="http://schemas.microsoft.com/office/powerpoint/2010/main" val="330769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580757-8252-63A0-7F12-A6F8DBBC069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pic>
        <p:nvPicPr>
          <p:cNvPr id="3" name="Picture 2">
            <a:extLst>
              <a:ext uri="{FF2B5EF4-FFF2-40B4-BE49-F238E27FC236}">
                <a16:creationId xmlns:a16="http://schemas.microsoft.com/office/drawing/2014/main" id="{98FD6E2A-2090-5FC6-F504-1AE48A84C141}"/>
              </a:ext>
            </a:extLst>
          </p:cNvPr>
          <p:cNvPicPr>
            <a:picLocks noChangeAspect="1"/>
          </p:cNvPicPr>
          <p:nvPr/>
        </p:nvPicPr>
        <p:blipFill>
          <a:blip r:embed="rId2"/>
          <a:stretch>
            <a:fillRect/>
          </a:stretch>
        </p:blipFill>
        <p:spPr>
          <a:xfrm>
            <a:off x="623455" y="1146585"/>
            <a:ext cx="6644080" cy="2558809"/>
          </a:xfrm>
          <a:prstGeom prst="rect">
            <a:avLst/>
          </a:prstGeom>
        </p:spPr>
      </p:pic>
      <p:pic>
        <p:nvPicPr>
          <p:cNvPr id="5" name="Picture 4">
            <a:extLst>
              <a:ext uri="{FF2B5EF4-FFF2-40B4-BE49-F238E27FC236}">
                <a16:creationId xmlns:a16="http://schemas.microsoft.com/office/drawing/2014/main" id="{F165A29D-A89B-A603-CB55-475FD08383AC}"/>
              </a:ext>
            </a:extLst>
          </p:cNvPr>
          <p:cNvPicPr>
            <a:picLocks noChangeAspect="1"/>
          </p:cNvPicPr>
          <p:nvPr/>
        </p:nvPicPr>
        <p:blipFill>
          <a:blip r:embed="rId2"/>
          <a:stretch>
            <a:fillRect/>
          </a:stretch>
        </p:blipFill>
        <p:spPr>
          <a:xfrm>
            <a:off x="623454" y="3783955"/>
            <a:ext cx="6644079" cy="2558809"/>
          </a:xfrm>
          <a:prstGeom prst="rect">
            <a:avLst/>
          </a:prstGeom>
        </p:spPr>
      </p:pic>
    </p:spTree>
    <p:extLst>
      <p:ext uri="{BB962C8B-B14F-4D97-AF65-F5344CB8AC3E}">
        <p14:creationId xmlns:p14="http://schemas.microsoft.com/office/powerpoint/2010/main" val="252957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580757-8252-63A0-7F12-A6F8DBBC069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pic>
        <p:nvPicPr>
          <p:cNvPr id="4" name="Picture 3">
            <a:extLst>
              <a:ext uri="{FF2B5EF4-FFF2-40B4-BE49-F238E27FC236}">
                <a16:creationId xmlns:a16="http://schemas.microsoft.com/office/drawing/2014/main" id="{B217648C-85C1-830A-2703-C5495C12E0AD}"/>
              </a:ext>
            </a:extLst>
          </p:cNvPr>
          <p:cNvPicPr>
            <a:picLocks noChangeAspect="1"/>
          </p:cNvPicPr>
          <p:nvPr/>
        </p:nvPicPr>
        <p:blipFill>
          <a:blip r:embed="rId2"/>
          <a:stretch>
            <a:fillRect/>
          </a:stretch>
        </p:blipFill>
        <p:spPr>
          <a:xfrm>
            <a:off x="798511" y="1087210"/>
            <a:ext cx="6687416" cy="5372385"/>
          </a:xfrm>
          <a:prstGeom prst="rect">
            <a:avLst/>
          </a:prstGeom>
        </p:spPr>
      </p:pic>
    </p:spTree>
    <p:extLst>
      <p:ext uri="{BB962C8B-B14F-4D97-AF65-F5344CB8AC3E}">
        <p14:creationId xmlns:p14="http://schemas.microsoft.com/office/powerpoint/2010/main" val="231548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5A07C6-7658-D884-1B53-B8A735578369}"/>
              </a:ext>
            </a:extLst>
          </p:cNvPr>
          <p:cNvSpPr txBox="1">
            <a:spLocks/>
          </p:cNvSpPr>
          <p:nvPr/>
        </p:nvSpPr>
        <p:spPr>
          <a:xfrm>
            <a:off x="58896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NULL VALUE CHECK:</a:t>
            </a:r>
            <a:endParaRPr lang="en-IN" sz="1800" dirty="0"/>
          </a:p>
        </p:txBody>
      </p:sp>
      <p:sp>
        <p:nvSpPr>
          <p:cNvPr id="9" name="Content Placeholder 2">
            <a:extLst>
              <a:ext uri="{FF2B5EF4-FFF2-40B4-BE49-F238E27FC236}">
                <a16:creationId xmlns:a16="http://schemas.microsoft.com/office/drawing/2014/main" id="{C350FCAC-82B0-FC46-630C-8335B08FB636}"/>
              </a:ext>
            </a:extLst>
          </p:cNvPr>
          <p:cNvSpPr txBox="1">
            <a:spLocks/>
          </p:cNvSpPr>
          <p:nvPr/>
        </p:nvSpPr>
        <p:spPr>
          <a:xfrm>
            <a:off x="818051" y="122283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Checking null values present in data by heatmap</a:t>
            </a:r>
            <a:endParaRPr lang="en-IN" sz="1800" dirty="0">
              <a:solidFill>
                <a:schemeClr val="bg2">
                  <a:lumMod val="20000"/>
                  <a:lumOff val="80000"/>
                </a:schemeClr>
              </a:solidFill>
            </a:endParaRPr>
          </a:p>
          <a:p>
            <a:endParaRPr lang="en-IN" sz="1800" dirty="0">
              <a:solidFill>
                <a:srgbClr val="111111"/>
              </a:solidFill>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C2106FA9-572C-5CF0-841B-C66439813B45}"/>
              </a:ext>
            </a:extLst>
          </p:cNvPr>
          <p:cNvPicPr>
            <a:picLocks noChangeAspect="1"/>
          </p:cNvPicPr>
          <p:nvPr/>
        </p:nvPicPr>
        <p:blipFill>
          <a:blip r:embed="rId2"/>
          <a:stretch>
            <a:fillRect/>
          </a:stretch>
        </p:blipFill>
        <p:spPr>
          <a:xfrm>
            <a:off x="1295280" y="1817413"/>
            <a:ext cx="4456328" cy="4565574"/>
          </a:xfrm>
          <a:prstGeom prst="rect">
            <a:avLst/>
          </a:prstGeom>
        </p:spPr>
      </p:pic>
    </p:spTree>
    <p:extLst>
      <p:ext uri="{BB962C8B-B14F-4D97-AF65-F5344CB8AC3E}">
        <p14:creationId xmlns:p14="http://schemas.microsoft.com/office/powerpoint/2010/main" val="211814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5A07C6-7658-D884-1B53-B8A735578369}"/>
              </a:ext>
            </a:extLst>
          </p:cNvPr>
          <p:cNvSpPr txBox="1">
            <a:spLocks/>
          </p:cNvSpPr>
          <p:nvPr/>
        </p:nvSpPr>
        <p:spPr>
          <a:xfrm>
            <a:off x="58896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NULL VALUE TREATMENT:</a:t>
            </a:r>
            <a:endParaRPr lang="en-IN" sz="1800" dirty="0"/>
          </a:p>
        </p:txBody>
      </p:sp>
      <p:sp>
        <p:nvSpPr>
          <p:cNvPr id="9" name="Content Placeholder 2">
            <a:extLst>
              <a:ext uri="{FF2B5EF4-FFF2-40B4-BE49-F238E27FC236}">
                <a16:creationId xmlns:a16="http://schemas.microsoft.com/office/drawing/2014/main" id="{C350FCAC-82B0-FC46-630C-8335B08FB636}"/>
              </a:ext>
            </a:extLst>
          </p:cNvPr>
          <p:cNvSpPr txBox="1">
            <a:spLocks/>
          </p:cNvSpPr>
          <p:nvPr/>
        </p:nvSpPr>
        <p:spPr>
          <a:xfrm>
            <a:off x="818051" y="122283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rPr>
              <a:t>Null values are removed</a:t>
            </a:r>
          </a:p>
          <a:p>
            <a:r>
              <a:rPr lang="en-IN" sz="1800" dirty="0">
                <a:solidFill>
                  <a:schemeClr val="bg2">
                    <a:lumMod val="20000"/>
                    <a:lumOff val="80000"/>
                  </a:schemeClr>
                </a:solidFill>
                <a:latin typeface="Arial" panose="020B0604020202020204" pitchFamily="34" charset="0"/>
                <a:ea typeface="Calibri" panose="020F0502020204030204" pitchFamily="34" charset="0"/>
              </a:rPr>
              <a:t>Unnamed column is dropped. As it has no value addition to data</a:t>
            </a:r>
            <a:endParaRPr lang="en-IN" sz="1800" dirty="0">
              <a:solidFill>
                <a:srgbClr val="111111"/>
              </a:solidFill>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564D5814-F9ED-F39C-3273-674A8775D83B}"/>
              </a:ext>
            </a:extLst>
          </p:cNvPr>
          <p:cNvPicPr>
            <a:picLocks noChangeAspect="1"/>
          </p:cNvPicPr>
          <p:nvPr/>
        </p:nvPicPr>
        <p:blipFill>
          <a:blip r:embed="rId2"/>
          <a:stretch>
            <a:fillRect/>
          </a:stretch>
        </p:blipFill>
        <p:spPr>
          <a:xfrm>
            <a:off x="1221016" y="2046932"/>
            <a:ext cx="3111660" cy="4616687"/>
          </a:xfrm>
          <a:prstGeom prst="rect">
            <a:avLst/>
          </a:prstGeom>
        </p:spPr>
      </p:pic>
    </p:spTree>
    <p:extLst>
      <p:ext uri="{BB962C8B-B14F-4D97-AF65-F5344CB8AC3E}">
        <p14:creationId xmlns:p14="http://schemas.microsoft.com/office/powerpoint/2010/main" val="2684952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292</TotalTime>
  <Words>1014</Words>
  <Application>Microsoft Office PowerPoint</Application>
  <PresentationFormat>Widescreen</PresentationFormat>
  <Paragraphs>132</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Arial Black</vt:lpstr>
      <vt:lpstr>Calibri</vt:lpstr>
      <vt:lpstr>Century Gothic</vt:lpstr>
      <vt:lpstr>Helvetica</vt:lpstr>
      <vt:lpstr>Helvetica Neue</vt:lpstr>
      <vt:lpstr>Symbol</vt:lpstr>
      <vt:lpstr>Times New Roman</vt:lpstr>
      <vt:lpstr>Wingdings 3</vt:lpstr>
      <vt:lpstr>Ion</vt:lpstr>
      <vt:lpstr>    CAR: PRICE PREDICTION  </vt:lpstr>
      <vt:lpstr>PowerPoint Presentation</vt:lpstr>
      <vt:lpstr>PowerPoint Presentation</vt:lpstr>
      <vt:lpstr>  Technical Requirements:  </vt:lpstr>
      <vt:lpstr>ABOUT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Manivannan p</dc:creator>
  <cp:lastModifiedBy>Manivannan p</cp:lastModifiedBy>
  <cp:revision>57</cp:revision>
  <dcterms:created xsi:type="dcterms:W3CDTF">2022-05-12T17:05:37Z</dcterms:created>
  <dcterms:modified xsi:type="dcterms:W3CDTF">2022-07-11T15:30:37Z</dcterms:modified>
</cp:coreProperties>
</file>