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95" r:id="rId3"/>
    <p:sldId id="296" r:id="rId4"/>
    <p:sldId id="263" r:id="rId5"/>
    <p:sldId id="262" r:id="rId6"/>
    <p:sldId id="261" r:id="rId7"/>
    <p:sldId id="299" r:id="rId8"/>
    <p:sldId id="354" r:id="rId9"/>
    <p:sldId id="355" r:id="rId10"/>
    <p:sldId id="356" r:id="rId11"/>
    <p:sldId id="357" r:id="rId12"/>
    <p:sldId id="358" r:id="rId13"/>
    <p:sldId id="376" r:id="rId14"/>
    <p:sldId id="359" r:id="rId15"/>
    <p:sldId id="369" r:id="rId16"/>
    <p:sldId id="330" r:id="rId17"/>
    <p:sldId id="370" r:id="rId18"/>
    <p:sldId id="377" r:id="rId19"/>
    <p:sldId id="378" r:id="rId20"/>
    <p:sldId id="269" r:id="rId21"/>
    <p:sldId id="338" r:id="rId22"/>
    <p:sldId id="339" r:id="rId23"/>
    <p:sldId id="340" r:id="rId24"/>
    <p:sldId id="379" r:id="rId25"/>
    <p:sldId id="341" r:id="rId26"/>
    <p:sldId id="372" r:id="rId27"/>
    <p:sldId id="373" r:id="rId28"/>
    <p:sldId id="380" r:id="rId29"/>
    <p:sldId id="381" r:id="rId30"/>
    <p:sldId id="353"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35836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6453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48195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127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78238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482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1135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740434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606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4185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837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8A47-3CB1-4DAD-8B79-D2038FD49B8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05960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0832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6158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4208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58A47-3CB1-4DAD-8B79-D2038FD49B88}" type="datetimeFigureOut">
              <a:rPr lang="en-IN" smtClean="0"/>
              <a:t>11-09-2022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30801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9381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58A47-3CB1-4DAD-8B79-D2038FD49B88}" type="datetimeFigureOut">
              <a:rPr lang="en-IN" smtClean="0"/>
              <a:t>11-09-2022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B293A-ABB4-4C97-AD4A-D31DE479CD53}" type="slidenum">
              <a:rPr lang="en-IN" smtClean="0"/>
              <a:t>‹#›</a:t>
            </a:fld>
            <a:endParaRPr lang="en-IN"/>
          </a:p>
        </p:txBody>
      </p:sp>
    </p:spTree>
    <p:extLst>
      <p:ext uri="{BB962C8B-B14F-4D97-AF65-F5344CB8AC3E}">
        <p14:creationId xmlns:p14="http://schemas.microsoft.com/office/powerpoint/2010/main" val="970114337"/>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A9-0EF1-8D20-C07E-EA763DA78019}"/>
              </a:ext>
            </a:extLst>
          </p:cNvPr>
          <p:cNvSpPr>
            <a:spLocks noGrp="1"/>
          </p:cNvSpPr>
          <p:nvPr>
            <p:ph type="ctrTitle"/>
          </p:nvPr>
        </p:nvSpPr>
        <p:spPr>
          <a:xfrm>
            <a:off x="1261832" y="984662"/>
            <a:ext cx="9224079" cy="3329581"/>
          </a:xfrm>
        </p:spPr>
        <p:txBody>
          <a:bodyPr/>
          <a:lstStyle/>
          <a:p>
            <a:pPr algn="l"/>
            <a:br>
              <a:rPr lang="en-IN" sz="1800" b="0" i="0" u="none" strike="noStrike" baseline="0" dirty="0">
                <a:solidFill>
                  <a:srgbClr val="000000"/>
                </a:solidFill>
                <a:latin typeface="Times New Roman" panose="02020603050405020304" pitchFamily="18" charset="0"/>
              </a:rPr>
            </a:br>
            <a:r>
              <a:rPr lang="en-IN" sz="4400" b="1" i="0" u="none" strike="noStrike" baseline="0" dirty="0">
                <a:solidFill>
                  <a:srgbClr val="000000"/>
                </a:solidFill>
                <a:latin typeface="Times New Roman" panose="02020603050405020304" pitchFamily="18" charset="0"/>
              </a:rPr>
              <a:t>         Malignant Comment Classifier</a:t>
            </a:r>
            <a:br>
              <a:rPr lang="en-IN" sz="4400" b="1" i="0" u="none" strike="noStrike" baseline="0" dirty="0">
                <a:solidFill>
                  <a:srgbClr val="000000"/>
                </a:solidFill>
                <a:latin typeface="Times New Roman" panose="02020603050405020304" pitchFamily="18" charset="0"/>
              </a:rPr>
            </a:br>
            <a:endParaRPr lang="en-IN" sz="4000" b="1" dirty="0">
              <a:solidFill>
                <a:schemeClr val="bg1"/>
              </a:solidFill>
            </a:endParaRPr>
          </a:p>
        </p:txBody>
      </p:sp>
    </p:spTree>
    <p:extLst>
      <p:ext uri="{BB962C8B-B14F-4D97-AF65-F5344CB8AC3E}">
        <p14:creationId xmlns:p14="http://schemas.microsoft.com/office/powerpoint/2010/main" val="52800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8CF648DF-B2D0-DD60-620A-FD5CB5D97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6748" y="913479"/>
            <a:ext cx="5985008" cy="4028243"/>
          </a:xfrm>
          <a:prstGeom prst="rect">
            <a:avLst/>
          </a:prstGeom>
          <a:noFill/>
          <a:ln>
            <a:noFill/>
          </a:ln>
        </p:spPr>
      </p:pic>
      <p:sp>
        <p:nvSpPr>
          <p:cNvPr id="5" name="TextBox 4">
            <a:extLst>
              <a:ext uri="{FF2B5EF4-FFF2-40B4-BE49-F238E27FC236}">
                <a16:creationId xmlns:a16="http://schemas.microsoft.com/office/drawing/2014/main" id="{B9BB86CB-2FA8-96B3-F6A0-64DDAFA45862}"/>
              </a:ext>
            </a:extLst>
          </p:cNvPr>
          <p:cNvSpPr txBox="1"/>
          <p:nvPr/>
        </p:nvSpPr>
        <p:spPr>
          <a:xfrm>
            <a:off x="1086748" y="5088657"/>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Based on the Word Cloud plot these are words which is most often repeated in threat comments.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326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E8AD0DF3-B89D-3723-07DB-0C36A39556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791" y="1078613"/>
            <a:ext cx="6473413" cy="4356967"/>
          </a:xfrm>
          <a:prstGeom prst="rect">
            <a:avLst/>
          </a:prstGeom>
          <a:noFill/>
          <a:ln>
            <a:noFill/>
          </a:ln>
        </p:spPr>
      </p:pic>
      <p:sp>
        <p:nvSpPr>
          <p:cNvPr id="5" name="TextBox 4">
            <a:extLst>
              <a:ext uri="{FF2B5EF4-FFF2-40B4-BE49-F238E27FC236}">
                <a16:creationId xmlns:a16="http://schemas.microsoft.com/office/drawing/2014/main" id="{99149D99-670E-B73F-05F3-556080F9048F}"/>
              </a:ext>
            </a:extLst>
          </p:cNvPr>
          <p:cNvSpPr txBox="1"/>
          <p:nvPr/>
        </p:nvSpPr>
        <p:spPr>
          <a:xfrm>
            <a:off x="975261" y="5314288"/>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Based on the Word Cloud plot these are words which is most often repeated in abuse comments.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013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7C18C925-31CF-D3BC-DA62-BC291D4DF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791" y="1203304"/>
            <a:ext cx="6095009" cy="4102280"/>
          </a:xfrm>
          <a:prstGeom prst="rect">
            <a:avLst/>
          </a:prstGeom>
          <a:noFill/>
          <a:ln>
            <a:noFill/>
          </a:ln>
        </p:spPr>
      </p:pic>
      <p:sp>
        <p:nvSpPr>
          <p:cNvPr id="5" name="TextBox 4">
            <a:extLst>
              <a:ext uri="{FF2B5EF4-FFF2-40B4-BE49-F238E27FC236}">
                <a16:creationId xmlns:a16="http://schemas.microsoft.com/office/drawing/2014/main" id="{133CF858-E617-D28A-9A78-BB206537C8AC}"/>
              </a:ext>
            </a:extLst>
          </p:cNvPr>
          <p:cNvSpPr txBox="1"/>
          <p:nvPr/>
        </p:nvSpPr>
        <p:spPr>
          <a:xfrm>
            <a:off x="1031792" y="5260848"/>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Based on the Word Cloud plot these are words which is most often repeated in loathe comments.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306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4" name="Picture 3">
            <a:extLst>
              <a:ext uri="{FF2B5EF4-FFF2-40B4-BE49-F238E27FC236}">
                <a16:creationId xmlns:a16="http://schemas.microsoft.com/office/drawing/2014/main" id="{F7B4EEAF-0A21-5F1E-3029-375972BA6D52}"/>
              </a:ext>
            </a:extLst>
          </p:cNvPr>
          <p:cNvPicPr>
            <a:picLocks noChangeAspect="1"/>
          </p:cNvPicPr>
          <p:nvPr/>
        </p:nvPicPr>
        <p:blipFill>
          <a:blip r:embed="rId2"/>
          <a:stretch>
            <a:fillRect/>
          </a:stretch>
        </p:blipFill>
        <p:spPr>
          <a:xfrm>
            <a:off x="1113126" y="1217900"/>
            <a:ext cx="9279578" cy="2558453"/>
          </a:xfrm>
          <a:prstGeom prst="rect">
            <a:avLst/>
          </a:prstGeom>
        </p:spPr>
      </p:pic>
      <p:sp>
        <p:nvSpPr>
          <p:cNvPr id="8" name="TextBox 7">
            <a:extLst>
              <a:ext uri="{FF2B5EF4-FFF2-40B4-BE49-F238E27FC236}">
                <a16:creationId xmlns:a16="http://schemas.microsoft.com/office/drawing/2014/main" id="{28297D3B-BB80-A1D5-F92D-CB3D9C95648C}"/>
              </a:ext>
            </a:extLst>
          </p:cNvPr>
          <p:cNvSpPr txBox="1"/>
          <p:nvPr/>
        </p:nvSpPr>
        <p:spPr>
          <a:xfrm>
            <a:off x="1031792" y="4190684"/>
            <a:ext cx="7330230" cy="1070934"/>
          </a:xfrm>
          <a:prstGeom prst="rect">
            <a:avLst/>
          </a:prstGeom>
          <a:noFill/>
        </p:spPr>
        <p:txBody>
          <a:bodyPr wrap="square">
            <a:spAutoFit/>
          </a:bodyPr>
          <a:lstStyle/>
          <a:p>
            <a:pPr>
              <a:lnSpc>
                <a:spcPct val="107000"/>
              </a:lnSpc>
              <a:spcAft>
                <a:spcPts val="800"/>
              </a:spcAft>
            </a:pPr>
            <a:r>
              <a:rPr lang="en-IN" sz="3600" dirty="0">
                <a:latin typeface="Calibri" panose="020F0502020204030204" pitchFamily="34" charset="0"/>
                <a:cs typeface="Times New Roman" panose="02020603050405020304" pitchFamily="18" charset="0"/>
              </a:rPr>
              <a:t>Observations:</a:t>
            </a:r>
          </a:p>
          <a:p>
            <a:pPr>
              <a:lnSpc>
                <a:spcPct val="107000"/>
              </a:lnSpc>
              <a:spcAft>
                <a:spcPts val="800"/>
              </a:spcAft>
            </a:pPr>
            <a:r>
              <a:rPr lang="en-IN" dirty="0">
                <a:solidFill>
                  <a:schemeClr val="bg1"/>
                </a:solidFill>
                <a:latin typeface="Calibri" panose="020F0502020204030204" pitchFamily="34" charset="0"/>
                <a:cs typeface="Times New Roman" panose="02020603050405020304" pitchFamily="18" charset="0"/>
              </a:rPr>
              <a:t>Malignant Comments are higher compared to others</a:t>
            </a:r>
          </a:p>
        </p:txBody>
      </p:sp>
    </p:spTree>
    <p:extLst>
      <p:ext uri="{BB962C8B-B14F-4D97-AF65-F5344CB8AC3E}">
        <p14:creationId xmlns:p14="http://schemas.microsoft.com/office/powerpoint/2010/main" val="39945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A387AD7A-4777-BDEE-F322-70B5C26586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4938" y="1049317"/>
            <a:ext cx="4927600" cy="4165600"/>
          </a:xfrm>
          <a:prstGeom prst="rect">
            <a:avLst/>
          </a:prstGeom>
          <a:noFill/>
          <a:ln>
            <a:noFill/>
          </a:ln>
        </p:spPr>
      </p:pic>
      <p:sp>
        <p:nvSpPr>
          <p:cNvPr id="5" name="TextBox 4">
            <a:extLst>
              <a:ext uri="{FF2B5EF4-FFF2-40B4-BE49-F238E27FC236}">
                <a16:creationId xmlns:a16="http://schemas.microsoft.com/office/drawing/2014/main" id="{CD2F27CA-386D-3116-D79C-6771EBD21A65}"/>
              </a:ext>
            </a:extLst>
          </p:cNvPr>
          <p:cNvSpPr txBox="1"/>
          <p:nvPr/>
        </p:nvSpPr>
        <p:spPr>
          <a:xfrm>
            <a:off x="1094014" y="4880838"/>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Type of Classification Comments plotted. We can malignant comments are higher.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56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958D3892-FCEF-B1B0-6078-FE6A91BD980A}"/>
              </a:ext>
            </a:extLst>
          </p:cNvPr>
          <p:cNvPicPr>
            <a:picLocks noChangeAspect="1"/>
          </p:cNvPicPr>
          <p:nvPr/>
        </p:nvPicPr>
        <p:blipFill>
          <a:blip r:embed="rId2"/>
          <a:stretch>
            <a:fillRect/>
          </a:stretch>
        </p:blipFill>
        <p:spPr>
          <a:xfrm>
            <a:off x="1016824" y="747419"/>
            <a:ext cx="9677897" cy="5778797"/>
          </a:xfrm>
          <a:prstGeom prst="rect">
            <a:avLst/>
          </a:prstGeom>
        </p:spPr>
      </p:pic>
    </p:spTree>
    <p:extLst>
      <p:ext uri="{BB962C8B-B14F-4D97-AF65-F5344CB8AC3E}">
        <p14:creationId xmlns:p14="http://schemas.microsoft.com/office/powerpoint/2010/main" val="140636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a:t>
            </a:r>
          </a:p>
        </p:txBody>
      </p:sp>
      <p:pic>
        <p:nvPicPr>
          <p:cNvPr id="3" name="Picture 2">
            <a:extLst>
              <a:ext uri="{FF2B5EF4-FFF2-40B4-BE49-F238E27FC236}">
                <a16:creationId xmlns:a16="http://schemas.microsoft.com/office/drawing/2014/main" id="{98183370-127B-2BFC-7AF4-EBE10C8C136A}"/>
              </a:ext>
            </a:extLst>
          </p:cNvPr>
          <p:cNvPicPr>
            <a:picLocks noChangeAspect="1"/>
          </p:cNvPicPr>
          <p:nvPr/>
        </p:nvPicPr>
        <p:blipFill>
          <a:blip r:embed="rId2"/>
          <a:stretch>
            <a:fillRect/>
          </a:stretch>
        </p:blipFill>
        <p:spPr>
          <a:xfrm>
            <a:off x="1016824" y="854138"/>
            <a:ext cx="8445934" cy="2311519"/>
          </a:xfrm>
          <a:prstGeom prst="rect">
            <a:avLst/>
          </a:prstGeom>
        </p:spPr>
      </p:pic>
    </p:spTree>
    <p:extLst>
      <p:ext uri="{BB962C8B-B14F-4D97-AF65-F5344CB8AC3E}">
        <p14:creationId xmlns:p14="http://schemas.microsoft.com/office/powerpoint/2010/main" val="22613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16824" y="271185"/>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a:t>
            </a:r>
          </a:p>
        </p:txBody>
      </p:sp>
      <p:pic>
        <p:nvPicPr>
          <p:cNvPr id="3" name="Picture 2">
            <a:extLst>
              <a:ext uri="{FF2B5EF4-FFF2-40B4-BE49-F238E27FC236}">
                <a16:creationId xmlns:a16="http://schemas.microsoft.com/office/drawing/2014/main" id="{2530287B-8CF0-4C41-CB16-61B379A49BC8}"/>
              </a:ext>
            </a:extLst>
          </p:cNvPr>
          <p:cNvPicPr>
            <a:picLocks noChangeAspect="1"/>
          </p:cNvPicPr>
          <p:nvPr/>
        </p:nvPicPr>
        <p:blipFill>
          <a:blip r:embed="rId2"/>
          <a:stretch>
            <a:fillRect/>
          </a:stretch>
        </p:blipFill>
        <p:spPr>
          <a:xfrm>
            <a:off x="1016824" y="821069"/>
            <a:ext cx="9411184" cy="3968954"/>
          </a:xfrm>
          <a:prstGeom prst="rect">
            <a:avLst/>
          </a:prstGeom>
        </p:spPr>
      </p:pic>
    </p:spTree>
    <p:extLst>
      <p:ext uri="{BB962C8B-B14F-4D97-AF65-F5344CB8AC3E}">
        <p14:creationId xmlns:p14="http://schemas.microsoft.com/office/powerpoint/2010/main" val="1300609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3D8976-E3D0-4E7B-48AB-405485825016}"/>
              </a:ext>
            </a:extLst>
          </p:cNvPr>
          <p:cNvPicPr>
            <a:picLocks noChangeAspect="1"/>
          </p:cNvPicPr>
          <p:nvPr/>
        </p:nvPicPr>
        <p:blipFill>
          <a:blip r:embed="rId2"/>
          <a:stretch>
            <a:fillRect/>
          </a:stretch>
        </p:blipFill>
        <p:spPr>
          <a:xfrm>
            <a:off x="1101310" y="1280973"/>
            <a:ext cx="6521785" cy="4616687"/>
          </a:xfrm>
          <a:prstGeom prst="rect">
            <a:avLst/>
          </a:prstGeom>
        </p:spPr>
      </p:pic>
      <p:sp>
        <p:nvSpPr>
          <p:cNvPr id="7" name="TextBox 6">
            <a:extLst>
              <a:ext uri="{FF2B5EF4-FFF2-40B4-BE49-F238E27FC236}">
                <a16:creationId xmlns:a16="http://schemas.microsoft.com/office/drawing/2014/main" id="{BE2B011F-E20F-21FA-D7AF-9ED30C63AE25}"/>
              </a:ext>
            </a:extLst>
          </p:cNvPr>
          <p:cNvSpPr txBox="1"/>
          <p:nvPr/>
        </p:nvSpPr>
        <p:spPr>
          <a:xfrm>
            <a:off x="1016824" y="378062"/>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a:t>
            </a:r>
          </a:p>
        </p:txBody>
      </p:sp>
    </p:spTree>
    <p:extLst>
      <p:ext uri="{BB962C8B-B14F-4D97-AF65-F5344CB8AC3E}">
        <p14:creationId xmlns:p14="http://schemas.microsoft.com/office/powerpoint/2010/main" val="103314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2B011F-E20F-21FA-D7AF-9ED30C63AE25}"/>
              </a:ext>
            </a:extLst>
          </p:cNvPr>
          <p:cNvSpPr txBox="1"/>
          <p:nvPr/>
        </p:nvSpPr>
        <p:spPr>
          <a:xfrm>
            <a:off x="1016824" y="378062"/>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Pre-processing </a:t>
            </a:r>
          </a:p>
        </p:txBody>
      </p:sp>
      <p:pic>
        <p:nvPicPr>
          <p:cNvPr id="3" name="Picture 2">
            <a:extLst>
              <a:ext uri="{FF2B5EF4-FFF2-40B4-BE49-F238E27FC236}">
                <a16:creationId xmlns:a16="http://schemas.microsoft.com/office/drawing/2014/main" id="{1D7C2C07-C2BE-5404-50D0-46F68D417A5D}"/>
              </a:ext>
            </a:extLst>
          </p:cNvPr>
          <p:cNvPicPr>
            <a:picLocks noChangeAspect="1"/>
          </p:cNvPicPr>
          <p:nvPr/>
        </p:nvPicPr>
        <p:blipFill>
          <a:blip r:embed="rId2"/>
          <a:stretch>
            <a:fillRect/>
          </a:stretch>
        </p:blipFill>
        <p:spPr>
          <a:xfrm>
            <a:off x="1016824" y="1080193"/>
            <a:ext cx="7506829" cy="3812441"/>
          </a:xfrm>
          <a:prstGeom prst="rect">
            <a:avLst/>
          </a:prstGeom>
        </p:spPr>
      </p:pic>
    </p:spTree>
    <p:extLst>
      <p:ext uri="{BB962C8B-B14F-4D97-AF65-F5344CB8AC3E}">
        <p14:creationId xmlns:p14="http://schemas.microsoft.com/office/powerpoint/2010/main" val="77412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7" name="Content Placeholder 2">
            <a:extLst>
              <a:ext uri="{FF2B5EF4-FFF2-40B4-BE49-F238E27FC236}">
                <a16:creationId xmlns:a16="http://schemas.microsoft.com/office/drawing/2014/main" id="{B396D901-B196-5B30-12FA-299C5D22661B}"/>
              </a:ext>
            </a:extLst>
          </p:cNvPr>
          <p:cNvSpPr txBox="1">
            <a:spLocks/>
          </p:cNvSpPr>
          <p:nvPr/>
        </p:nvSpPr>
        <p:spPr>
          <a:xfrm>
            <a:off x="866786" y="1026313"/>
            <a:ext cx="9809131" cy="5378969"/>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l"/>
            <a:endParaRPr lang="en-IN" sz="1800" b="0" i="0" u="none" strike="noStrike" baseline="0" dirty="0">
              <a:solidFill>
                <a:srgbClr val="000000"/>
              </a:solidFill>
              <a:latin typeface="Arial" panose="020B0604020202020204" pitchFamily="34" charset="0"/>
            </a:endParaRPr>
          </a:p>
          <a:p>
            <a:pPr>
              <a:lnSpc>
                <a:spcPct val="107000"/>
              </a:lnSpc>
              <a:spcAft>
                <a:spcPts val="800"/>
              </a:spcAft>
            </a:pPr>
            <a:r>
              <a:rPr lang="en-IN" sz="18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a:t>
            </a:r>
            <a:r>
              <a:rPr lang="en-IN" sz="1800" dirty="0" err="1">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offensive.Our</a:t>
            </a:r>
            <a:r>
              <a:rPr lang="en-IN" sz="18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goal is to build a prototype of online hate and abuse comment classifier which can used to classify hate and offensive comments so that it can be controlled and restricted from spreading hatred and cyberbullying. </a:t>
            </a:r>
          </a:p>
        </p:txBody>
      </p:sp>
      <p:sp>
        <p:nvSpPr>
          <p:cNvPr id="8" name="Title 1">
            <a:extLst>
              <a:ext uri="{FF2B5EF4-FFF2-40B4-BE49-F238E27FC236}">
                <a16:creationId xmlns:a16="http://schemas.microsoft.com/office/drawing/2014/main" id="{191E6689-429A-13AA-6F42-A850C648F51F}"/>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1396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432079"/>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03D3E8B-14C0-EEAD-6F40-3161A3B320D9}"/>
              </a:ext>
            </a:extLst>
          </p:cNvPr>
          <p:cNvPicPr>
            <a:picLocks noChangeAspect="1"/>
          </p:cNvPicPr>
          <p:nvPr/>
        </p:nvPicPr>
        <p:blipFill>
          <a:blip r:embed="rId2"/>
          <a:stretch>
            <a:fillRect/>
          </a:stretch>
        </p:blipFill>
        <p:spPr>
          <a:xfrm>
            <a:off x="625036" y="870998"/>
            <a:ext cx="7474334" cy="5721644"/>
          </a:xfrm>
          <a:prstGeom prst="rect">
            <a:avLst/>
          </a:prstGeom>
        </p:spPr>
      </p:pic>
    </p:spTree>
    <p:extLst>
      <p:ext uri="{BB962C8B-B14F-4D97-AF65-F5344CB8AC3E}">
        <p14:creationId xmlns:p14="http://schemas.microsoft.com/office/powerpoint/2010/main" val="264691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40519" y="1595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a:t>
            </a:r>
          </a:p>
          <a:p>
            <a:endParaRPr lang="en-IN" sz="1800" b="1" dirty="0">
              <a:latin typeface="Arial Black" panose="020B0A040201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272F1B7-790B-C6CF-CD32-07602AB5F201}"/>
              </a:ext>
            </a:extLst>
          </p:cNvPr>
          <p:cNvPicPr>
            <a:picLocks noChangeAspect="1"/>
          </p:cNvPicPr>
          <p:nvPr/>
        </p:nvPicPr>
        <p:blipFill>
          <a:blip r:embed="rId2"/>
          <a:stretch>
            <a:fillRect/>
          </a:stretch>
        </p:blipFill>
        <p:spPr>
          <a:xfrm>
            <a:off x="554139" y="674690"/>
            <a:ext cx="8103016" cy="3905451"/>
          </a:xfrm>
          <a:prstGeom prst="rect">
            <a:avLst/>
          </a:prstGeom>
        </p:spPr>
      </p:pic>
    </p:spTree>
    <p:extLst>
      <p:ext uri="{BB962C8B-B14F-4D97-AF65-F5344CB8AC3E}">
        <p14:creationId xmlns:p14="http://schemas.microsoft.com/office/powerpoint/2010/main" val="170603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88021" y="33769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MODEL TRAINING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9313BE3-67F2-FC41-16E7-089C20F3A5F0}"/>
              </a:ext>
            </a:extLst>
          </p:cNvPr>
          <p:cNvPicPr>
            <a:picLocks noChangeAspect="1"/>
          </p:cNvPicPr>
          <p:nvPr/>
        </p:nvPicPr>
        <p:blipFill>
          <a:blip r:embed="rId2"/>
          <a:stretch>
            <a:fillRect/>
          </a:stretch>
        </p:blipFill>
        <p:spPr>
          <a:xfrm>
            <a:off x="540315" y="887334"/>
            <a:ext cx="6883754" cy="3848298"/>
          </a:xfrm>
          <a:prstGeom prst="rect">
            <a:avLst/>
          </a:prstGeom>
        </p:spPr>
      </p:pic>
    </p:spTree>
    <p:extLst>
      <p:ext uri="{BB962C8B-B14F-4D97-AF65-F5344CB8AC3E}">
        <p14:creationId xmlns:p14="http://schemas.microsoft.com/office/powerpoint/2010/main" val="114973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D2E1649-36E6-91E0-6794-418B457EAFBD}"/>
              </a:ext>
            </a:extLst>
          </p:cNvPr>
          <p:cNvPicPr>
            <a:picLocks noChangeAspect="1"/>
          </p:cNvPicPr>
          <p:nvPr/>
        </p:nvPicPr>
        <p:blipFill>
          <a:blip r:embed="rId2"/>
          <a:stretch>
            <a:fillRect/>
          </a:stretch>
        </p:blipFill>
        <p:spPr>
          <a:xfrm>
            <a:off x="644946" y="1254013"/>
            <a:ext cx="7683895" cy="4349974"/>
          </a:xfrm>
          <a:prstGeom prst="rect">
            <a:avLst/>
          </a:prstGeom>
        </p:spPr>
      </p:pic>
    </p:spTree>
    <p:extLst>
      <p:ext uri="{BB962C8B-B14F-4D97-AF65-F5344CB8AC3E}">
        <p14:creationId xmlns:p14="http://schemas.microsoft.com/office/powerpoint/2010/main" val="464617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07AC62D-3884-EFE4-F40F-C2C45CEB63F3}"/>
              </a:ext>
            </a:extLst>
          </p:cNvPr>
          <p:cNvPicPr>
            <a:picLocks noChangeAspect="1"/>
          </p:cNvPicPr>
          <p:nvPr/>
        </p:nvPicPr>
        <p:blipFill>
          <a:blip r:embed="rId2"/>
          <a:stretch>
            <a:fillRect/>
          </a:stretch>
        </p:blipFill>
        <p:spPr>
          <a:xfrm>
            <a:off x="545496" y="1204987"/>
            <a:ext cx="7455283" cy="4305521"/>
          </a:xfrm>
          <a:prstGeom prst="rect">
            <a:avLst/>
          </a:prstGeom>
        </p:spPr>
      </p:pic>
    </p:spTree>
    <p:extLst>
      <p:ext uri="{BB962C8B-B14F-4D97-AF65-F5344CB8AC3E}">
        <p14:creationId xmlns:p14="http://schemas.microsoft.com/office/powerpoint/2010/main" val="631289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70D17AC-BCE8-C177-CC3A-ADEAA0F8AEFD}"/>
              </a:ext>
            </a:extLst>
          </p:cNvPr>
          <p:cNvPicPr>
            <a:picLocks noChangeAspect="1"/>
          </p:cNvPicPr>
          <p:nvPr/>
        </p:nvPicPr>
        <p:blipFill>
          <a:blip r:embed="rId2"/>
          <a:stretch>
            <a:fillRect/>
          </a:stretch>
        </p:blipFill>
        <p:spPr>
          <a:xfrm>
            <a:off x="493958" y="1267975"/>
            <a:ext cx="7772799" cy="3372023"/>
          </a:xfrm>
          <a:prstGeom prst="rect">
            <a:avLst/>
          </a:prstGeom>
        </p:spPr>
      </p:pic>
    </p:spTree>
    <p:extLst>
      <p:ext uri="{BB962C8B-B14F-4D97-AF65-F5344CB8AC3E}">
        <p14:creationId xmlns:p14="http://schemas.microsoft.com/office/powerpoint/2010/main" val="2757805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2BF88D8-A3AF-69A9-FD3E-E940F47F1561}"/>
              </a:ext>
            </a:extLst>
          </p:cNvPr>
          <p:cNvPicPr>
            <a:picLocks noChangeAspect="1"/>
          </p:cNvPicPr>
          <p:nvPr/>
        </p:nvPicPr>
        <p:blipFill>
          <a:blip r:embed="rId2"/>
          <a:stretch>
            <a:fillRect/>
          </a:stretch>
        </p:blipFill>
        <p:spPr>
          <a:xfrm>
            <a:off x="603600" y="1209343"/>
            <a:ext cx="7220321" cy="4902452"/>
          </a:xfrm>
          <a:prstGeom prst="rect">
            <a:avLst/>
          </a:prstGeom>
        </p:spPr>
      </p:pic>
    </p:spTree>
    <p:extLst>
      <p:ext uri="{BB962C8B-B14F-4D97-AF65-F5344CB8AC3E}">
        <p14:creationId xmlns:p14="http://schemas.microsoft.com/office/powerpoint/2010/main" val="403427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1E884B-B493-31D9-38D9-C0F0C7479C3D}"/>
              </a:ext>
            </a:extLst>
          </p:cNvPr>
          <p:cNvPicPr>
            <a:picLocks noChangeAspect="1"/>
          </p:cNvPicPr>
          <p:nvPr/>
        </p:nvPicPr>
        <p:blipFill>
          <a:blip r:embed="rId2"/>
          <a:stretch>
            <a:fillRect/>
          </a:stretch>
        </p:blipFill>
        <p:spPr>
          <a:xfrm>
            <a:off x="632337" y="1174853"/>
            <a:ext cx="7340977" cy="4134062"/>
          </a:xfrm>
          <a:prstGeom prst="rect">
            <a:avLst/>
          </a:prstGeom>
        </p:spPr>
      </p:pic>
      <p:sp>
        <p:nvSpPr>
          <p:cNvPr id="7" name="Title 1">
            <a:extLst>
              <a:ext uri="{FF2B5EF4-FFF2-40B4-BE49-F238E27FC236}">
                <a16:creationId xmlns:a16="http://schemas.microsoft.com/office/drawing/2014/main" id="{3830C8F9-0696-BE5C-FB00-2FBFE40B9E75}"/>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HYPERPARAMETER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3336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8D14E4-B190-B1D2-5D4C-312D39E9BC39}"/>
              </a:ext>
            </a:extLst>
          </p:cNvPr>
          <p:cNvPicPr>
            <a:picLocks noChangeAspect="1"/>
          </p:cNvPicPr>
          <p:nvPr/>
        </p:nvPicPr>
        <p:blipFill>
          <a:blip r:embed="rId2"/>
          <a:stretch>
            <a:fillRect/>
          </a:stretch>
        </p:blipFill>
        <p:spPr>
          <a:xfrm>
            <a:off x="553798" y="231569"/>
            <a:ext cx="8287381" cy="6032235"/>
          </a:xfrm>
          <a:prstGeom prst="rect">
            <a:avLst/>
          </a:prstGeom>
        </p:spPr>
      </p:pic>
    </p:spTree>
    <p:extLst>
      <p:ext uri="{BB962C8B-B14F-4D97-AF65-F5344CB8AC3E}">
        <p14:creationId xmlns:p14="http://schemas.microsoft.com/office/powerpoint/2010/main" val="1936569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1349B1-E362-7DAB-3C8E-3DA64F1F5328}"/>
              </a:ext>
            </a:extLst>
          </p:cNvPr>
          <p:cNvPicPr>
            <a:picLocks noChangeAspect="1"/>
          </p:cNvPicPr>
          <p:nvPr/>
        </p:nvPicPr>
        <p:blipFill>
          <a:blip r:embed="rId2"/>
          <a:stretch>
            <a:fillRect/>
          </a:stretch>
        </p:blipFill>
        <p:spPr>
          <a:xfrm>
            <a:off x="704244" y="489132"/>
            <a:ext cx="5950256" cy="4134062"/>
          </a:xfrm>
          <a:prstGeom prst="rect">
            <a:avLst/>
          </a:prstGeom>
        </p:spPr>
      </p:pic>
    </p:spTree>
    <p:extLst>
      <p:ext uri="{BB962C8B-B14F-4D97-AF65-F5344CB8AC3E}">
        <p14:creationId xmlns:p14="http://schemas.microsoft.com/office/powerpoint/2010/main" val="136283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4" name="Title 1">
            <a:extLst>
              <a:ext uri="{FF2B5EF4-FFF2-40B4-BE49-F238E27FC236}">
                <a16:creationId xmlns:a16="http://schemas.microsoft.com/office/drawing/2014/main" id="{F6525677-0C72-5AE8-9243-8204A099A681}"/>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1" i="0" u="none" strike="noStrike" baseline="0" dirty="0">
                <a:solidFill>
                  <a:schemeClr val="tx1"/>
                </a:solidFill>
                <a:latin typeface="Times New Roman" panose="02020603050405020304" pitchFamily="18" charset="0"/>
              </a:rPr>
              <a:t>Business Goal: </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2">
            <a:extLst>
              <a:ext uri="{FF2B5EF4-FFF2-40B4-BE49-F238E27FC236}">
                <a16:creationId xmlns:a16="http://schemas.microsoft.com/office/drawing/2014/main" id="{627A89CB-37E8-6ADB-5EE9-6A4D10092976}"/>
              </a:ext>
            </a:extLst>
          </p:cNvPr>
          <p:cNvSpPr txBox="1">
            <a:spLocks/>
          </p:cNvSpPr>
          <p:nvPr/>
        </p:nvSpPr>
        <p:spPr>
          <a:xfrm>
            <a:off x="1104292" y="1026313"/>
            <a:ext cx="9809131" cy="53789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07000"/>
              </a:lnSpc>
              <a:spcAft>
                <a:spcPts val="800"/>
              </a:spcAft>
            </a:pPr>
            <a:r>
              <a:rPr lang="en-IN" sz="1700" dirty="0">
                <a:solidFill>
                  <a:schemeClr val="tx1">
                    <a:lumMod val="95000"/>
                  </a:schemeClr>
                </a:solidFill>
                <a:latin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p>
          <a:p>
            <a:pPr>
              <a:lnSpc>
                <a:spcPct val="107000"/>
              </a:lnSpc>
              <a:spcAft>
                <a:spcPts val="800"/>
              </a:spcAft>
            </a:pPr>
            <a:r>
              <a:rPr lang="en-IN" sz="1700" dirty="0">
                <a:solidFill>
                  <a:schemeClr val="tx1">
                    <a:lumMod val="95000"/>
                  </a:schemeClr>
                </a:solidFill>
                <a:latin typeface="Calibri" panose="020F0502020204030204" pitchFamily="34" charset="0"/>
                <a:cs typeface="Times New Roman" panose="02020603050405020304" pitchFamily="18" charset="0"/>
              </a:rPr>
              <a:t>You need to build a model that can differentiate between comments and its categories.  </a:t>
            </a:r>
          </a:p>
          <a:p>
            <a:pPr>
              <a:lnSpc>
                <a:spcPct val="107000"/>
              </a:lnSpc>
              <a:spcAft>
                <a:spcPts val="800"/>
              </a:spcAft>
            </a:pPr>
            <a:r>
              <a:rPr lang="en-IN" sz="1700" dirty="0">
                <a:solidFill>
                  <a:schemeClr val="tx1">
                    <a:lumMod val="95000"/>
                  </a:schemeClr>
                </a:solidFill>
                <a:latin typeface="Calibri" panose="020F0502020204030204" pitchFamily="34" charset="0"/>
                <a:cs typeface="Times New Roman" panose="02020603050405020304" pitchFamily="18" charset="0"/>
              </a:rPr>
              <a:t>Refer to the data set file provided along with this. </a:t>
            </a:r>
          </a:p>
          <a:p>
            <a:endParaRPr lang="en-US" sz="6400" b="0" i="0" u="none" strike="noStrike" baseline="0"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3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8D6A9C-1C9C-8EE8-D56E-35C6644A418C}"/>
              </a:ext>
            </a:extLst>
          </p:cNvPr>
          <p:cNvSpPr txBox="1"/>
          <p:nvPr/>
        </p:nvSpPr>
        <p:spPr>
          <a:xfrm>
            <a:off x="742099" y="1142787"/>
            <a:ext cx="8922822" cy="2564100"/>
          </a:xfrm>
          <a:prstGeom prst="rect">
            <a:avLst/>
          </a:prstGeom>
          <a:noFill/>
        </p:spPr>
        <p:txBody>
          <a:bodyPr wrap="square">
            <a:spAutoFit/>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clearly see that Certain words affect the Comments Classification of the NLP Program.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learn many useful insights from this study. the words people most often use to as threat rude etc. So based on these words NLP process the Comments classification.</a:t>
            </a:r>
          </a:p>
        </p:txBody>
      </p:sp>
    </p:spTree>
    <p:extLst>
      <p:ext uri="{BB962C8B-B14F-4D97-AF65-F5344CB8AC3E}">
        <p14:creationId xmlns:p14="http://schemas.microsoft.com/office/powerpoint/2010/main" val="1778856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1610238" y="26050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Arial Black" panose="020B0A04020102020204" pitchFamily="34" charset="0"/>
                <a:ea typeface="Calibri" panose="020F0502020204030204" pitchFamily="34" charset="0"/>
                <a:cs typeface="Times New Roman" panose="02020603050405020304" pitchFamily="18" charset="0"/>
              </a:rPr>
              <a:t>THANK YOU FOR </a:t>
            </a:r>
            <a:r>
              <a:rPr lang="en-IN" sz="3200" b="1" dirty="0">
                <a:latin typeface="Arial Black" panose="020B0A04020102020204" pitchFamily="34" charset="0"/>
                <a:cs typeface="Times New Roman" panose="02020603050405020304" pitchFamily="18" charset="0"/>
              </a:rPr>
              <a:t>THE OPPORTUNITY</a:t>
            </a:r>
            <a:r>
              <a:rPr lang="en-IN" sz="3200" b="1" dirty="0">
                <a:latin typeface="Arial Black" panose="020B0A04020102020204" pitchFamily="34" charset="0"/>
                <a:ea typeface="Calibri" panose="020F0502020204030204" pitchFamily="34" charset="0"/>
                <a:cs typeface="Times New Roman" panose="02020603050405020304" pitchFamily="18" charset="0"/>
              </a:rPr>
              <a:t> </a:t>
            </a:r>
            <a:r>
              <a:rPr lang="en-IN" sz="1800" b="1" dirty="0">
                <a:effectLst/>
                <a:latin typeface="Arial Black" panose="020B0A040201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2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6AD4-9487-9336-72FC-7CA93072B43C}"/>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sp>
        <p:nvSpPr>
          <p:cNvPr id="8" name="Content Placeholder 2">
            <a:extLst>
              <a:ext uri="{FF2B5EF4-FFF2-40B4-BE49-F238E27FC236}">
                <a16:creationId xmlns:a16="http://schemas.microsoft.com/office/drawing/2014/main" id="{E5D3AAC4-D930-754E-C276-6FF3AB1136CA}"/>
              </a:ext>
            </a:extLst>
          </p:cNvPr>
          <p:cNvSpPr txBox="1">
            <a:spLocks/>
          </p:cNvSpPr>
          <p:nvPr/>
        </p:nvSpPr>
        <p:spPr>
          <a:xfrm>
            <a:off x="747712" y="108136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Using various methods like </a:t>
            </a:r>
            <a:r>
              <a:rPr lang="en-IN" sz="1800" dirty="0" err="1">
                <a:solidFill>
                  <a:schemeClr val="bg2">
                    <a:lumMod val="20000"/>
                    <a:lumOff val="80000"/>
                  </a:schemeClr>
                </a:solidFill>
                <a:latin typeface="Arial" panose="020B0604020202020204" pitchFamily="34" charset="0"/>
                <a:ea typeface="Calibri" panose="020F0502020204030204" pitchFamily="34" charset="0"/>
              </a:rPr>
              <a:t>shape,head,info</a:t>
            </a:r>
            <a:r>
              <a:rPr lang="en-IN" sz="1800" dirty="0">
                <a:solidFill>
                  <a:schemeClr val="bg2">
                    <a:lumMod val="20000"/>
                    <a:lumOff val="80000"/>
                  </a:schemeClr>
                </a:solidFill>
                <a:latin typeface="Arial" panose="020B0604020202020204" pitchFamily="34" charset="0"/>
                <a:ea typeface="Calibri" panose="020F0502020204030204" pitchFamily="34" charset="0"/>
              </a:rPr>
              <a:t>(),describe to get some idea about the data we are handling</a:t>
            </a:r>
          </a:p>
          <a:p>
            <a:endParaRPr lang="en-IN" sz="1800" dirty="0">
              <a:solidFill>
                <a:schemeClr val="bg2">
                  <a:lumMod val="20000"/>
                  <a:lumOff val="80000"/>
                </a:schemeClr>
              </a:solidFill>
              <a:latin typeface="Arial" panose="020B060402020202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1A8A9ABB-DA07-F283-F0E4-C7A1BF077129}"/>
              </a:ext>
            </a:extLst>
          </p:cNvPr>
          <p:cNvPicPr>
            <a:picLocks noChangeAspect="1"/>
          </p:cNvPicPr>
          <p:nvPr/>
        </p:nvPicPr>
        <p:blipFill>
          <a:blip r:embed="rId2"/>
          <a:stretch>
            <a:fillRect/>
          </a:stretch>
        </p:blipFill>
        <p:spPr>
          <a:xfrm>
            <a:off x="1122883" y="1748385"/>
            <a:ext cx="5562926" cy="4786182"/>
          </a:xfrm>
          <a:prstGeom prst="rect">
            <a:avLst/>
          </a:prstGeom>
        </p:spPr>
      </p:pic>
    </p:spTree>
    <p:extLst>
      <p:ext uri="{BB962C8B-B14F-4D97-AF65-F5344CB8AC3E}">
        <p14:creationId xmlns:p14="http://schemas.microsoft.com/office/powerpoint/2010/main" val="330769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pic>
        <p:nvPicPr>
          <p:cNvPr id="3" name="Picture 2">
            <a:extLst>
              <a:ext uri="{FF2B5EF4-FFF2-40B4-BE49-F238E27FC236}">
                <a16:creationId xmlns:a16="http://schemas.microsoft.com/office/drawing/2014/main" id="{21797A9D-EBA7-11FE-94B1-1433AB0DE805}"/>
              </a:ext>
            </a:extLst>
          </p:cNvPr>
          <p:cNvPicPr>
            <a:picLocks noChangeAspect="1"/>
          </p:cNvPicPr>
          <p:nvPr/>
        </p:nvPicPr>
        <p:blipFill>
          <a:blip r:embed="rId2"/>
          <a:stretch>
            <a:fillRect/>
          </a:stretch>
        </p:blipFill>
        <p:spPr>
          <a:xfrm>
            <a:off x="1009917" y="1296477"/>
            <a:ext cx="8877756" cy="4115011"/>
          </a:xfrm>
          <a:prstGeom prst="rect">
            <a:avLst/>
          </a:prstGeom>
        </p:spPr>
      </p:pic>
    </p:spTree>
    <p:extLst>
      <p:ext uri="{BB962C8B-B14F-4D97-AF65-F5344CB8AC3E}">
        <p14:creationId xmlns:p14="http://schemas.microsoft.com/office/powerpoint/2010/main" val="252957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CHECK:</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Checking null values present in data by heatmap</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A3A9F2E7-2FBF-78F0-E889-2DEF01FFB5DE}"/>
              </a:ext>
            </a:extLst>
          </p:cNvPr>
          <p:cNvPicPr>
            <a:picLocks noChangeAspect="1"/>
          </p:cNvPicPr>
          <p:nvPr/>
        </p:nvPicPr>
        <p:blipFill>
          <a:blip r:embed="rId2"/>
          <a:stretch>
            <a:fillRect/>
          </a:stretch>
        </p:blipFill>
        <p:spPr>
          <a:xfrm>
            <a:off x="1264253" y="1668262"/>
            <a:ext cx="4831748" cy="4797881"/>
          </a:xfrm>
          <a:prstGeom prst="rect">
            <a:avLst/>
          </a:prstGeom>
        </p:spPr>
      </p:pic>
    </p:spTree>
    <p:extLst>
      <p:ext uri="{BB962C8B-B14F-4D97-AF65-F5344CB8AC3E}">
        <p14:creationId xmlns:p14="http://schemas.microsoft.com/office/powerpoint/2010/main" val="211814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1AC5908E-D477-D2E1-FD0C-CDE728B9F3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792" y="913479"/>
            <a:ext cx="6425912" cy="4324996"/>
          </a:xfrm>
          <a:prstGeom prst="rect">
            <a:avLst/>
          </a:prstGeom>
          <a:noFill/>
          <a:ln>
            <a:noFill/>
          </a:ln>
        </p:spPr>
      </p:pic>
      <p:sp>
        <p:nvSpPr>
          <p:cNvPr id="5" name="TextBox 4">
            <a:extLst>
              <a:ext uri="{FF2B5EF4-FFF2-40B4-BE49-F238E27FC236}">
                <a16:creationId xmlns:a16="http://schemas.microsoft.com/office/drawing/2014/main" id="{DCE8C354-C585-D1F8-3B1B-A8F753C81DB0}"/>
              </a:ext>
            </a:extLst>
          </p:cNvPr>
          <p:cNvSpPr txBox="1"/>
          <p:nvPr/>
        </p:nvSpPr>
        <p:spPr>
          <a:xfrm>
            <a:off x="933697" y="5238475"/>
            <a:ext cx="6095010" cy="1299651"/>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Based on the Word Cloud plot these are words which is most often repeated in malignant comments.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72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482E4341-7948-78AA-06F4-025B384381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791" y="995486"/>
            <a:ext cx="6485289" cy="4364960"/>
          </a:xfrm>
          <a:prstGeom prst="rect">
            <a:avLst/>
          </a:prstGeom>
          <a:noFill/>
          <a:ln>
            <a:noFill/>
          </a:ln>
        </p:spPr>
      </p:pic>
      <p:sp>
        <p:nvSpPr>
          <p:cNvPr id="5" name="TextBox 4">
            <a:extLst>
              <a:ext uri="{FF2B5EF4-FFF2-40B4-BE49-F238E27FC236}">
                <a16:creationId xmlns:a16="http://schemas.microsoft.com/office/drawing/2014/main" id="{D6AB2873-15D3-EF43-93D0-7B6BB8AC23E1}"/>
              </a:ext>
            </a:extLst>
          </p:cNvPr>
          <p:cNvSpPr txBox="1"/>
          <p:nvPr/>
        </p:nvSpPr>
        <p:spPr>
          <a:xfrm>
            <a:off x="927760" y="5296475"/>
            <a:ext cx="6095010" cy="1365502"/>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Based on the Word Cloud plot these are words which is most often repeated in Highly Malignant comments.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70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06A6A-0161-946A-4F00-4CDF7ED044E2}"/>
              </a:ext>
            </a:extLst>
          </p:cNvPr>
          <p:cNvSpPr txBox="1"/>
          <p:nvPr/>
        </p:nvSpPr>
        <p:spPr>
          <a:xfrm>
            <a:off x="1031792" y="544147"/>
            <a:ext cx="6095010"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VISUALIZATIONS </a:t>
            </a:r>
            <a:r>
              <a:rPr lang="en-IN" sz="1800" b="1" dirty="0">
                <a:latin typeface="Arial Black" panose="020B0A04020102020204" pitchFamily="34" charset="0"/>
                <a:ea typeface="Calibri" panose="020F0502020204030204" pitchFamily="34" charset="0"/>
                <a:cs typeface="Times New Roman" panose="02020603050405020304" pitchFamily="18" charset="0"/>
              </a:rPr>
              <a:t>:</a:t>
            </a:r>
            <a:endParaRPr lang="en-IN" sz="1800" b="1" dirty="0"/>
          </a:p>
        </p:txBody>
      </p:sp>
      <p:pic>
        <p:nvPicPr>
          <p:cNvPr id="2" name="Picture 1">
            <a:extLst>
              <a:ext uri="{FF2B5EF4-FFF2-40B4-BE49-F238E27FC236}">
                <a16:creationId xmlns:a16="http://schemas.microsoft.com/office/drawing/2014/main" id="{297FBB1C-F945-7FB9-A381-7209050050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791" y="1037050"/>
            <a:ext cx="6398945" cy="4306846"/>
          </a:xfrm>
          <a:prstGeom prst="rect">
            <a:avLst/>
          </a:prstGeom>
          <a:noFill/>
          <a:ln>
            <a:noFill/>
          </a:ln>
        </p:spPr>
      </p:pic>
      <p:sp>
        <p:nvSpPr>
          <p:cNvPr id="5" name="TextBox 4">
            <a:extLst>
              <a:ext uri="{FF2B5EF4-FFF2-40B4-BE49-F238E27FC236}">
                <a16:creationId xmlns:a16="http://schemas.microsoft.com/office/drawing/2014/main" id="{FD253441-26DD-330A-8842-ECEA890AE3AC}"/>
              </a:ext>
            </a:extLst>
          </p:cNvPr>
          <p:cNvSpPr txBox="1"/>
          <p:nvPr/>
        </p:nvSpPr>
        <p:spPr>
          <a:xfrm>
            <a:off x="969323" y="5209814"/>
            <a:ext cx="6095010" cy="1764457"/>
          </a:xfrm>
          <a:prstGeom prst="rect">
            <a:avLst/>
          </a:prstGeom>
          <a:noFill/>
        </p:spPr>
        <p:txBody>
          <a:bodyPr wrap="square">
            <a:spAutoFit/>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Based on the Word Cloud plot these are words which is most often repeated in Rude comments.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711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508</TotalTime>
  <Words>678</Words>
  <Application>Microsoft Office PowerPoint</Application>
  <PresentationFormat>Widescreen</PresentationFormat>
  <Paragraphs>60</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Black</vt:lpstr>
      <vt:lpstr>Calibri</vt:lpstr>
      <vt:lpstr>Century Gothic</vt:lpstr>
      <vt:lpstr>Helvetica</vt:lpstr>
      <vt:lpstr>Symbol</vt:lpstr>
      <vt:lpstr>Times New Roman</vt:lpstr>
      <vt:lpstr>Wingdings 3</vt:lpstr>
      <vt:lpstr>Ion</vt:lpstr>
      <vt:lpstr>          Malignant Comment Classifier </vt:lpstr>
      <vt:lpstr>PowerPoint Presentation</vt:lpstr>
      <vt:lpstr>PowerPoint Presentation</vt:lpstr>
      <vt:lpstr>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Manivannan p</dc:creator>
  <cp:lastModifiedBy>Manivannan p</cp:lastModifiedBy>
  <cp:revision>83</cp:revision>
  <dcterms:created xsi:type="dcterms:W3CDTF">2022-05-12T17:05:37Z</dcterms:created>
  <dcterms:modified xsi:type="dcterms:W3CDTF">2022-09-11T17:44:54Z</dcterms:modified>
</cp:coreProperties>
</file>