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95" r:id="rId3"/>
    <p:sldId id="296" r:id="rId4"/>
    <p:sldId id="257" r:id="rId5"/>
    <p:sldId id="263" r:id="rId6"/>
    <p:sldId id="262" r:id="rId7"/>
    <p:sldId id="261" r:id="rId8"/>
    <p:sldId id="298" r:id="rId9"/>
    <p:sldId id="299"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8" r:id="rId24"/>
    <p:sldId id="367" r:id="rId25"/>
    <p:sldId id="330" r:id="rId26"/>
    <p:sldId id="369" r:id="rId27"/>
    <p:sldId id="370" r:id="rId28"/>
    <p:sldId id="371" r:id="rId29"/>
    <p:sldId id="269" r:id="rId30"/>
    <p:sldId id="338" r:id="rId31"/>
    <p:sldId id="339" r:id="rId32"/>
    <p:sldId id="340" r:id="rId33"/>
    <p:sldId id="341" r:id="rId34"/>
    <p:sldId id="372" r:id="rId35"/>
    <p:sldId id="373" r:id="rId36"/>
    <p:sldId id="375" r:id="rId37"/>
    <p:sldId id="343" r:id="rId38"/>
    <p:sldId id="35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35836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6453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48195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127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78238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482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1135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740434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606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185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837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8A47-3CB1-4DAD-8B79-D2038FD49B8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05960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0832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6158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4208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58A47-3CB1-4DAD-8B79-D2038FD49B88}" type="datetimeFigureOut">
              <a:rPr lang="en-IN" smtClean="0"/>
              <a:t>08-08-2022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30801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9381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58A47-3CB1-4DAD-8B79-D2038FD49B88}" type="datetimeFigureOut">
              <a:rPr lang="en-IN" smtClean="0"/>
              <a:t>08-08-2022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B293A-ABB4-4C97-AD4A-D31DE479CD53}" type="slidenum">
              <a:rPr lang="en-IN" smtClean="0"/>
              <a:t>‹#›</a:t>
            </a:fld>
            <a:endParaRPr lang="en-IN"/>
          </a:p>
        </p:txBody>
      </p:sp>
    </p:spTree>
    <p:extLst>
      <p:ext uri="{BB962C8B-B14F-4D97-AF65-F5344CB8AC3E}">
        <p14:creationId xmlns:p14="http://schemas.microsoft.com/office/powerpoint/2010/main" val="97011433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A9-0EF1-8D20-C07E-EA763DA78019}"/>
              </a:ext>
            </a:extLst>
          </p:cNvPr>
          <p:cNvSpPr>
            <a:spLocks noGrp="1"/>
          </p:cNvSpPr>
          <p:nvPr>
            <p:ph type="ctrTitle"/>
          </p:nvPr>
        </p:nvSpPr>
        <p:spPr>
          <a:xfrm>
            <a:off x="1576529" y="1216231"/>
            <a:ext cx="8825658" cy="3329581"/>
          </a:xfrm>
        </p:spPr>
        <p:txBody>
          <a:bodyPr/>
          <a:lstStyle/>
          <a:p>
            <a:pPr algn="l"/>
            <a:br>
              <a:rPr lang="en-IN" sz="1800" b="0" i="0" u="none" strike="noStrike" baseline="0" dirty="0">
                <a:solidFill>
                  <a:srgbClr val="000000"/>
                </a:solidFill>
                <a:latin typeface="Times New Roman" panose="02020603050405020304" pitchFamily="18" charset="0"/>
              </a:rPr>
            </a:br>
            <a:r>
              <a:rPr lang="en-IN" sz="4400" b="1" i="0" u="none" strike="noStrike" baseline="0" dirty="0">
                <a:solidFill>
                  <a:srgbClr val="000000"/>
                </a:solidFill>
                <a:latin typeface="Times New Roman" panose="02020603050405020304" pitchFamily="18" charset="0"/>
              </a:rPr>
              <a:t>         RATING PREDICTION </a:t>
            </a:r>
            <a:br>
              <a:rPr lang="en-IN" sz="4400" b="1" i="0" u="none" strike="noStrike" baseline="0" dirty="0">
                <a:solidFill>
                  <a:srgbClr val="000000"/>
                </a:solidFill>
                <a:latin typeface="Times New Roman" panose="02020603050405020304" pitchFamily="18" charset="0"/>
              </a:rPr>
            </a:br>
            <a:endParaRPr lang="en-IN" sz="4000" b="1" dirty="0">
              <a:solidFill>
                <a:schemeClr val="bg1"/>
              </a:solidFill>
            </a:endParaRPr>
          </a:p>
        </p:txBody>
      </p:sp>
    </p:spTree>
    <p:extLst>
      <p:ext uri="{BB962C8B-B14F-4D97-AF65-F5344CB8AC3E}">
        <p14:creationId xmlns:p14="http://schemas.microsoft.com/office/powerpoint/2010/main" val="52800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0C08051E-C33C-3CA3-AD92-F9FA973E271B}"/>
              </a:ext>
            </a:extLst>
          </p:cNvPr>
          <p:cNvPicPr>
            <a:picLocks noChangeAspect="1"/>
          </p:cNvPicPr>
          <p:nvPr/>
        </p:nvPicPr>
        <p:blipFill>
          <a:blip r:embed="rId2"/>
          <a:stretch>
            <a:fillRect/>
          </a:stretch>
        </p:blipFill>
        <p:spPr>
          <a:xfrm>
            <a:off x="1031792" y="1138367"/>
            <a:ext cx="5645440" cy="3797495"/>
          </a:xfrm>
          <a:prstGeom prst="rect">
            <a:avLst/>
          </a:prstGeom>
        </p:spPr>
      </p:pic>
      <p:pic>
        <p:nvPicPr>
          <p:cNvPr id="7" name="Picture 6">
            <a:extLst>
              <a:ext uri="{FF2B5EF4-FFF2-40B4-BE49-F238E27FC236}">
                <a16:creationId xmlns:a16="http://schemas.microsoft.com/office/drawing/2014/main" id="{653FA2FE-8C97-0640-8890-F3FAE24F6ACC}"/>
              </a:ext>
            </a:extLst>
          </p:cNvPr>
          <p:cNvPicPr>
            <a:picLocks noChangeAspect="1"/>
          </p:cNvPicPr>
          <p:nvPr/>
        </p:nvPicPr>
        <p:blipFill>
          <a:blip r:embed="rId3"/>
          <a:stretch>
            <a:fillRect/>
          </a:stretch>
        </p:blipFill>
        <p:spPr>
          <a:xfrm>
            <a:off x="1031792" y="5264378"/>
            <a:ext cx="3778444" cy="711237"/>
          </a:xfrm>
          <a:prstGeom prst="rect">
            <a:avLst/>
          </a:prstGeom>
        </p:spPr>
      </p:pic>
    </p:spTree>
    <p:extLst>
      <p:ext uri="{BB962C8B-B14F-4D97-AF65-F5344CB8AC3E}">
        <p14:creationId xmlns:p14="http://schemas.microsoft.com/office/powerpoint/2010/main" val="296670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25053EA0-3274-3CFB-42AA-E14F47D83446}"/>
              </a:ext>
            </a:extLst>
          </p:cNvPr>
          <p:cNvPicPr>
            <a:picLocks noChangeAspect="1"/>
          </p:cNvPicPr>
          <p:nvPr/>
        </p:nvPicPr>
        <p:blipFill>
          <a:blip r:embed="rId2"/>
          <a:stretch>
            <a:fillRect/>
          </a:stretch>
        </p:blipFill>
        <p:spPr>
          <a:xfrm>
            <a:off x="1091934" y="1053978"/>
            <a:ext cx="5531134" cy="4750044"/>
          </a:xfrm>
          <a:prstGeom prst="rect">
            <a:avLst/>
          </a:prstGeom>
        </p:spPr>
      </p:pic>
    </p:spTree>
    <p:extLst>
      <p:ext uri="{BB962C8B-B14F-4D97-AF65-F5344CB8AC3E}">
        <p14:creationId xmlns:p14="http://schemas.microsoft.com/office/powerpoint/2010/main" val="271871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F1819132-D47B-7D2B-2D90-F29BCCB7621E}"/>
              </a:ext>
            </a:extLst>
          </p:cNvPr>
          <p:cNvPicPr>
            <a:picLocks noChangeAspect="1"/>
          </p:cNvPicPr>
          <p:nvPr/>
        </p:nvPicPr>
        <p:blipFill>
          <a:blip r:embed="rId2"/>
          <a:stretch>
            <a:fillRect/>
          </a:stretch>
        </p:blipFill>
        <p:spPr>
          <a:xfrm>
            <a:off x="1101402" y="1106878"/>
            <a:ext cx="6153466" cy="4858000"/>
          </a:xfrm>
          <a:prstGeom prst="rect">
            <a:avLst/>
          </a:prstGeom>
        </p:spPr>
      </p:pic>
    </p:spTree>
    <p:extLst>
      <p:ext uri="{BB962C8B-B14F-4D97-AF65-F5344CB8AC3E}">
        <p14:creationId xmlns:p14="http://schemas.microsoft.com/office/powerpoint/2010/main" val="51326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8773EBC5-348E-A7DE-4D5D-D0BD0DCBEC00}"/>
              </a:ext>
            </a:extLst>
          </p:cNvPr>
          <p:cNvPicPr>
            <a:picLocks noChangeAspect="1"/>
          </p:cNvPicPr>
          <p:nvPr/>
        </p:nvPicPr>
        <p:blipFill>
          <a:blip r:embed="rId2"/>
          <a:stretch>
            <a:fillRect/>
          </a:stretch>
        </p:blipFill>
        <p:spPr>
          <a:xfrm>
            <a:off x="1031792" y="1158758"/>
            <a:ext cx="5092962" cy="4540483"/>
          </a:xfrm>
          <a:prstGeom prst="rect">
            <a:avLst/>
          </a:prstGeom>
        </p:spPr>
      </p:pic>
    </p:spTree>
    <p:extLst>
      <p:ext uri="{BB962C8B-B14F-4D97-AF65-F5344CB8AC3E}">
        <p14:creationId xmlns:p14="http://schemas.microsoft.com/office/powerpoint/2010/main" val="105013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AE0F8F0D-748F-0F5E-8E66-056ACC1806EB}"/>
              </a:ext>
            </a:extLst>
          </p:cNvPr>
          <p:cNvPicPr>
            <a:picLocks noChangeAspect="1"/>
          </p:cNvPicPr>
          <p:nvPr/>
        </p:nvPicPr>
        <p:blipFill>
          <a:blip r:embed="rId2"/>
          <a:stretch>
            <a:fillRect/>
          </a:stretch>
        </p:blipFill>
        <p:spPr>
          <a:xfrm>
            <a:off x="1031792" y="1110970"/>
            <a:ext cx="5277121" cy="4457929"/>
          </a:xfrm>
          <a:prstGeom prst="rect">
            <a:avLst/>
          </a:prstGeom>
        </p:spPr>
      </p:pic>
    </p:spTree>
    <p:extLst>
      <p:ext uri="{BB962C8B-B14F-4D97-AF65-F5344CB8AC3E}">
        <p14:creationId xmlns:p14="http://schemas.microsoft.com/office/powerpoint/2010/main" val="304306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40E4B1C6-14B8-3764-5403-EAB6690CD392}"/>
              </a:ext>
            </a:extLst>
          </p:cNvPr>
          <p:cNvPicPr>
            <a:picLocks noChangeAspect="1"/>
          </p:cNvPicPr>
          <p:nvPr/>
        </p:nvPicPr>
        <p:blipFill>
          <a:blip r:embed="rId2"/>
          <a:stretch>
            <a:fillRect/>
          </a:stretch>
        </p:blipFill>
        <p:spPr>
          <a:xfrm>
            <a:off x="1087108" y="1111131"/>
            <a:ext cx="5588287" cy="4635738"/>
          </a:xfrm>
          <a:prstGeom prst="rect">
            <a:avLst/>
          </a:prstGeom>
        </p:spPr>
      </p:pic>
    </p:spTree>
    <p:extLst>
      <p:ext uri="{BB962C8B-B14F-4D97-AF65-F5344CB8AC3E}">
        <p14:creationId xmlns:p14="http://schemas.microsoft.com/office/powerpoint/2010/main" val="108756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36B5A661-7485-F70E-17DA-D07D130BB586}"/>
              </a:ext>
            </a:extLst>
          </p:cNvPr>
          <p:cNvPicPr>
            <a:picLocks noChangeAspect="1"/>
          </p:cNvPicPr>
          <p:nvPr/>
        </p:nvPicPr>
        <p:blipFill>
          <a:blip r:embed="rId2"/>
          <a:stretch>
            <a:fillRect/>
          </a:stretch>
        </p:blipFill>
        <p:spPr>
          <a:xfrm>
            <a:off x="1031792" y="1273797"/>
            <a:ext cx="6083613" cy="4654789"/>
          </a:xfrm>
          <a:prstGeom prst="rect">
            <a:avLst/>
          </a:prstGeom>
        </p:spPr>
      </p:pic>
    </p:spTree>
    <p:extLst>
      <p:ext uri="{BB962C8B-B14F-4D97-AF65-F5344CB8AC3E}">
        <p14:creationId xmlns:p14="http://schemas.microsoft.com/office/powerpoint/2010/main" val="272206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5067D76B-AA1E-8C27-1F9A-03914CE2E10B}"/>
              </a:ext>
            </a:extLst>
          </p:cNvPr>
          <p:cNvPicPr>
            <a:picLocks noChangeAspect="1"/>
          </p:cNvPicPr>
          <p:nvPr/>
        </p:nvPicPr>
        <p:blipFill>
          <a:blip r:embed="rId2"/>
          <a:stretch>
            <a:fillRect/>
          </a:stretch>
        </p:blipFill>
        <p:spPr>
          <a:xfrm>
            <a:off x="1098502" y="1157165"/>
            <a:ext cx="5054860" cy="3949903"/>
          </a:xfrm>
          <a:prstGeom prst="rect">
            <a:avLst/>
          </a:prstGeom>
        </p:spPr>
      </p:pic>
      <p:pic>
        <p:nvPicPr>
          <p:cNvPr id="7" name="Picture 6">
            <a:extLst>
              <a:ext uri="{FF2B5EF4-FFF2-40B4-BE49-F238E27FC236}">
                <a16:creationId xmlns:a16="http://schemas.microsoft.com/office/drawing/2014/main" id="{512612B1-3141-74FC-1013-DAEE3E8351A3}"/>
              </a:ext>
            </a:extLst>
          </p:cNvPr>
          <p:cNvPicPr>
            <a:picLocks noChangeAspect="1"/>
          </p:cNvPicPr>
          <p:nvPr/>
        </p:nvPicPr>
        <p:blipFill>
          <a:blip r:embed="rId3"/>
          <a:stretch>
            <a:fillRect/>
          </a:stretch>
        </p:blipFill>
        <p:spPr>
          <a:xfrm>
            <a:off x="1098502" y="5434668"/>
            <a:ext cx="4407126" cy="952549"/>
          </a:xfrm>
          <a:prstGeom prst="rect">
            <a:avLst/>
          </a:prstGeom>
        </p:spPr>
      </p:pic>
    </p:spTree>
    <p:extLst>
      <p:ext uri="{BB962C8B-B14F-4D97-AF65-F5344CB8AC3E}">
        <p14:creationId xmlns:p14="http://schemas.microsoft.com/office/powerpoint/2010/main" val="331909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EDEC1C38-5EB5-9DA9-EABD-C05BF891AFAD}"/>
              </a:ext>
            </a:extLst>
          </p:cNvPr>
          <p:cNvPicPr>
            <a:picLocks noChangeAspect="1"/>
          </p:cNvPicPr>
          <p:nvPr/>
        </p:nvPicPr>
        <p:blipFill>
          <a:blip r:embed="rId2"/>
          <a:stretch>
            <a:fillRect/>
          </a:stretch>
        </p:blipFill>
        <p:spPr>
          <a:xfrm>
            <a:off x="1082224" y="1085225"/>
            <a:ext cx="6286823" cy="5067560"/>
          </a:xfrm>
          <a:prstGeom prst="rect">
            <a:avLst/>
          </a:prstGeom>
        </p:spPr>
      </p:pic>
    </p:spTree>
    <p:extLst>
      <p:ext uri="{BB962C8B-B14F-4D97-AF65-F5344CB8AC3E}">
        <p14:creationId xmlns:p14="http://schemas.microsoft.com/office/powerpoint/2010/main" val="295889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DDA3CB61-BD5B-AB87-D5E8-7D086B2FD22E}"/>
              </a:ext>
            </a:extLst>
          </p:cNvPr>
          <p:cNvPicPr>
            <a:picLocks noChangeAspect="1"/>
          </p:cNvPicPr>
          <p:nvPr/>
        </p:nvPicPr>
        <p:blipFill>
          <a:blip r:embed="rId2"/>
          <a:stretch>
            <a:fillRect/>
          </a:stretch>
        </p:blipFill>
        <p:spPr>
          <a:xfrm>
            <a:off x="1031792" y="1004356"/>
            <a:ext cx="6001058" cy="5454930"/>
          </a:xfrm>
          <a:prstGeom prst="rect">
            <a:avLst/>
          </a:prstGeom>
        </p:spPr>
      </p:pic>
    </p:spTree>
    <p:extLst>
      <p:ext uri="{BB962C8B-B14F-4D97-AF65-F5344CB8AC3E}">
        <p14:creationId xmlns:p14="http://schemas.microsoft.com/office/powerpoint/2010/main" val="345140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7" name="Content Placeholder 2">
            <a:extLst>
              <a:ext uri="{FF2B5EF4-FFF2-40B4-BE49-F238E27FC236}">
                <a16:creationId xmlns:a16="http://schemas.microsoft.com/office/drawing/2014/main" id="{B396D901-B196-5B30-12FA-299C5D22661B}"/>
              </a:ext>
            </a:extLst>
          </p:cNvPr>
          <p:cNvSpPr txBox="1">
            <a:spLocks/>
          </p:cNvSpPr>
          <p:nvPr/>
        </p:nvSpPr>
        <p:spPr>
          <a:xfrm>
            <a:off x="866786" y="1026313"/>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l"/>
            <a:endParaRPr lang="en-IN" sz="1800" b="0" i="0" u="none" strike="noStrike" baseline="0" dirty="0">
              <a:solidFill>
                <a:srgbClr val="000000"/>
              </a:solidFill>
              <a:latin typeface="Arial" panose="020B0604020202020204" pitchFamily="34" charset="0"/>
            </a:endParaRPr>
          </a:p>
          <a:p>
            <a:r>
              <a:rPr lang="en-US" sz="1800" dirty="0">
                <a:solidFill>
                  <a:schemeClr val="bg2">
                    <a:lumMod val="20000"/>
                    <a:lumOff val="80000"/>
                  </a:schemeClr>
                </a:solidFill>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r>
              <a:rPr lang="en-US" sz="1800" b="0" i="0" u="none" strike="noStrike" baseline="0" dirty="0">
                <a:solidFill>
                  <a:srgbClr val="000000"/>
                </a:solidFill>
                <a:latin typeface="Arial" panose="020B0604020202020204" pitchFamily="34" charset="0"/>
              </a:rPr>
              <a:t>. </a:t>
            </a:r>
            <a:endParaRPr lang="en-IN" sz="18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191E6689-429A-13AA-6F42-A850C648F51F}"/>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1396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E1439763-D441-C10A-70DA-7020C5B87562}"/>
              </a:ext>
            </a:extLst>
          </p:cNvPr>
          <p:cNvPicPr>
            <a:picLocks noChangeAspect="1"/>
          </p:cNvPicPr>
          <p:nvPr/>
        </p:nvPicPr>
        <p:blipFill>
          <a:blip r:embed="rId2"/>
          <a:stretch>
            <a:fillRect/>
          </a:stretch>
        </p:blipFill>
        <p:spPr>
          <a:xfrm>
            <a:off x="1093905" y="913479"/>
            <a:ext cx="5835950" cy="5778797"/>
          </a:xfrm>
          <a:prstGeom prst="rect">
            <a:avLst/>
          </a:prstGeom>
        </p:spPr>
      </p:pic>
    </p:spTree>
    <p:extLst>
      <p:ext uri="{BB962C8B-B14F-4D97-AF65-F5344CB8AC3E}">
        <p14:creationId xmlns:p14="http://schemas.microsoft.com/office/powerpoint/2010/main" val="307465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73356" y="312578"/>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F2B9FB1A-6203-4FEB-31BF-7E3100A39B21}"/>
              </a:ext>
            </a:extLst>
          </p:cNvPr>
          <p:cNvPicPr>
            <a:picLocks noChangeAspect="1"/>
          </p:cNvPicPr>
          <p:nvPr/>
        </p:nvPicPr>
        <p:blipFill>
          <a:blip r:embed="rId2"/>
          <a:stretch>
            <a:fillRect/>
          </a:stretch>
        </p:blipFill>
        <p:spPr>
          <a:xfrm>
            <a:off x="1073356" y="681910"/>
            <a:ext cx="5677766" cy="6082900"/>
          </a:xfrm>
          <a:prstGeom prst="rect">
            <a:avLst/>
          </a:prstGeom>
        </p:spPr>
      </p:pic>
    </p:spTree>
    <p:extLst>
      <p:ext uri="{BB962C8B-B14F-4D97-AF65-F5344CB8AC3E}">
        <p14:creationId xmlns:p14="http://schemas.microsoft.com/office/powerpoint/2010/main" val="274500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960677" y="176011"/>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452D8426-9DCC-0596-3FA8-57E6221076E2}"/>
              </a:ext>
            </a:extLst>
          </p:cNvPr>
          <p:cNvPicPr>
            <a:picLocks noChangeAspect="1"/>
          </p:cNvPicPr>
          <p:nvPr/>
        </p:nvPicPr>
        <p:blipFill>
          <a:blip r:embed="rId2"/>
          <a:stretch>
            <a:fillRect/>
          </a:stretch>
        </p:blipFill>
        <p:spPr>
          <a:xfrm>
            <a:off x="960677" y="596605"/>
            <a:ext cx="5517314" cy="6149201"/>
          </a:xfrm>
          <a:prstGeom prst="rect">
            <a:avLst/>
          </a:prstGeom>
        </p:spPr>
      </p:pic>
    </p:spTree>
    <p:extLst>
      <p:ext uri="{BB962C8B-B14F-4D97-AF65-F5344CB8AC3E}">
        <p14:creationId xmlns:p14="http://schemas.microsoft.com/office/powerpoint/2010/main" val="4200254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984290" y="6319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FC7B6527-9D05-858C-9FBC-B697D922A366}"/>
              </a:ext>
            </a:extLst>
          </p:cNvPr>
          <p:cNvPicPr>
            <a:picLocks noChangeAspect="1"/>
          </p:cNvPicPr>
          <p:nvPr/>
        </p:nvPicPr>
        <p:blipFill>
          <a:blip r:embed="rId2"/>
          <a:stretch>
            <a:fillRect/>
          </a:stretch>
        </p:blipFill>
        <p:spPr>
          <a:xfrm>
            <a:off x="918976" y="589204"/>
            <a:ext cx="5964473" cy="5882847"/>
          </a:xfrm>
          <a:prstGeom prst="rect">
            <a:avLst/>
          </a:prstGeom>
        </p:spPr>
      </p:pic>
    </p:spTree>
    <p:extLst>
      <p:ext uri="{BB962C8B-B14F-4D97-AF65-F5344CB8AC3E}">
        <p14:creationId xmlns:p14="http://schemas.microsoft.com/office/powerpoint/2010/main" val="57340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02104" y="19382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6CC717E0-B45D-1975-9866-EBD62BBF92A8}"/>
              </a:ext>
            </a:extLst>
          </p:cNvPr>
          <p:cNvPicPr>
            <a:picLocks noChangeAspect="1"/>
          </p:cNvPicPr>
          <p:nvPr/>
        </p:nvPicPr>
        <p:blipFill>
          <a:blip r:embed="rId2"/>
          <a:stretch>
            <a:fillRect/>
          </a:stretch>
        </p:blipFill>
        <p:spPr>
          <a:xfrm>
            <a:off x="962699" y="563157"/>
            <a:ext cx="5895301" cy="6176030"/>
          </a:xfrm>
          <a:prstGeom prst="rect">
            <a:avLst/>
          </a:prstGeom>
        </p:spPr>
      </p:pic>
    </p:spTree>
    <p:extLst>
      <p:ext uri="{BB962C8B-B14F-4D97-AF65-F5344CB8AC3E}">
        <p14:creationId xmlns:p14="http://schemas.microsoft.com/office/powerpoint/2010/main" val="114338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Done</a:t>
            </a:r>
          </a:p>
        </p:txBody>
      </p:sp>
      <p:pic>
        <p:nvPicPr>
          <p:cNvPr id="8" name="Picture 7">
            <a:extLst>
              <a:ext uri="{FF2B5EF4-FFF2-40B4-BE49-F238E27FC236}">
                <a16:creationId xmlns:a16="http://schemas.microsoft.com/office/drawing/2014/main" id="{33B7B790-42F1-D3FA-4201-6EAA9E17957D}"/>
              </a:ext>
            </a:extLst>
          </p:cNvPr>
          <p:cNvPicPr>
            <a:picLocks noChangeAspect="1"/>
          </p:cNvPicPr>
          <p:nvPr/>
        </p:nvPicPr>
        <p:blipFill>
          <a:blip r:embed="rId2"/>
          <a:stretch>
            <a:fillRect/>
          </a:stretch>
        </p:blipFill>
        <p:spPr>
          <a:xfrm>
            <a:off x="1016824" y="717411"/>
            <a:ext cx="5016758" cy="2711589"/>
          </a:xfrm>
          <a:prstGeom prst="rect">
            <a:avLst/>
          </a:prstGeom>
        </p:spPr>
      </p:pic>
    </p:spTree>
    <p:extLst>
      <p:ext uri="{BB962C8B-B14F-4D97-AF65-F5344CB8AC3E}">
        <p14:creationId xmlns:p14="http://schemas.microsoft.com/office/powerpoint/2010/main" val="22613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Done</a:t>
            </a:r>
          </a:p>
        </p:txBody>
      </p:sp>
      <p:pic>
        <p:nvPicPr>
          <p:cNvPr id="3" name="Picture 2">
            <a:extLst>
              <a:ext uri="{FF2B5EF4-FFF2-40B4-BE49-F238E27FC236}">
                <a16:creationId xmlns:a16="http://schemas.microsoft.com/office/drawing/2014/main" id="{FA95376E-A51E-A931-AB85-DC6628A2D9B2}"/>
              </a:ext>
            </a:extLst>
          </p:cNvPr>
          <p:cNvPicPr>
            <a:picLocks noChangeAspect="1"/>
          </p:cNvPicPr>
          <p:nvPr/>
        </p:nvPicPr>
        <p:blipFill>
          <a:blip r:embed="rId2"/>
          <a:stretch>
            <a:fillRect/>
          </a:stretch>
        </p:blipFill>
        <p:spPr>
          <a:xfrm>
            <a:off x="1016824" y="1018522"/>
            <a:ext cx="7664844" cy="685835"/>
          </a:xfrm>
          <a:prstGeom prst="rect">
            <a:avLst/>
          </a:prstGeom>
        </p:spPr>
      </p:pic>
      <p:pic>
        <p:nvPicPr>
          <p:cNvPr id="5" name="Picture 4">
            <a:extLst>
              <a:ext uri="{FF2B5EF4-FFF2-40B4-BE49-F238E27FC236}">
                <a16:creationId xmlns:a16="http://schemas.microsoft.com/office/drawing/2014/main" id="{B52F0598-38EC-E25A-759E-16A6CB6A2066}"/>
              </a:ext>
            </a:extLst>
          </p:cNvPr>
          <p:cNvPicPr>
            <a:picLocks noChangeAspect="1"/>
          </p:cNvPicPr>
          <p:nvPr/>
        </p:nvPicPr>
        <p:blipFill>
          <a:blip r:embed="rId3"/>
          <a:stretch>
            <a:fillRect/>
          </a:stretch>
        </p:blipFill>
        <p:spPr>
          <a:xfrm>
            <a:off x="1016824" y="2082362"/>
            <a:ext cx="8369730" cy="2425825"/>
          </a:xfrm>
          <a:prstGeom prst="rect">
            <a:avLst/>
          </a:prstGeom>
        </p:spPr>
      </p:pic>
    </p:spTree>
    <p:extLst>
      <p:ext uri="{BB962C8B-B14F-4D97-AF65-F5344CB8AC3E}">
        <p14:creationId xmlns:p14="http://schemas.microsoft.com/office/powerpoint/2010/main" val="140636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Done</a:t>
            </a:r>
          </a:p>
        </p:txBody>
      </p:sp>
      <p:pic>
        <p:nvPicPr>
          <p:cNvPr id="4" name="Picture 3">
            <a:extLst>
              <a:ext uri="{FF2B5EF4-FFF2-40B4-BE49-F238E27FC236}">
                <a16:creationId xmlns:a16="http://schemas.microsoft.com/office/drawing/2014/main" id="{046EE995-03AC-45E7-E759-C51C219355BA}"/>
              </a:ext>
            </a:extLst>
          </p:cNvPr>
          <p:cNvPicPr>
            <a:picLocks noChangeAspect="1"/>
          </p:cNvPicPr>
          <p:nvPr/>
        </p:nvPicPr>
        <p:blipFill>
          <a:blip r:embed="rId2"/>
          <a:stretch>
            <a:fillRect/>
          </a:stretch>
        </p:blipFill>
        <p:spPr>
          <a:xfrm>
            <a:off x="1016824" y="792375"/>
            <a:ext cx="9049215" cy="4064209"/>
          </a:xfrm>
          <a:prstGeom prst="rect">
            <a:avLst/>
          </a:prstGeom>
        </p:spPr>
      </p:pic>
    </p:spTree>
    <p:extLst>
      <p:ext uri="{BB962C8B-B14F-4D97-AF65-F5344CB8AC3E}">
        <p14:creationId xmlns:p14="http://schemas.microsoft.com/office/powerpoint/2010/main" val="130060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Done</a:t>
            </a:r>
          </a:p>
        </p:txBody>
      </p:sp>
      <p:pic>
        <p:nvPicPr>
          <p:cNvPr id="3" name="Picture 2">
            <a:extLst>
              <a:ext uri="{FF2B5EF4-FFF2-40B4-BE49-F238E27FC236}">
                <a16:creationId xmlns:a16="http://schemas.microsoft.com/office/drawing/2014/main" id="{56A68DC0-63C3-2F17-180B-29E5CE200209}"/>
              </a:ext>
            </a:extLst>
          </p:cNvPr>
          <p:cNvPicPr>
            <a:picLocks noChangeAspect="1"/>
          </p:cNvPicPr>
          <p:nvPr/>
        </p:nvPicPr>
        <p:blipFill>
          <a:blip r:embed="rId2"/>
          <a:stretch>
            <a:fillRect/>
          </a:stretch>
        </p:blipFill>
        <p:spPr>
          <a:xfrm>
            <a:off x="1063503" y="1062328"/>
            <a:ext cx="4730993" cy="1035103"/>
          </a:xfrm>
          <a:prstGeom prst="rect">
            <a:avLst/>
          </a:prstGeom>
        </p:spPr>
      </p:pic>
    </p:spTree>
    <p:extLst>
      <p:ext uri="{BB962C8B-B14F-4D97-AF65-F5344CB8AC3E}">
        <p14:creationId xmlns:p14="http://schemas.microsoft.com/office/powerpoint/2010/main" val="327853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432079"/>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EBCF2F1-CE3D-4001-B15A-46B2AB4BD13C}"/>
              </a:ext>
            </a:extLst>
          </p:cNvPr>
          <p:cNvPicPr>
            <a:picLocks noChangeAspect="1"/>
          </p:cNvPicPr>
          <p:nvPr/>
        </p:nvPicPr>
        <p:blipFill>
          <a:blip r:embed="rId2"/>
          <a:stretch>
            <a:fillRect/>
          </a:stretch>
        </p:blipFill>
        <p:spPr>
          <a:xfrm>
            <a:off x="493958" y="912453"/>
            <a:ext cx="6293173" cy="1619333"/>
          </a:xfrm>
          <a:prstGeom prst="rect">
            <a:avLst/>
          </a:prstGeom>
        </p:spPr>
      </p:pic>
      <p:pic>
        <p:nvPicPr>
          <p:cNvPr id="7" name="Picture 6">
            <a:extLst>
              <a:ext uri="{FF2B5EF4-FFF2-40B4-BE49-F238E27FC236}">
                <a16:creationId xmlns:a16="http://schemas.microsoft.com/office/drawing/2014/main" id="{F119CE97-3A62-14DF-A364-C06958FAE1B2}"/>
              </a:ext>
            </a:extLst>
          </p:cNvPr>
          <p:cNvPicPr>
            <a:picLocks noChangeAspect="1"/>
          </p:cNvPicPr>
          <p:nvPr/>
        </p:nvPicPr>
        <p:blipFill>
          <a:blip r:embed="rId3"/>
          <a:stretch>
            <a:fillRect/>
          </a:stretch>
        </p:blipFill>
        <p:spPr>
          <a:xfrm>
            <a:off x="493958" y="2870695"/>
            <a:ext cx="5957742" cy="3171056"/>
          </a:xfrm>
          <a:prstGeom prst="rect">
            <a:avLst/>
          </a:prstGeom>
        </p:spPr>
      </p:pic>
    </p:spTree>
    <p:extLst>
      <p:ext uri="{BB962C8B-B14F-4D97-AF65-F5344CB8AC3E}">
        <p14:creationId xmlns:p14="http://schemas.microsoft.com/office/powerpoint/2010/main" val="264691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4" name="Title 1">
            <a:extLst>
              <a:ext uri="{FF2B5EF4-FFF2-40B4-BE49-F238E27FC236}">
                <a16:creationId xmlns:a16="http://schemas.microsoft.com/office/drawing/2014/main" id="{F6525677-0C72-5AE8-9243-8204A099A681}"/>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Business Goal: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2">
            <a:extLst>
              <a:ext uri="{FF2B5EF4-FFF2-40B4-BE49-F238E27FC236}">
                <a16:creationId xmlns:a16="http://schemas.microsoft.com/office/drawing/2014/main" id="{627A89CB-37E8-6ADB-5EE9-6A4D10092976}"/>
              </a:ext>
            </a:extLst>
          </p:cNvPr>
          <p:cNvSpPr txBox="1">
            <a:spLocks/>
          </p:cNvSpPr>
          <p:nvPr/>
        </p:nvSpPr>
        <p:spPr>
          <a:xfrm>
            <a:off x="1104292" y="1026313"/>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l"/>
            <a:r>
              <a:rPr lang="en-US" sz="1800" dirty="0">
                <a:solidFill>
                  <a:schemeClr val="bg2">
                    <a:lumMod val="20000"/>
                    <a:lumOff val="80000"/>
                  </a:schemeClr>
                </a:solidFill>
                <a:latin typeface="Arial" panose="020B0604020202020204" pitchFamily="34" charset="0"/>
                <a:cs typeface="Arial" panose="020B0604020202020204" pitchFamily="34" charset="0"/>
              </a:rPr>
              <a:t>After collecting the data, you need to build a machine learning model. Before model building do all data pre-processing steps. Try different models with different hyper parameters and select the best model. </a:t>
            </a:r>
          </a:p>
          <a:p>
            <a:r>
              <a:rPr lang="en-US" sz="1800" dirty="0">
                <a:solidFill>
                  <a:schemeClr val="bg2">
                    <a:lumMod val="20000"/>
                    <a:lumOff val="80000"/>
                  </a:schemeClr>
                </a:solidFill>
                <a:latin typeface="Arial" panose="020B0604020202020204" pitchFamily="34" charset="0"/>
                <a:cs typeface="Arial" panose="020B0604020202020204" pitchFamily="34" charset="0"/>
              </a:rPr>
              <a:t>Follow the complete life cycle of data science. Include all the steps like. </a:t>
            </a:r>
          </a:p>
          <a:p>
            <a:r>
              <a:rPr lang="en-IN" sz="1800" dirty="0">
                <a:solidFill>
                  <a:schemeClr val="bg2">
                    <a:lumMod val="20000"/>
                    <a:lumOff val="80000"/>
                  </a:schemeClr>
                </a:solidFill>
                <a:latin typeface="Arial" panose="020B0604020202020204" pitchFamily="34" charset="0"/>
                <a:cs typeface="Arial" panose="020B0604020202020204" pitchFamily="34" charset="0"/>
              </a:rPr>
              <a:t>1. Data Cleaning </a:t>
            </a:r>
          </a:p>
          <a:p>
            <a:r>
              <a:rPr lang="en-IN" sz="1800" dirty="0">
                <a:solidFill>
                  <a:schemeClr val="bg2">
                    <a:lumMod val="20000"/>
                    <a:lumOff val="80000"/>
                  </a:schemeClr>
                </a:solidFill>
                <a:latin typeface="Arial" panose="020B0604020202020204" pitchFamily="34" charset="0"/>
                <a:cs typeface="Arial" panose="020B0604020202020204" pitchFamily="34" charset="0"/>
              </a:rPr>
              <a:t>2. Exploratory Data Analysis </a:t>
            </a:r>
          </a:p>
          <a:p>
            <a:r>
              <a:rPr lang="en-IN" sz="1800" dirty="0">
                <a:solidFill>
                  <a:schemeClr val="bg2">
                    <a:lumMod val="20000"/>
                    <a:lumOff val="80000"/>
                  </a:schemeClr>
                </a:solidFill>
                <a:latin typeface="Arial" panose="020B0604020202020204" pitchFamily="34" charset="0"/>
                <a:cs typeface="Arial" panose="020B0604020202020204" pitchFamily="34" charset="0"/>
              </a:rPr>
              <a:t>3. Data Pre-processing </a:t>
            </a:r>
          </a:p>
          <a:p>
            <a:r>
              <a:rPr lang="en-IN" sz="1800" dirty="0">
                <a:solidFill>
                  <a:schemeClr val="bg2">
                    <a:lumMod val="20000"/>
                    <a:lumOff val="80000"/>
                  </a:schemeClr>
                </a:solidFill>
                <a:latin typeface="Arial" panose="020B0604020202020204" pitchFamily="34" charset="0"/>
                <a:cs typeface="Arial" panose="020B0604020202020204" pitchFamily="34" charset="0"/>
              </a:rPr>
              <a:t>4. Model Building </a:t>
            </a:r>
          </a:p>
          <a:p>
            <a:r>
              <a:rPr lang="en-IN" sz="1800" dirty="0">
                <a:solidFill>
                  <a:schemeClr val="bg2">
                    <a:lumMod val="20000"/>
                    <a:lumOff val="80000"/>
                  </a:schemeClr>
                </a:solidFill>
                <a:latin typeface="Arial" panose="020B0604020202020204" pitchFamily="34" charset="0"/>
                <a:cs typeface="Arial" panose="020B0604020202020204" pitchFamily="34" charset="0"/>
              </a:rPr>
              <a:t>5. Model Evaluation </a:t>
            </a:r>
          </a:p>
          <a:p>
            <a:r>
              <a:rPr lang="en-US" sz="1800" dirty="0">
                <a:solidFill>
                  <a:schemeClr val="bg2">
                    <a:lumMod val="20000"/>
                    <a:lumOff val="80000"/>
                  </a:schemeClr>
                </a:solidFill>
                <a:latin typeface="Arial" panose="020B0604020202020204" pitchFamily="34" charset="0"/>
                <a:cs typeface="Arial" panose="020B0604020202020204" pitchFamily="34" charset="0"/>
              </a:rPr>
              <a:t>6. Selecting the best model </a:t>
            </a:r>
          </a:p>
          <a:p>
            <a:endParaRPr lang="en-US" sz="6400" b="0" i="0" u="none" strike="noStrike" baseline="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3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40519" y="1595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a:t>
            </a:r>
          </a:p>
          <a:p>
            <a:endParaRPr lang="en-IN" sz="1800" b="1" dirty="0">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This code  block runs and ranks the best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F273C1E-C721-3AC3-B499-4C1D69B0A47D}"/>
              </a:ext>
            </a:extLst>
          </p:cNvPr>
          <p:cNvPicPr>
            <a:picLocks noChangeAspect="1"/>
          </p:cNvPicPr>
          <p:nvPr/>
        </p:nvPicPr>
        <p:blipFill>
          <a:blip r:embed="rId2"/>
          <a:stretch>
            <a:fillRect/>
          </a:stretch>
        </p:blipFill>
        <p:spPr>
          <a:xfrm>
            <a:off x="440519" y="1097637"/>
            <a:ext cx="7067721" cy="5352561"/>
          </a:xfrm>
          <a:prstGeom prst="rect">
            <a:avLst/>
          </a:prstGeom>
        </p:spPr>
      </p:pic>
    </p:spTree>
    <p:extLst>
      <p:ext uri="{BB962C8B-B14F-4D97-AF65-F5344CB8AC3E}">
        <p14:creationId xmlns:p14="http://schemas.microsoft.com/office/powerpoint/2010/main" val="170603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88021" y="33769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CC846E80-450B-12E5-9689-6033C6D5EB9A}"/>
              </a:ext>
            </a:extLst>
          </p:cNvPr>
          <p:cNvSpPr txBox="1">
            <a:spLocks/>
          </p:cNvSpPr>
          <p:nvPr/>
        </p:nvSpPr>
        <p:spPr>
          <a:xfrm>
            <a:off x="391040" y="561000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random forest Classifier performed best compared to other algorithms</a:t>
            </a:r>
          </a:p>
        </p:txBody>
      </p:sp>
      <p:pic>
        <p:nvPicPr>
          <p:cNvPr id="5" name="Picture 4">
            <a:extLst>
              <a:ext uri="{FF2B5EF4-FFF2-40B4-BE49-F238E27FC236}">
                <a16:creationId xmlns:a16="http://schemas.microsoft.com/office/drawing/2014/main" id="{3D1E4EF1-4128-8808-3B50-5D0A5DF70C4D}"/>
              </a:ext>
            </a:extLst>
          </p:cNvPr>
          <p:cNvPicPr>
            <a:picLocks noChangeAspect="1"/>
          </p:cNvPicPr>
          <p:nvPr/>
        </p:nvPicPr>
        <p:blipFill>
          <a:blip r:embed="rId2"/>
          <a:stretch>
            <a:fillRect/>
          </a:stretch>
        </p:blipFill>
        <p:spPr>
          <a:xfrm>
            <a:off x="553600" y="337692"/>
            <a:ext cx="6842419" cy="4878750"/>
          </a:xfrm>
          <a:prstGeom prst="rect">
            <a:avLst/>
          </a:prstGeom>
        </p:spPr>
      </p:pic>
    </p:spTree>
    <p:extLst>
      <p:ext uri="{BB962C8B-B14F-4D97-AF65-F5344CB8AC3E}">
        <p14:creationId xmlns:p14="http://schemas.microsoft.com/office/powerpoint/2010/main" val="1149738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D2E1649-36E6-91E0-6794-418B457EAFBD}"/>
              </a:ext>
            </a:extLst>
          </p:cNvPr>
          <p:cNvPicPr>
            <a:picLocks noChangeAspect="1"/>
          </p:cNvPicPr>
          <p:nvPr/>
        </p:nvPicPr>
        <p:blipFill>
          <a:blip r:embed="rId2"/>
          <a:stretch>
            <a:fillRect/>
          </a:stretch>
        </p:blipFill>
        <p:spPr>
          <a:xfrm>
            <a:off x="644946" y="1254013"/>
            <a:ext cx="7683895" cy="4349974"/>
          </a:xfrm>
          <a:prstGeom prst="rect">
            <a:avLst/>
          </a:prstGeom>
        </p:spPr>
      </p:pic>
    </p:spTree>
    <p:extLst>
      <p:ext uri="{BB962C8B-B14F-4D97-AF65-F5344CB8AC3E}">
        <p14:creationId xmlns:p14="http://schemas.microsoft.com/office/powerpoint/2010/main" val="464617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6BAE60-F839-236E-E23F-0EA0E7FA48F1}"/>
              </a:ext>
            </a:extLst>
          </p:cNvPr>
          <p:cNvPicPr>
            <a:picLocks noChangeAspect="1"/>
          </p:cNvPicPr>
          <p:nvPr/>
        </p:nvPicPr>
        <p:blipFill rotWithShape="1">
          <a:blip r:embed="rId2"/>
          <a:srcRect t="4196"/>
          <a:stretch/>
        </p:blipFill>
        <p:spPr>
          <a:xfrm>
            <a:off x="601795" y="1097279"/>
            <a:ext cx="7188569" cy="3017601"/>
          </a:xfrm>
          <a:prstGeom prst="rect">
            <a:avLst/>
          </a:prstGeom>
        </p:spPr>
      </p:pic>
    </p:spTree>
    <p:extLst>
      <p:ext uri="{BB962C8B-B14F-4D97-AF65-F5344CB8AC3E}">
        <p14:creationId xmlns:p14="http://schemas.microsoft.com/office/powerpoint/2010/main" val="2757805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0094E78-EBDC-5CD4-E9FE-1BCBA12FE21B}"/>
              </a:ext>
            </a:extLst>
          </p:cNvPr>
          <p:cNvPicPr>
            <a:picLocks noChangeAspect="1"/>
          </p:cNvPicPr>
          <p:nvPr/>
        </p:nvPicPr>
        <p:blipFill>
          <a:blip r:embed="rId2"/>
          <a:stretch>
            <a:fillRect/>
          </a:stretch>
        </p:blipFill>
        <p:spPr>
          <a:xfrm>
            <a:off x="577727" y="1297906"/>
            <a:ext cx="4788146" cy="1295467"/>
          </a:xfrm>
          <a:prstGeom prst="rect">
            <a:avLst/>
          </a:prstGeom>
        </p:spPr>
      </p:pic>
      <p:pic>
        <p:nvPicPr>
          <p:cNvPr id="7" name="Picture 6">
            <a:extLst>
              <a:ext uri="{FF2B5EF4-FFF2-40B4-BE49-F238E27FC236}">
                <a16:creationId xmlns:a16="http://schemas.microsoft.com/office/drawing/2014/main" id="{FD19A6B2-33CF-95C2-B532-C3F14594B707}"/>
              </a:ext>
            </a:extLst>
          </p:cNvPr>
          <p:cNvPicPr>
            <a:picLocks noChangeAspect="1"/>
          </p:cNvPicPr>
          <p:nvPr/>
        </p:nvPicPr>
        <p:blipFill>
          <a:blip r:embed="rId3"/>
          <a:stretch>
            <a:fillRect/>
          </a:stretch>
        </p:blipFill>
        <p:spPr>
          <a:xfrm>
            <a:off x="577727" y="2856183"/>
            <a:ext cx="9112718" cy="1816193"/>
          </a:xfrm>
          <a:prstGeom prst="rect">
            <a:avLst/>
          </a:prstGeom>
        </p:spPr>
      </p:pic>
    </p:spTree>
    <p:extLst>
      <p:ext uri="{BB962C8B-B14F-4D97-AF65-F5344CB8AC3E}">
        <p14:creationId xmlns:p14="http://schemas.microsoft.com/office/powerpoint/2010/main" val="403427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83798" y="4745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EVALUATION METRICS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BF627B3-2426-2871-70ED-53ECC13A50A0}"/>
              </a:ext>
            </a:extLst>
          </p:cNvPr>
          <p:cNvPicPr>
            <a:picLocks noChangeAspect="1"/>
          </p:cNvPicPr>
          <p:nvPr/>
        </p:nvPicPr>
        <p:blipFill>
          <a:blip r:embed="rId2"/>
          <a:stretch>
            <a:fillRect/>
          </a:stretch>
        </p:blipFill>
        <p:spPr>
          <a:xfrm>
            <a:off x="561175" y="1076204"/>
            <a:ext cx="6426530" cy="4705592"/>
          </a:xfrm>
          <a:prstGeom prst="rect">
            <a:avLst/>
          </a:prstGeom>
        </p:spPr>
      </p:pic>
    </p:spTree>
    <p:extLst>
      <p:ext uri="{BB962C8B-B14F-4D97-AF65-F5344CB8AC3E}">
        <p14:creationId xmlns:p14="http://schemas.microsoft.com/office/powerpoint/2010/main" val="2413336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83798" y="4745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EVALUATION METRICS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8BDB03D-5F9D-6278-7131-8C8E4B14F35C}"/>
              </a:ext>
            </a:extLst>
          </p:cNvPr>
          <p:cNvPicPr>
            <a:picLocks noChangeAspect="1"/>
          </p:cNvPicPr>
          <p:nvPr/>
        </p:nvPicPr>
        <p:blipFill>
          <a:blip r:embed="rId2"/>
          <a:stretch>
            <a:fillRect/>
          </a:stretch>
        </p:blipFill>
        <p:spPr>
          <a:xfrm>
            <a:off x="483798" y="1174853"/>
            <a:ext cx="5581937" cy="4140413"/>
          </a:xfrm>
          <a:prstGeom prst="rect">
            <a:avLst/>
          </a:prstGeom>
        </p:spPr>
      </p:pic>
    </p:spTree>
    <p:extLst>
      <p:ext uri="{BB962C8B-B14F-4D97-AF65-F5344CB8AC3E}">
        <p14:creationId xmlns:p14="http://schemas.microsoft.com/office/powerpoint/2010/main" val="2645659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SAVING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80F30D5-ED89-AD54-B0A3-34B8F6D0BA8D}"/>
              </a:ext>
            </a:extLst>
          </p:cNvPr>
          <p:cNvPicPr>
            <a:picLocks noChangeAspect="1"/>
          </p:cNvPicPr>
          <p:nvPr/>
        </p:nvPicPr>
        <p:blipFill rotWithShape="1">
          <a:blip r:embed="rId2"/>
          <a:srcRect t="40770"/>
          <a:stretch/>
        </p:blipFill>
        <p:spPr>
          <a:xfrm>
            <a:off x="566030" y="1310640"/>
            <a:ext cx="3454578" cy="782354"/>
          </a:xfrm>
          <a:prstGeom prst="rect">
            <a:avLst/>
          </a:prstGeom>
        </p:spPr>
      </p:pic>
    </p:spTree>
    <p:extLst>
      <p:ext uri="{BB962C8B-B14F-4D97-AF65-F5344CB8AC3E}">
        <p14:creationId xmlns:p14="http://schemas.microsoft.com/office/powerpoint/2010/main" val="1715194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8D6A9C-1C9C-8EE8-D56E-35C6644A418C}"/>
              </a:ext>
            </a:extLst>
          </p:cNvPr>
          <p:cNvSpPr txBox="1"/>
          <p:nvPr/>
        </p:nvSpPr>
        <p:spPr>
          <a:xfrm>
            <a:off x="742099" y="1142787"/>
            <a:ext cx="8922822" cy="3658374"/>
          </a:xfrm>
          <a:prstGeom prst="rect">
            <a:avLst/>
          </a:prstGeom>
          <a:noFill/>
        </p:spPr>
        <p:txBody>
          <a:bodyPr wrap="square">
            <a:spAutoFit/>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clearly see that Certain words affect the rating prediction of the NLP Program.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learn many useful insights from this study. the words people most often use to criticize as well as praise the products. So based on these words NLP process the Rating Prediction.</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Limitations are Data collection are less. in future massive dataset is needed to get more accurate model</a:t>
            </a:r>
          </a:p>
        </p:txBody>
      </p:sp>
    </p:spTree>
    <p:extLst>
      <p:ext uri="{BB962C8B-B14F-4D97-AF65-F5344CB8AC3E}">
        <p14:creationId xmlns:p14="http://schemas.microsoft.com/office/powerpoint/2010/main" val="1778856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1610238" y="26050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Arial Black" panose="020B0A04020102020204" pitchFamily="34" charset="0"/>
                <a:ea typeface="Calibri" panose="020F0502020204030204" pitchFamily="34" charset="0"/>
                <a:cs typeface="Times New Roman" panose="02020603050405020304" pitchFamily="18" charset="0"/>
              </a:rPr>
              <a:t>THANK YOU FOR </a:t>
            </a:r>
            <a:r>
              <a:rPr lang="en-IN" sz="3200" b="1" dirty="0">
                <a:latin typeface="Arial Black" panose="020B0A04020102020204" pitchFamily="34" charset="0"/>
                <a:cs typeface="Times New Roman" panose="02020603050405020304" pitchFamily="18" charset="0"/>
              </a:rPr>
              <a:t>THE OPPORTUNITY</a:t>
            </a:r>
            <a:r>
              <a:rPr lang="en-IN" sz="3200" b="1" dirty="0">
                <a:latin typeface="Arial Black" panose="020B0A0402010202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2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5AC2-2CE4-808A-E961-DC7F2EBC2140}"/>
              </a:ext>
            </a:extLst>
          </p:cNvPr>
          <p:cNvSpPr>
            <a:spLocks noGrp="1"/>
          </p:cNvSpPr>
          <p:nvPr>
            <p:ph type="title"/>
          </p:nvPr>
        </p:nvSpPr>
        <p:spPr/>
        <p:txBody>
          <a:bodyPr/>
          <a:lstStyle/>
          <a:p>
            <a:pPr algn="l"/>
            <a:br>
              <a:rPr lang="en-IN" sz="1800" b="0" i="0" u="none" strike="noStrike" baseline="0" dirty="0">
                <a:solidFill>
                  <a:schemeClr val="tx1"/>
                </a:solidFill>
                <a:latin typeface="Times New Roman" panose="02020603050405020304" pitchFamily="18" charset="0"/>
              </a:rPr>
            </a:br>
            <a:r>
              <a:rPr lang="en-IN" sz="1800" b="0" i="0" u="none" strike="noStrike" baseline="0" dirty="0">
                <a:solidFill>
                  <a:schemeClr val="tx1"/>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Technical Requirements: </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D892B99C-BAB6-BC9E-9DCE-0E8CF1A49B29}"/>
              </a:ext>
            </a:extLst>
          </p:cNvPr>
          <p:cNvSpPr>
            <a:spLocks noGrp="1"/>
          </p:cNvSpPr>
          <p:nvPr>
            <p:ph idx="1"/>
          </p:nvPr>
        </p:nvSpPr>
        <p:spPr>
          <a:xfrm>
            <a:off x="1021165" y="1259861"/>
            <a:ext cx="8946541" cy="4195481"/>
          </a:xfrm>
        </p:spPr>
        <p:txBody>
          <a:bodyPr>
            <a:normAutofit/>
          </a:bodyPr>
          <a:lstStyle/>
          <a:p>
            <a:pPr marL="0" indent="0" algn="l">
              <a:buNone/>
            </a:pP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a:t>
            </a:r>
            <a:r>
              <a:rPr lang="en-IN" sz="1800" dirty="0">
                <a:solidFill>
                  <a:schemeClr val="bg2">
                    <a:lumMod val="20000"/>
                    <a:lumOff val="80000"/>
                  </a:schemeClr>
                </a:solidFill>
                <a:latin typeface="Arial" panose="020B0604020202020204" pitchFamily="34" charset="0"/>
                <a:cs typeface="Arial" panose="020B0604020202020204" pitchFamily="34" charset="0"/>
              </a:rPr>
              <a:t>needs to be collected from online ecommerce websites.</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contains Null values. You need to treat them using the domain knowledge and your own understanding </a:t>
            </a:r>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Data </a:t>
            </a:r>
            <a:r>
              <a:rPr lang="en-US" sz="1800" dirty="0">
                <a:solidFill>
                  <a:schemeClr val="bg2">
                    <a:lumMod val="20000"/>
                    <a:lumOff val="80000"/>
                  </a:schemeClr>
                </a:solidFill>
                <a:latin typeface="Arial" panose="020B0604020202020204" pitchFamily="34" charset="0"/>
                <a:cs typeface="Arial" panose="020B0604020202020204" pitchFamily="34" charset="0"/>
              </a:rPr>
              <a:t>needs to be pre processed using Regex</a:t>
            </a:r>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a:t>
            </a:r>
            <a:r>
              <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 </a:t>
            </a:r>
          </a:p>
          <a:p>
            <a:r>
              <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rPr>
              <a:t>You have to build Machine Learning models, apply regularization and determine the optimal values of Hyper Parameters. </a:t>
            </a:r>
          </a:p>
          <a:p>
            <a:pPr marL="0" indent="0">
              <a:buNone/>
            </a:pPr>
            <a:endParaRPr lang="en-US"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a:p>
            <a:pPr algn="l"/>
            <a:endParaRPr lang="en-IN" sz="1800" b="0" i="0" u="none" strike="noStrike" baseline="0" dirty="0">
              <a:solidFill>
                <a:schemeClr val="bg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47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6AD4-9487-9336-72FC-7CA93072B43C}"/>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sp>
        <p:nvSpPr>
          <p:cNvPr id="8" name="Content Placeholder 2">
            <a:extLst>
              <a:ext uri="{FF2B5EF4-FFF2-40B4-BE49-F238E27FC236}">
                <a16:creationId xmlns:a16="http://schemas.microsoft.com/office/drawing/2014/main" id="{E5D3AAC4-D930-754E-C276-6FF3AB1136CA}"/>
              </a:ext>
            </a:extLst>
          </p:cNvPr>
          <p:cNvSpPr txBox="1">
            <a:spLocks/>
          </p:cNvSpPr>
          <p:nvPr/>
        </p:nvSpPr>
        <p:spPr>
          <a:xfrm>
            <a:off x="747712" y="108136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Using various methods like df.shape, </a:t>
            </a:r>
            <a:r>
              <a:rPr lang="en-IN" sz="1800" dirty="0" err="1">
                <a:solidFill>
                  <a:schemeClr val="bg2">
                    <a:lumMod val="20000"/>
                    <a:lumOff val="80000"/>
                  </a:schemeClr>
                </a:solidFill>
                <a:latin typeface="Arial" panose="020B0604020202020204" pitchFamily="34" charset="0"/>
                <a:ea typeface="Calibri" panose="020F0502020204030204" pitchFamily="34" charset="0"/>
              </a:rPr>
              <a:t>df.columns</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df.head</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df.tail</a:t>
            </a:r>
            <a:r>
              <a:rPr lang="en-IN" sz="1800" dirty="0">
                <a:solidFill>
                  <a:schemeClr val="bg2">
                    <a:lumMod val="20000"/>
                    <a:lumOff val="80000"/>
                  </a:schemeClr>
                </a:solidFill>
                <a:latin typeface="Arial" panose="020B0604020202020204" pitchFamily="34" charset="0"/>
                <a:ea typeface="Calibri" panose="020F0502020204030204" pitchFamily="34" charset="0"/>
              </a:rPr>
              <a:t>() , df.info() to get some idea about the data we are handling</a:t>
            </a:r>
          </a:p>
          <a:p>
            <a:endParaRPr lang="en-IN" sz="1800" dirty="0">
              <a:solidFill>
                <a:schemeClr val="bg2">
                  <a:lumMod val="20000"/>
                  <a:lumOff val="80000"/>
                </a:schemeClr>
              </a:solidFill>
              <a:latin typeface="Arial" panose="020B0604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1AF9C66E-54D1-71C1-6E2B-A42C3E9CB743}"/>
              </a:ext>
            </a:extLst>
          </p:cNvPr>
          <p:cNvPicPr>
            <a:picLocks noChangeAspect="1"/>
          </p:cNvPicPr>
          <p:nvPr/>
        </p:nvPicPr>
        <p:blipFill>
          <a:blip r:embed="rId2"/>
          <a:stretch>
            <a:fillRect/>
          </a:stretch>
        </p:blipFill>
        <p:spPr>
          <a:xfrm>
            <a:off x="1166648" y="1917793"/>
            <a:ext cx="5607338" cy="4388076"/>
          </a:xfrm>
          <a:prstGeom prst="rect">
            <a:avLst/>
          </a:prstGeom>
        </p:spPr>
      </p:pic>
    </p:spTree>
    <p:extLst>
      <p:ext uri="{BB962C8B-B14F-4D97-AF65-F5344CB8AC3E}">
        <p14:creationId xmlns:p14="http://schemas.microsoft.com/office/powerpoint/2010/main" val="33076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pic>
        <p:nvPicPr>
          <p:cNvPr id="4" name="Picture 3">
            <a:extLst>
              <a:ext uri="{FF2B5EF4-FFF2-40B4-BE49-F238E27FC236}">
                <a16:creationId xmlns:a16="http://schemas.microsoft.com/office/drawing/2014/main" id="{7BB9FC74-7F78-6A97-F89C-1A870BE4AC57}"/>
              </a:ext>
            </a:extLst>
          </p:cNvPr>
          <p:cNvPicPr>
            <a:picLocks noChangeAspect="1"/>
          </p:cNvPicPr>
          <p:nvPr/>
        </p:nvPicPr>
        <p:blipFill>
          <a:blip r:embed="rId2"/>
          <a:stretch>
            <a:fillRect/>
          </a:stretch>
        </p:blipFill>
        <p:spPr>
          <a:xfrm>
            <a:off x="939526" y="1256009"/>
            <a:ext cx="5835950" cy="3740342"/>
          </a:xfrm>
          <a:prstGeom prst="rect">
            <a:avLst/>
          </a:prstGeom>
        </p:spPr>
      </p:pic>
    </p:spTree>
    <p:extLst>
      <p:ext uri="{BB962C8B-B14F-4D97-AF65-F5344CB8AC3E}">
        <p14:creationId xmlns:p14="http://schemas.microsoft.com/office/powerpoint/2010/main" val="252957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CHECK:</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Checking null values present in data by heatmap</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AF60B58B-7714-0D51-30A3-2F780D7835BF}"/>
              </a:ext>
            </a:extLst>
          </p:cNvPr>
          <p:cNvPicPr>
            <a:picLocks noChangeAspect="1"/>
          </p:cNvPicPr>
          <p:nvPr/>
        </p:nvPicPr>
        <p:blipFill>
          <a:blip r:embed="rId2"/>
          <a:stretch>
            <a:fillRect/>
          </a:stretch>
        </p:blipFill>
        <p:spPr>
          <a:xfrm>
            <a:off x="1212361" y="1847401"/>
            <a:ext cx="4565885" cy="4635738"/>
          </a:xfrm>
          <a:prstGeom prst="rect">
            <a:avLst/>
          </a:prstGeom>
        </p:spPr>
      </p:pic>
    </p:spTree>
    <p:extLst>
      <p:ext uri="{BB962C8B-B14F-4D97-AF65-F5344CB8AC3E}">
        <p14:creationId xmlns:p14="http://schemas.microsoft.com/office/powerpoint/2010/main" val="211814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TREATMENT:</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rPr>
              <a:t>Null values are removed</a:t>
            </a:r>
          </a:p>
          <a:p>
            <a:pPr marL="0" indent="0">
              <a:buNone/>
            </a:pPr>
            <a:endParaRPr lang="en-IN" sz="1800" dirty="0">
              <a:solidFill>
                <a:srgbClr val="111111"/>
              </a:solidFill>
              <a:latin typeface="Arial" panose="020B060402020202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5AC72860-3F7C-D928-828B-26DA13EFC625}"/>
              </a:ext>
            </a:extLst>
          </p:cNvPr>
          <p:cNvPicPr>
            <a:picLocks noChangeAspect="1"/>
          </p:cNvPicPr>
          <p:nvPr/>
        </p:nvPicPr>
        <p:blipFill>
          <a:blip r:embed="rId2"/>
          <a:stretch>
            <a:fillRect/>
          </a:stretch>
        </p:blipFill>
        <p:spPr>
          <a:xfrm>
            <a:off x="957755" y="2246120"/>
            <a:ext cx="2533780" cy="1866996"/>
          </a:xfrm>
          <a:prstGeom prst="rect">
            <a:avLst/>
          </a:prstGeom>
        </p:spPr>
      </p:pic>
    </p:spTree>
    <p:extLst>
      <p:ext uri="{BB962C8B-B14F-4D97-AF65-F5344CB8AC3E}">
        <p14:creationId xmlns:p14="http://schemas.microsoft.com/office/powerpoint/2010/main" val="268495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3" name="Picture 2">
            <a:extLst>
              <a:ext uri="{FF2B5EF4-FFF2-40B4-BE49-F238E27FC236}">
                <a16:creationId xmlns:a16="http://schemas.microsoft.com/office/drawing/2014/main" id="{6AC29D26-843C-4DB6-7279-8E0F40A2A25F}"/>
              </a:ext>
            </a:extLst>
          </p:cNvPr>
          <p:cNvPicPr>
            <a:picLocks noChangeAspect="1"/>
          </p:cNvPicPr>
          <p:nvPr/>
        </p:nvPicPr>
        <p:blipFill>
          <a:blip r:embed="rId2"/>
          <a:stretch>
            <a:fillRect/>
          </a:stretch>
        </p:blipFill>
        <p:spPr>
          <a:xfrm>
            <a:off x="1031792" y="933321"/>
            <a:ext cx="5969307" cy="4991357"/>
          </a:xfrm>
          <a:prstGeom prst="rect">
            <a:avLst/>
          </a:prstGeom>
        </p:spPr>
      </p:pic>
    </p:spTree>
    <p:extLst>
      <p:ext uri="{BB962C8B-B14F-4D97-AF65-F5344CB8AC3E}">
        <p14:creationId xmlns:p14="http://schemas.microsoft.com/office/powerpoint/2010/main" val="921724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448</TotalTime>
  <Words>523</Words>
  <Application>Microsoft Office PowerPoint</Application>
  <PresentationFormat>Widescreen</PresentationFormat>
  <Paragraphs>69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Black</vt:lpstr>
      <vt:lpstr>Calibri</vt:lpstr>
      <vt:lpstr>Century Gothic</vt:lpstr>
      <vt:lpstr>Symbol</vt:lpstr>
      <vt:lpstr>Times New Roman</vt:lpstr>
      <vt:lpstr>Wingdings 3</vt:lpstr>
      <vt:lpstr>Ion</vt:lpstr>
      <vt:lpstr>          RATING PREDICTION  </vt:lpstr>
      <vt:lpstr>PowerPoint Presentation</vt:lpstr>
      <vt:lpstr>PowerPoint Presentation</vt:lpstr>
      <vt:lpstr>  Technical Requirements:  </vt:lpstr>
      <vt:lpstr>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Manivannan p</dc:creator>
  <cp:lastModifiedBy>Manivannan p</cp:lastModifiedBy>
  <cp:revision>67</cp:revision>
  <dcterms:created xsi:type="dcterms:W3CDTF">2022-05-12T17:05:37Z</dcterms:created>
  <dcterms:modified xsi:type="dcterms:W3CDTF">2022-08-08T17:43:40Z</dcterms:modified>
</cp:coreProperties>
</file>