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95" r:id="rId3"/>
    <p:sldId id="296" r:id="rId4"/>
    <p:sldId id="257" r:id="rId5"/>
    <p:sldId id="258" r:id="rId6"/>
    <p:sldId id="263" r:id="rId7"/>
    <p:sldId id="262" r:id="rId8"/>
    <p:sldId id="261" r:id="rId9"/>
    <p:sldId id="260" r:id="rId10"/>
    <p:sldId id="268" r:id="rId11"/>
    <p:sldId id="267" r:id="rId12"/>
    <p:sldId id="269" r:id="rId13"/>
    <p:sldId id="266" r:id="rId14"/>
    <p:sldId id="265" r:id="rId15"/>
    <p:sldId id="264" r:id="rId16"/>
    <p:sldId id="275" r:id="rId17"/>
    <p:sldId id="276" r:id="rId18"/>
    <p:sldId id="259" r:id="rId19"/>
    <p:sldId id="274" r:id="rId20"/>
    <p:sldId id="271" r:id="rId21"/>
    <p:sldId id="281" r:id="rId22"/>
    <p:sldId id="273" r:id="rId23"/>
    <p:sldId id="270" r:id="rId24"/>
    <p:sldId id="277" r:id="rId25"/>
    <p:sldId id="278" r:id="rId26"/>
    <p:sldId id="279" r:id="rId27"/>
    <p:sldId id="280" r:id="rId28"/>
    <p:sldId id="282" r:id="rId29"/>
    <p:sldId id="283" r:id="rId30"/>
    <p:sldId id="287" r:id="rId31"/>
    <p:sldId id="286" r:id="rId32"/>
    <p:sldId id="285" r:id="rId33"/>
    <p:sldId id="284" r:id="rId34"/>
    <p:sldId id="288" r:id="rId35"/>
    <p:sldId id="289" r:id="rId36"/>
    <p:sldId id="291" r:id="rId37"/>
    <p:sldId id="290" r:id="rId38"/>
    <p:sldId id="292" r:id="rId39"/>
    <p:sldId id="293" r:id="rId40"/>
    <p:sldId id="29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35836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58A47-3CB1-4DAD-8B79-D2038FD49B88}"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645305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481958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1274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782384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358A47-3CB1-4DAD-8B79-D2038FD49B88}" type="datetimeFigureOut">
              <a:rPr lang="en-IN" smtClean="0"/>
              <a:t>12-05-2022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44826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358A47-3CB1-4DAD-8B79-D2038FD49B88}" type="datetimeFigureOut">
              <a:rPr lang="en-IN" smtClean="0"/>
              <a:t>12-05-2022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1135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740434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606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418529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83775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358A47-3CB1-4DAD-8B79-D2038FD49B88}"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05960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58A47-3CB1-4DAD-8B79-D2038FD49B88}" type="datetimeFigureOut">
              <a:rPr lang="en-IN" smtClean="0"/>
              <a:t>12-05-2022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0832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358A47-3CB1-4DAD-8B79-D2038FD49B88}" type="datetimeFigureOut">
              <a:rPr lang="en-IN" smtClean="0"/>
              <a:t>12-05-2022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6158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358A47-3CB1-4DAD-8B79-D2038FD49B88}" type="datetimeFigureOut">
              <a:rPr lang="en-IN" smtClean="0"/>
              <a:t>12-05-2022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42089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358A47-3CB1-4DAD-8B79-D2038FD49B88}" type="datetimeFigureOut">
              <a:rPr lang="en-IN" smtClean="0"/>
              <a:t>12-05-2022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30801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58A47-3CB1-4DAD-8B79-D2038FD49B88}"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93816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358A47-3CB1-4DAD-8B79-D2038FD49B88}" type="datetimeFigureOut">
              <a:rPr lang="en-IN" smtClean="0"/>
              <a:t>12-05-2022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0B293A-ABB4-4C97-AD4A-D31DE479CD53}" type="slidenum">
              <a:rPr lang="en-IN" smtClean="0"/>
              <a:t>‹#›</a:t>
            </a:fld>
            <a:endParaRPr lang="en-IN"/>
          </a:p>
        </p:txBody>
      </p:sp>
    </p:spTree>
    <p:extLst>
      <p:ext uri="{BB962C8B-B14F-4D97-AF65-F5344CB8AC3E}">
        <p14:creationId xmlns:p14="http://schemas.microsoft.com/office/powerpoint/2010/main" val="970114337"/>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72A9-0EF1-8D20-C07E-EA763DA78019}"/>
              </a:ext>
            </a:extLst>
          </p:cNvPr>
          <p:cNvSpPr>
            <a:spLocks noGrp="1"/>
          </p:cNvSpPr>
          <p:nvPr>
            <p:ph type="ctrTitle"/>
          </p:nvPr>
        </p:nvSpPr>
        <p:spPr/>
        <p:txBody>
          <a:bodyPr/>
          <a:lstStyle/>
          <a:p>
            <a:r>
              <a:rPr lang="en-US" sz="4000" dirty="0">
                <a:solidFill>
                  <a:schemeClr val="bg1"/>
                </a:solidFill>
              </a:rPr>
              <a:t>E-retail factors for customer activation and retention: A case study from Indian e-commerce customers</a:t>
            </a:r>
            <a:endParaRPr lang="en-IN" sz="4000" dirty="0">
              <a:solidFill>
                <a:schemeClr val="bg1"/>
              </a:solidFill>
            </a:endParaRPr>
          </a:p>
        </p:txBody>
      </p:sp>
    </p:spTree>
    <p:extLst>
      <p:ext uri="{BB962C8B-B14F-4D97-AF65-F5344CB8AC3E}">
        <p14:creationId xmlns:p14="http://schemas.microsoft.com/office/powerpoint/2010/main" val="52800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AA96B-085E-C343-D6E6-97D5AFB888ED}"/>
              </a:ext>
            </a:extLst>
          </p:cNvPr>
          <p:cNvSpPr>
            <a:spLocks noGrp="1"/>
          </p:cNvSpPr>
          <p:nvPr>
            <p:ph idx="1"/>
          </p:nvPr>
        </p:nvSpPr>
        <p:spPr>
          <a:xfrm>
            <a:off x="1055811" y="1625406"/>
            <a:ext cx="8946541" cy="4195481"/>
          </a:xfrm>
        </p:spPr>
        <p:txBody>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 dataset has all values in object except pin code</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There are no null values in data </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 size of data is 269 Rows and 71 Columns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 dataset has female survey data nearly 67%</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Survey conducted to people of age below 20 years is less only 7%</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Data collected majority from Delhi and Noida compared to other parts of India</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8D2C61CA-01D2-5CBF-5DD6-27CD7C78095B}"/>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FIRST IMPRESSIONS ON DATASET: BASED ON 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1550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794554" y="1756034"/>
            <a:ext cx="8946541" cy="4195481"/>
          </a:xfrm>
        </p:spPr>
        <p:txBody>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Mobile phone and mobile internet made it possible for this mass reach of e commerce sites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Search engine also plays a major role in attracting people to e commerce sites for first time</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KEY FACTORS: BASED ON UNIVARIATE ANALYSIS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A5356BC-529C-7ED3-DACA-DF64781D88C2}"/>
              </a:ext>
            </a:extLst>
          </p:cNvPr>
          <p:cNvPicPr>
            <a:picLocks noChangeAspect="1"/>
          </p:cNvPicPr>
          <p:nvPr/>
        </p:nvPicPr>
        <p:blipFill rotWithShape="1">
          <a:blip r:embed="rId2"/>
          <a:srcRect l="5806" r="15094"/>
          <a:stretch/>
        </p:blipFill>
        <p:spPr bwMode="auto">
          <a:xfrm>
            <a:off x="4008236" y="3429001"/>
            <a:ext cx="2602098" cy="2633597"/>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5BBF1958-6F3E-BE36-C9AC-7ACAA3592C2B}"/>
              </a:ext>
            </a:extLst>
          </p:cNvPr>
          <p:cNvPicPr>
            <a:picLocks noChangeAspect="1"/>
          </p:cNvPicPr>
          <p:nvPr/>
        </p:nvPicPr>
        <p:blipFill rotWithShape="1">
          <a:blip r:embed="rId3"/>
          <a:srcRect l="7003" r="7304"/>
          <a:stretch/>
        </p:blipFill>
        <p:spPr bwMode="auto">
          <a:xfrm>
            <a:off x="794554" y="3429000"/>
            <a:ext cx="2685019" cy="2633598"/>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5D03E0D7-6478-55E9-ABF0-73D15A2EDDEB}"/>
              </a:ext>
            </a:extLst>
          </p:cNvPr>
          <p:cNvPicPr>
            <a:picLocks noChangeAspect="1"/>
          </p:cNvPicPr>
          <p:nvPr/>
        </p:nvPicPr>
        <p:blipFill>
          <a:blip r:embed="rId4"/>
          <a:stretch>
            <a:fillRect/>
          </a:stretch>
        </p:blipFill>
        <p:spPr>
          <a:xfrm>
            <a:off x="7138997" y="3429002"/>
            <a:ext cx="4016842" cy="2633596"/>
          </a:xfrm>
          <a:prstGeom prst="rect">
            <a:avLst/>
          </a:prstGeom>
        </p:spPr>
      </p:pic>
    </p:spTree>
    <p:extLst>
      <p:ext uri="{BB962C8B-B14F-4D97-AF65-F5344CB8AC3E}">
        <p14:creationId xmlns:p14="http://schemas.microsoft.com/office/powerpoint/2010/main" val="953136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794554" y="1756034"/>
            <a:ext cx="8946541" cy="4195481"/>
          </a:xfrm>
        </p:spPr>
        <p:txBody>
          <a:bodyPr>
            <a:normAutofit lnSpcReduction="10000"/>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 content of website must be easy to read and understand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Information of similar product to be highlighted for comparison</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Complete information of listed seller and product being offered is important for purchase decision</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All relevant information on listed products to be stated clearly</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Ease of navigation in website, loading and processing speed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User friendly interface of website, convenient payment methods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Trust that online retail store will fulfil its part of transaction at stipulated time</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Empathy towards the customers, being able to guarantee the privacy of customer, responsiveness availability of several communication channels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Return And Replacement Is Much Expected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2">
                  <a:lumMod val="20000"/>
                  <a:lumOff val="80000"/>
                </a:schemeClr>
              </a:solidFill>
            </a:endParaRPr>
          </a:p>
        </p:txBody>
      </p:sp>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FEATURES CUSTOMER EXPECT FROM E COMMERCE SITES</a:t>
            </a:r>
          </a:p>
          <a:p>
            <a:r>
              <a:rPr lang="en-IN" sz="1800" b="1" dirty="0">
                <a:latin typeface="Arial Black" panose="020B0A04020102020204" pitchFamily="34" charset="0"/>
                <a:ea typeface="Calibri" panose="020F0502020204030204" pitchFamily="34" charset="0"/>
                <a:cs typeface="Times New Roman" panose="02020603050405020304" pitchFamily="18" charset="0"/>
              </a:rPr>
              <a:t>BASED ON 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91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FB8A66-4932-05FC-B7B3-FFFB7F0FFABD}"/>
              </a:ext>
            </a:extLst>
          </p:cNvPr>
          <p:cNvSpPr txBox="1">
            <a:spLocks/>
          </p:cNvSpPr>
          <p:nvPr/>
        </p:nvSpPr>
        <p:spPr>
          <a:xfrm>
            <a:off x="499896" y="39706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FEATURES CUSTOMER EXPECT FROM E COMMERCE SITES</a:t>
            </a:r>
          </a:p>
          <a:p>
            <a:r>
              <a:rPr lang="en-IN" sz="1800" b="1" dirty="0">
                <a:latin typeface="Arial Black" panose="020B0A04020102020204" pitchFamily="34" charset="0"/>
                <a:ea typeface="Calibri" panose="020F0502020204030204" pitchFamily="34" charset="0"/>
                <a:cs typeface="Times New Roman" panose="02020603050405020304" pitchFamily="18" charset="0"/>
              </a:rPr>
              <a:t>BASED ON 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D10CEDD-0781-C04B-12C9-15BBB729C7CD}"/>
              </a:ext>
            </a:extLst>
          </p:cNvPr>
          <p:cNvPicPr>
            <a:picLocks noGrp="1" noChangeAspect="1"/>
          </p:cNvPicPr>
          <p:nvPr>
            <p:ph idx="1"/>
          </p:nvPr>
        </p:nvPicPr>
        <p:blipFill>
          <a:blip r:embed="rId2"/>
          <a:stretch>
            <a:fillRect/>
          </a:stretch>
        </p:blipFill>
        <p:spPr>
          <a:xfrm>
            <a:off x="705560" y="2310713"/>
            <a:ext cx="3133855" cy="2368166"/>
          </a:xfrm>
          <a:prstGeom prst="rect">
            <a:avLst/>
          </a:prstGeom>
        </p:spPr>
      </p:pic>
      <p:pic>
        <p:nvPicPr>
          <p:cNvPr id="6" name="Picture 5">
            <a:extLst>
              <a:ext uri="{FF2B5EF4-FFF2-40B4-BE49-F238E27FC236}">
                <a16:creationId xmlns:a16="http://schemas.microsoft.com/office/drawing/2014/main" id="{68C09C1D-9D87-0EA2-73E0-368840CA8234}"/>
              </a:ext>
            </a:extLst>
          </p:cNvPr>
          <p:cNvPicPr>
            <a:picLocks noChangeAspect="1"/>
          </p:cNvPicPr>
          <p:nvPr/>
        </p:nvPicPr>
        <p:blipFill>
          <a:blip r:embed="rId3"/>
          <a:stretch>
            <a:fillRect/>
          </a:stretch>
        </p:blipFill>
        <p:spPr>
          <a:xfrm>
            <a:off x="4003473" y="2310713"/>
            <a:ext cx="4267716" cy="2368166"/>
          </a:xfrm>
          <a:prstGeom prst="rect">
            <a:avLst/>
          </a:prstGeom>
        </p:spPr>
      </p:pic>
      <p:pic>
        <p:nvPicPr>
          <p:cNvPr id="7" name="Picture 6">
            <a:extLst>
              <a:ext uri="{FF2B5EF4-FFF2-40B4-BE49-F238E27FC236}">
                <a16:creationId xmlns:a16="http://schemas.microsoft.com/office/drawing/2014/main" id="{20F8BD75-1C27-12AB-2F4C-27DF1063C98F}"/>
              </a:ext>
            </a:extLst>
          </p:cNvPr>
          <p:cNvPicPr>
            <a:picLocks noChangeAspect="1"/>
          </p:cNvPicPr>
          <p:nvPr/>
        </p:nvPicPr>
        <p:blipFill rotWithShape="1">
          <a:blip r:embed="rId4"/>
          <a:srcRect l="2272" r="6293"/>
          <a:stretch/>
        </p:blipFill>
        <p:spPr bwMode="auto">
          <a:xfrm>
            <a:off x="8371085" y="2310713"/>
            <a:ext cx="3655195" cy="23681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352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E1AE6F-E75B-859D-26AC-4E8E99739EF0}"/>
              </a:ext>
            </a:extLst>
          </p:cNvPr>
          <p:cNvPicPr>
            <a:picLocks noGrp="1" noChangeAspect="1"/>
          </p:cNvPicPr>
          <p:nvPr>
            <p:ph idx="1"/>
          </p:nvPr>
        </p:nvPicPr>
        <p:blipFill>
          <a:blip r:embed="rId2"/>
          <a:stretch>
            <a:fillRect/>
          </a:stretch>
        </p:blipFill>
        <p:spPr>
          <a:xfrm>
            <a:off x="750872" y="2602244"/>
            <a:ext cx="3467733" cy="2545710"/>
          </a:xfrm>
          <a:prstGeom prst="rect">
            <a:avLst/>
          </a:prstGeom>
        </p:spPr>
      </p:pic>
      <p:pic>
        <p:nvPicPr>
          <p:cNvPr id="5" name="Picture 4">
            <a:extLst>
              <a:ext uri="{FF2B5EF4-FFF2-40B4-BE49-F238E27FC236}">
                <a16:creationId xmlns:a16="http://schemas.microsoft.com/office/drawing/2014/main" id="{E42754E9-5626-72A5-927E-B7741955D892}"/>
              </a:ext>
            </a:extLst>
          </p:cNvPr>
          <p:cNvPicPr>
            <a:picLocks noChangeAspect="1"/>
          </p:cNvPicPr>
          <p:nvPr/>
        </p:nvPicPr>
        <p:blipFill rotWithShape="1">
          <a:blip r:embed="rId3"/>
          <a:srcRect r="7106"/>
          <a:stretch/>
        </p:blipFill>
        <p:spPr bwMode="auto">
          <a:xfrm>
            <a:off x="4401465" y="2628392"/>
            <a:ext cx="3858884" cy="2519562"/>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462829F6-C40D-203C-ACFC-AFDDB80E5C66}"/>
              </a:ext>
            </a:extLst>
          </p:cNvPr>
          <p:cNvPicPr>
            <a:picLocks noChangeAspect="1"/>
          </p:cNvPicPr>
          <p:nvPr/>
        </p:nvPicPr>
        <p:blipFill>
          <a:blip r:embed="rId4"/>
          <a:stretch>
            <a:fillRect/>
          </a:stretch>
        </p:blipFill>
        <p:spPr>
          <a:xfrm>
            <a:off x="8550148" y="2636646"/>
            <a:ext cx="3012784" cy="2519561"/>
          </a:xfrm>
          <a:prstGeom prst="rect">
            <a:avLst/>
          </a:prstGeom>
        </p:spPr>
      </p:pic>
      <p:sp>
        <p:nvSpPr>
          <p:cNvPr id="8" name="Title 1">
            <a:extLst>
              <a:ext uri="{FF2B5EF4-FFF2-40B4-BE49-F238E27FC236}">
                <a16:creationId xmlns:a16="http://schemas.microsoft.com/office/drawing/2014/main" id="{9521CDB0-A25F-CAD6-C37A-544C390E2FC7}"/>
              </a:ext>
            </a:extLst>
          </p:cNvPr>
          <p:cNvSpPr txBox="1">
            <a:spLocks/>
          </p:cNvSpPr>
          <p:nvPr/>
        </p:nvSpPr>
        <p:spPr>
          <a:xfrm>
            <a:off x="651817" y="800829"/>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FEATURES CUSTOMER EXPECT FROM E COMMERCE SITES</a:t>
            </a:r>
          </a:p>
          <a:p>
            <a:r>
              <a:rPr lang="en-IN" sz="1800" b="1" dirty="0">
                <a:latin typeface="Arial Black" panose="020B0A04020102020204" pitchFamily="34" charset="0"/>
                <a:ea typeface="Calibri" panose="020F0502020204030204" pitchFamily="34" charset="0"/>
                <a:cs typeface="Times New Roman" panose="02020603050405020304" pitchFamily="18" charset="0"/>
              </a:rPr>
              <a:t>BASED ON 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918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EA9034-24B7-1393-F2DA-794F8A8D84C6}"/>
              </a:ext>
            </a:extLst>
          </p:cNvPr>
          <p:cNvPicPr>
            <a:picLocks noGrp="1" noChangeAspect="1"/>
          </p:cNvPicPr>
          <p:nvPr>
            <p:ph idx="1"/>
          </p:nvPr>
        </p:nvPicPr>
        <p:blipFill rotWithShape="1">
          <a:blip r:embed="rId2"/>
          <a:srcRect l="5277" r="16299"/>
          <a:stretch/>
        </p:blipFill>
        <p:spPr bwMode="auto">
          <a:xfrm>
            <a:off x="1762929" y="2410151"/>
            <a:ext cx="3349398" cy="304369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74E6E30-DAFF-7CAF-2FBC-4E55C6775CA3}"/>
              </a:ext>
            </a:extLst>
          </p:cNvPr>
          <p:cNvPicPr>
            <a:picLocks noChangeAspect="1"/>
          </p:cNvPicPr>
          <p:nvPr/>
        </p:nvPicPr>
        <p:blipFill>
          <a:blip r:embed="rId3"/>
          <a:stretch>
            <a:fillRect/>
          </a:stretch>
        </p:blipFill>
        <p:spPr>
          <a:xfrm>
            <a:off x="6096000" y="2419940"/>
            <a:ext cx="3337898" cy="3033909"/>
          </a:xfrm>
          <a:prstGeom prst="rect">
            <a:avLst/>
          </a:prstGeom>
        </p:spPr>
      </p:pic>
      <p:sp>
        <p:nvSpPr>
          <p:cNvPr id="6" name="Title 1">
            <a:extLst>
              <a:ext uri="{FF2B5EF4-FFF2-40B4-BE49-F238E27FC236}">
                <a16:creationId xmlns:a16="http://schemas.microsoft.com/office/drawing/2014/main" id="{26B2CC7B-37FE-2C9A-D71D-8EA7B1230825}"/>
              </a:ext>
            </a:extLst>
          </p:cNvPr>
          <p:cNvSpPr txBox="1">
            <a:spLocks/>
          </p:cNvSpPr>
          <p:nvPr/>
        </p:nvSpPr>
        <p:spPr>
          <a:xfrm>
            <a:off x="790841" y="765203"/>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FEATURES CUSTOMER EXPECT FROM E COMMERCE SITES</a:t>
            </a:r>
          </a:p>
          <a:p>
            <a:r>
              <a:rPr lang="en-IN" sz="1800" b="1" dirty="0">
                <a:latin typeface="Arial Black" panose="020B0A04020102020204" pitchFamily="34" charset="0"/>
                <a:ea typeface="Calibri" panose="020F0502020204030204" pitchFamily="34" charset="0"/>
                <a:cs typeface="Times New Roman" panose="02020603050405020304" pitchFamily="18" charset="0"/>
              </a:rPr>
              <a:t>BASED ON 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61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776740" y="1643598"/>
            <a:ext cx="8946541" cy="4195481"/>
          </a:xfrm>
        </p:spPr>
        <p:txBody>
          <a:bodyPr>
            <a:normAutofit/>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Online shopping gives monetary benefit and discounts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Shopping online is convenient and flexible</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Enjoyment is derived from online shopping</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Gaining access to loyalty programs is benefit of shopping online</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Shopping on the website gives you the sense of adventure</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Shopping on your preferred e tailer enhances your social status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 feel gratification shopping on your favourite e tailer</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Getting value for money spent</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2">
                  <a:lumMod val="20000"/>
                  <a:lumOff val="80000"/>
                </a:schemeClr>
              </a:solidFill>
            </a:endParaRPr>
          </a:p>
        </p:txBody>
      </p:sp>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CUSTOMERS PREFER ONLINE SHOPPING FOR FOLLOWING:</a:t>
            </a:r>
          </a:p>
          <a:p>
            <a:pPr>
              <a:lnSpc>
                <a:spcPct val="107000"/>
              </a:lnSpc>
              <a:spcAft>
                <a:spcPts val="800"/>
              </a:spcAft>
            </a:pPr>
            <a:r>
              <a:rPr lang="en-IN" sz="1800" b="1" dirty="0">
                <a:latin typeface="Arial Black" panose="020B0A04020102020204" pitchFamily="34" charset="0"/>
                <a:ea typeface="Calibri" panose="020F0502020204030204" pitchFamily="34" charset="0"/>
                <a:cs typeface="Times New Roman" panose="02020603050405020304" pitchFamily="18" charset="0"/>
              </a:rPr>
              <a:t>BASED ON 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317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DEB836D-A3A1-46B2-96CB-5DEAFC070362}"/>
              </a:ext>
            </a:extLst>
          </p:cNvPr>
          <p:cNvPicPr>
            <a:picLocks noGrp="1" noChangeAspect="1"/>
          </p:cNvPicPr>
          <p:nvPr>
            <p:ph idx="1"/>
          </p:nvPr>
        </p:nvPicPr>
        <p:blipFill>
          <a:blip r:embed="rId2"/>
          <a:stretch>
            <a:fillRect/>
          </a:stretch>
        </p:blipFill>
        <p:spPr>
          <a:xfrm>
            <a:off x="1107385" y="2762686"/>
            <a:ext cx="4129633" cy="3082684"/>
          </a:xfrm>
          <a:prstGeom prst="rect">
            <a:avLst/>
          </a:prstGeom>
        </p:spPr>
      </p:pic>
      <p:pic>
        <p:nvPicPr>
          <p:cNvPr id="5" name="Picture 4">
            <a:extLst>
              <a:ext uri="{FF2B5EF4-FFF2-40B4-BE49-F238E27FC236}">
                <a16:creationId xmlns:a16="http://schemas.microsoft.com/office/drawing/2014/main" id="{59376552-8124-EDC4-27AB-B251E2268371}"/>
              </a:ext>
            </a:extLst>
          </p:cNvPr>
          <p:cNvPicPr>
            <a:picLocks noChangeAspect="1"/>
          </p:cNvPicPr>
          <p:nvPr/>
        </p:nvPicPr>
        <p:blipFill>
          <a:blip r:embed="rId3"/>
          <a:stretch>
            <a:fillRect/>
          </a:stretch>
        </p:blipFill>
        <p:spPr>
          <a:xfrm>
            <a:off x="6643119" y="2787792"/>
            <a:ext cx="4316201" cy="3032472"/>
          </a:xfrm>
          <a:prstGeom prst="rect">
            <a:avLst/>
          </a:prstGeom>
        </p:spPr>
      </p:pic>
      <p:sp>
        <p:nvSpPr>
          <p:cNvPr id="6" name="Title 1">
            <a:extLst>
              <a:ext uri="{FF2B5EF4-FFF2-40B4-BE49-F238E27FC236}">
                <a16:creationId xmlns:a16="http://schemas.microsoft.com/office/drawing/2014/main" id="{1C66ED1F-0EE2-CE36-3DB0-6599D2E4C0D0}"/>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CUSTOMERS PREFER ONLINE SHOPPING FOR FOLLOWING:</a:t>
            </a:r>
          </a:p>
          <a:p>
            <a:pPr>
              <a:lnSpc>
                <a:spcPct val="107000"/>
              </a:lnSpc>
              <a:spcAft>
                <a:spcPts val="800"/>
              </a:spcAft>
            </a:pPr>
            <a:r>
              <a:rPr lang="en-IN" sz="1800" b="1" dirty="0">
                <a:latin typeface="Arial Black" panose="020B0A04020102020204" pitchFamily="34" charset="0"/>
                <a:ea typeface="Calibri" panose="020F0502020204030204" pitchFamily="34" charset="0"/>
                <a:cs typeface="Times New Roman" panose="02020603050405020304" pitchFamily="18" charset="0"/>
              </a:rPr>
              <a:t>BASED ON 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8187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FA3AC7-F2D4-85B7-3F7D-F599DC1BF485}"/>
              </a:ext>
            </a:extLst>
          </p:cNvPr>
          <p:cNvPicPr>
            <a:picLocks noGrp="1" noChangeAspect="1"/>
          </p:cNvPicPr>
          <p:nvPr>
            <p:ph idx="1"/>
          </p:nvPr>
        </p:nvPicPr>
        <p:blipFill>
          <a:blip r:embed="rId2"/>
          <a:stretch>
            <a:fillRect/>
          </a:stretch>
        </p:blipFill>
        <p:spPr>
          <a:xfrm>
            <a:off x="3201774" y="1975449"/>
            <a:ext cx="4880856" cy="4195762"/>
          </a:xfrm>
        </p:spPr>
      </p:pic>
      <p:sp>
        <p:nvSpPr>
          <p:cNvPr id="7" name="Title 1">
            <a:extLst>
              <a:ext uri="{FF2B5EF4-FFF2-40B4-BE49-F238E27FC236}">
                <a16:creationId xmlns:a16="http://schemas.microsoft.com/office/drawing/2014/main" id="{CD1250F0-6FBD-F310-8788-1D3EBDA56AD6}"/>
              </a:ext>
            </a:extLst>
          </p:cNvPr>
          <p:cNvSpPr txBox="1">
            <a:spLocks/>
          </p:cNvSpPr>
          <p:nvPr/>
        </p:nvSpPr>
        <p:spPr>
          <a:xfrm>
            <a:off x="666150" y="456445"/>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DATA CLEANING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1AECFB64-D5C3-3984-BEA5-AAABF2E639A6}"/>
              </a:ext>
            </a:extLst>
          </p:cNvPr>
          <p:cNvSpPr txBox="1">
            <a:spLocks/>
          </p:cNvSpPr>
          <p:nvPr/>
        </p:nvSpPr>
        <p:spPr>
          <a:xfrm>
            <a:off x="527359" y="1067266"/>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07000"/>
              </a:lnSpc>
              <a:buFont typeface="Symbol" panose="05050102010706020507" pitchFamily="18" charset="2"/>
              <a:buChar char=""/>
            </a:pPr>
            <a:r>
              <a:rPr lang="en-IN" sz="1800" dirty="0">
                <a:solidFill>
                  <a:schemeClr val="bg2">
                    <a:lumMod val="20000"/>
                    <a:lumOff val="80000"/>
                  </a:schemeClr>
                </a:solidFill>
                <a:latin typeface="Arial" panose="020B0604020202020204" pitchFamily="34" charset="0"/>
                <a:ea typeface="Calibri" panose="020F0502020204030204" pitchFamily="34" charset="0"/>
                <a:cs typeface="Times New Roman" panose="02020603050405020304" pitchFamily="18" charset="0"/>
              </a:rPr>
              <a:t>BASED ON UNIVARIATE ANALYSIS SOME REDUNDANT DATA ARE COMBINED AND CLEANED</a:t>
            </a:r>
            <a:endParaRPr lang="en-IN" sz="1800" dirty="0">
              <a:solidFill>
                <a:schemeClr val="bg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0010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37702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MATURITY OF ONLINE CUSTOMERS:</a:t>
            </a:r>
          </a:p>
        </p:txBody>
      </p:sp>
      <p:sp>
        <p:nvSpPr>
          <p:cNvPr id="6" name="Content Placeholder 5">
            <a:extLst>
              <a:ext uri="{FF2B5EF4-FFF2-40B4-BE49-F238E27FC236}">
                <a16:creationId xmlns:a16="http://schemas.microsoft.com/office/drawing/2014/main" id="{5BD5E4E2-F8B7-1F35-A183-85F8F535A280}"/>
              </a:ext>
            </a:extLst>
          </p:cNvPr>
          <p:cNvSpPr>
            <a:spLocks noGrp="1"/>
          </p:cNvSpPr>
          <p:nvPr>
            <p:ph idx="1"/>
          </p:nvPr>
        </p:nvSpPr>
        <p:spPr>
          <a:xfrm>
            <a:off x="640173" y="1198787"/>
            <a:ext cx="8946541" cy="4195481"/>
          </a:xfrm>
        </p:spPr>
        <p:txBody>
          <a:bodyPr/>
          <a:lstStyle/>
          <a:p>
            <a:r>
              <a:rPr lang="en-IN" dirty="0"/>
              <a:t>USING COUNT PLOT TO VISUALIZE</a:t>
            </a:r>
          </a:p>
        </p:txBody>
      </p:sp>
      <p:pic>
        <p:nvPicPr>
          <p:cNvPr id="10" name="Picture 9">
            <a:extLst>
              <a:ext uri="{FF2B5EF4-FFF2-40B4-BE49-F238E27FC236}">
                <a16:creationId xmlns:a16="http://schemas.microsoft.com/office/drawing/2014/main" id="{8A9EF6E6-7B82-316D-D8D0-7C8FBD7C5EA6}"/>
              </a:ext>
            </a:extLst>
          </p:cNvPr>
          <p:cNvPicPr>
            <a:picLocks noChangeAspect="1"/>
          </p:cNvPicPr>
          <p:nvPr/>
        </p:nvPicPr>
        <p:blipFill>
          <a:blip r:embed="rId2"/>
          <a:stretch>
            <a:fillRect/>
          </a:stretch>
        </p:blipFill>
        <p:spPr>
          <a:xfrm>
            <a:off x="2397657" y="2940910"/>
            <a:ext cx="6553537" cy="711237"/>
          </a:xfrm>
          <a:prstGeom prst="rect">
            <a:avLst/>
          </a:prstGeom>
        </p:spPr>
      </p:pic>
    </p:spTree>
    <p:extLst>
      <p:ext uri="{BB962C8B-B14F-4D97-AF65-F5344CB8AC3E}">
        <p14:creationId xmlns:p14="http://schemas.microsoft.com/office/powerpoint/2010/main" val="45993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8B935D5-825B-744D-D905-125C70403DC5}"/>
              </a:ext>
            </a:extLst>
          </p:cNvPr>
          <p:cNvSpPr txBox="1">
            <a:spLocks/>
          </p:cNvSpPr>
          <p:nvPr/>
        </p:nvSpPr>
        <p:spPr>
          <a:xfrm>
            <a:off x="1104293" y="1152983"/>
            <a:ext cx="8946541" cy="41954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endParaRPr lang="en-IN" dirty="0"/>
          </a:p>
        </p:txBody>
      </p:sp>
      <p:sp>
        <p:nvSpPr>
          <p:cNvPr id="7" name="Content Placeholder 2">
            <a:extLst>
              <a:ext uri="{FF2B5EF4-FFF2-40B4-BE49-F238E27FC236}">
                <a16:creationId xmlns:a16="http://schemas.microsoft.com/office/drawing/2014/main" id="{B396D901-B196-5B30-12FA-299C5D22661B}"/>
              </a:ext>
            </a:extLst>
          </p:cNvPr>
          <p:cNvSpPr txBox="1">
            <a:spLocks/>
          </p:cNvSpPr>
          <p:nvPr/>
        </p:nvSpPr>
        <p:spPr>
          <a:xfrm>
            <a:off x="1104292" y="1026313"/>
            <a:ext cx="8946541" cy="4195481"/>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107000"/>
              </a:lnSpc>
              <a:spcAft>
                <a:spcPts val="800"/>
              </a:spcAft>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Be careful: There are two sheets (one is detailed) and second is encoded in the excel file. You may use any of them by extracting in separate excel sheet. The number of column(s) is more than 47. Read the column header carefully.</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Note : Data Scientists have to apply their analytical skills to give findings and conclusions in detailed data analysis written in </a:t>
            </a:r>
            <a:r>
              <a:rPr lang="en-IN" sz="1800" b="1" dirty="0" err="1">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jupyter</a:t>
            </a:r>
            <a:r>
              <a:rPr lang="en-IN" sz="1800" b="1"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notebook . Only data analysis is required.   </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Need not to create machine learning models /but still if anybody comes with it that is welcome</a:t>
            </a:r>
            <a:endParaRPr lang="en-IN" dirty="0">
              <a:solidFill>
                <a:schemeClr val="bg2">
                  <a:lumMod val="20000"/>
                  <a:lumOff val="80000"/>
                </a:schemeClr>
              </a:solidFill>
            </a:endParaRPr>
          </a:p>
        </p:txBody>
      </p:sp>
      <p:sp>
        <p:nvSpPr>
          <p:cNvPr id="8" name="Title 1">
            <a:extLst>
              <a:ext uri="{FF2B5EF4-FFF2-40B4-BE49-F238E27FC236}">
                <a16:creationId xmlns:a16="http://schemas.microsoft.com/office/drawing/2014/main" id="{191E6689-429A-13AA-6F42-A850C648F51F}"/>
              </a:ext>
            </a:extLst>
          </p:cNvPr>
          <p:cNvSpPr txBox="1">
            <a:spLocks/>
          </p:cNvSpPr>
          <p:nvPr/>
        </p:nvSpPr>
        <p:spPr>
          <a:xfrm>
            <a:off x="646111" y="452718"/>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PROBLEM STATEMENT:</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413966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6D345EA-2CF6-E0D0-EFFB-00CD8CD31450}"/>
              </a:ext>
            </a:extLst>
          </p:cNvPr>
          <p:cNvSpPr>
            <a:spLocks noGrp="1"/>
          </p:cNvSpPr>
          <p:nvPr>
            <p:ph idx="1"/>
          </p:nvPr>
        </p:nvSpPr>
        <p:spPr>
          <a:xfrm>
            <a:off x="446457" y="644800"/>
            <a:ext cx="8946541" cy="4195481"/>
          </a:xfrm>
        </p:spPr>
        <p:txBody>
          <a:bodyPr>
            <a:normAutofit/>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It seems online customer are matured enough as we see people are more who shop for more than 4 years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And people between age 31-40 do shopping online more than other age group</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People in age below 20 and above 51 do online shopping very least amount of time </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2">
                  <a:lumMod val="20000"/>
                  <a:lumOff val="80000"/>
                </a:schemeClr>
              </a:solidFill>
            </a:endParaRPr>
          </a:p>
        </p:txBody>
      </p:sp>
      <p:pic>
        <p:nvPicPr>
          <p:cNvPr id="5" name="Picture 4">
            <a:extLst>
              <a:ext uri="{FF2B5EF4-FFF2-40B4-BE49-F238E27FC236}">
                <a16:creationId xmlns:a16="http://schemas.microsoft.com/office/drawing/2014/main" id="{42C03918-532A-4201-8B14-0640460A25B5}"/>
              </a:ext>
            </a:extLst>
          </p:cNvPr>
          <p:cNvPicPr>
            <a:picLocks noChangeAspect="1"/>
          </p:cNvPicPr>
          <p:nvPr/>
        </p:nvPicPr>
        <p:blipFill>
          <a:blip r:embed="rId2"/>
          <a:stretch>
            <a:fillRect/>
          </a:stretch>
        </p:blipFill>
        <p:spPr>
          <a:xfrm>
            <a:off x="3266599" y="2570349"/>
            <a:ext cx="4767057" cy="3797809"/>
          </a:xfrm>
          <a:prstGeom prst="rect">
            <a:avLst/>
          </a:prstGeom>
        </p:spPr>
      </p:pic>
      <p:sp>
        <p:nvSpPr>
          <p:cNvPr id="6" name="Title 1">
            <a:extLst>
              <a:ext uri="{FF2B5EF4-FFF2-40B4-BE49-F238E27FC236}">
                <a16:creationId xmlns:a16="http://schemas.microsoft.com/office/drawing/2014/main" id="{D8CC577B-3AFA-CD93-09B8-E81D4AF92F3E}"/>
              </a:ext>
            </a:extLst>
          </p:cNvPr>
          <p:cNvSpPr txBox="1">
            <a:spLocks/>
          </p:cNvSpPr>
          <p:nvPr/>
        </p:nvSpPr>
        <p:spPr>
          <a:xfrm>
            <a:off x="493958" y="150177"/>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MATURITY OF ONLINE CUSTOMERS:</a:t>
            </a:r>
          </a:p>
        </p:txBody>
      </p:sp>
    </p:spTree>
    <p:extLst>
      <p:ext uri="{BB962C8B-B14F-4D97-AF65-F5344CB8AC3E}">
        <p14:creationId xmlns:p14="http://schemas.microsoft.com/office/powerpoint/2010/main" val="2967464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788617" y="1411650"/>
            <a:ext cx="8946541" cy="4195481"/>
          </a:xfrm>
        </p:spPr>
        <p:txBody>
          <a:bodyPr>
            <a:normAutofit/>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CREATING LIST OF POSITIVE FEATURES AND USING FOR LOOP TO PLOT GRAPH</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2">
                  <a:lumMod val="20000"/>
                  <a:lumOff val="80000"/>
                </a:schemeClr>
              </a:solidFill>
            </a:endParaRPr>
          </a:p>
        </p:txBody>
      </p:sp>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POSITIVE FEATURES ABOUT E COMMERCE PLAYERS:</a:t>
            </a:r>
          </a:p>
        </p:txBody>
      </p:sp>
      <p:pic>
        <p:nvPicPr>
          <p:cNvPr id="5" name="Picture 4">
            <a:extLst>
              <a:ext uri="{FF2B5EF4-FFF2-40B4-BE49-F238E27FC236}">
                <a16:creationId xmlns:a16="http://schemas.microsoft.com/office/drawing/2014/main" id="{F34AFB38-AF03-BD75-5243-27262164D379}"/>
              </a:ext>
            </a:extLst>
          </p:cNvPr>
          <p:cNvPicPr>
            <a:picLocks noChangeAspect="1"/>
          </p:cNvPicPr>
          <p:nvPr/>
        </p:nvPicPr>
        <p:blipFill>
          <a:blip r:embed="rId2"/>
          <a:stretch>
            <a:fillRect/>
          </a:stretch>
        </p:blipFill>
        <p:spPr>
          <a:xfrm>
            <a:off x="930488" y="2814435"/>
            <a:ext cx="10662313" cy="3160386"/>
          </a:xfrm>
          <a:prstGeom prst="rect">
            <a:avLst/>
          </a:prstGeom>
        </p:spPr>
      </p:pic>
    </p:spTree>
    <p:extLst>
      <p:ext uri="{BB962C8B-B14F-4D97-AF65-F5344CB8AC3E}">
        <p14:creationId xmlns:p14="http://schemas.microsoft.com/office/powerpoint/2010/main" val="3168197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788617" y="1411650"/>
            <a:ext cx="8946541" cy="4195481"/>
          </a:xfrm>
        </p:spPr>
        <p:txBody>
          <a:bodyPr>
            <a:normAutofit lnSpcReduction="10000"/>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 content of website must be easy to read and understand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Information of similar product to be highlighted for comparison</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Complete information of listed seller and product being offered is important for purchase decision</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All relevant information on listed products to be stated clearly</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Ease of navigation in website, loading and processing speed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User friendly interface of website, convenient payment methods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Trust that online retail store will fulfil its part of transaction at stipulated time</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Empathy towards the customers, being able to guarantee the privacy of customer, responsiveness availability of several communication channels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Return And Replacement Is Much Expected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2">
                  <a:lumMod val="20000"/>
                  <a:lumOff val="80000"/>
                </a:schemeClr>
              </a:solidFill>
            </a:endParaRPr>
          </a:p>
        </p:txBody>
      </p:sp>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POSITIVE FEATURES ABOUT E COMMERCE PLAYERS:</a:t>
            </a:r>
          </a:p>
        </p:txBody>
      </p:sp>
    </p:spTree>
    <p:extLst>
      <p:ext uri="{BB962C8B-B14F-4D97-AF65-F5344CB8AC3E}">
        <p14:creationId xmlns:p14="http://schemas.microsoft.com/office/powerpoint/2010/main" val="292713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POSITIVE FEATURES ABOUT E COMMERCE PLAYERS: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8053628-4C78-4E45-6BF6-85836151089C}"/>
              </a:ext>
            </a:extLst>
          </p:cNvPr>
          <p:cNvPicPr>
            <a:picLocks noChangeAspect="1"/>
          </p:cNvPicPr>
          <p:nvPr/>
        </p:nvPicPr>
        <p:blipFill>
          <a:blip r:embed="rId2"/>
          <a:stretch>
            <a:fillRect/>
          </a:stretch>
        </p:blipFill>
        <p:spPr>
          <a:xfrm>
            <a:off x="1566449" y="1859379"/>
            <a:ext cx="8103526" cy="4048595"/>
          </a:xfrm>
          <a:prstGeom prst="rect">
            <a:avLst/>
          </a:prstGeom>
        </p:spPr>
      </p:pic>
    </p:spTree>
    <p:extLst>
      <p:ext uri="{BB962C8B-B14F-4D97-AF65-F5344CB8AC3E}">
        <p14:creationId xmlns:p14="http://schemas.microsoft.com/office/powerpoint/2010/main" val="3486932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POSITIVE FEATURES ABOUT E COMMERCE PLAYERS: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E5F1E0E-A8CC-7DD0-E555-D73776064A71}"/>
              </a:ext>
            </a:extLst>
          </p:cNvPr>
          <p:cNvPicPr>
            <a:picLocks noChangeAspect="1"/>
          </p:cNvPicPr>
          <p:nvPr/>
        </p:nvPicPr>
        <p:blipFill>
          <a:blip r:embed="rId2"/>
          <a:stretch>
            <a:fillRect/>
          </a:stretch>
        </p:blipFill>
        <p:spPr>
          <a:xfrm>
            <a:off x="1485459" y="1901069"/>
            <a:ext cx="8413222" cy="4088305"/>
          </a:xfrm>
          <a:prstGeom prst="rect">
            <a:avLst/>
          </a:prstGeom>
        </p:spPr>
      </p:pic>
    </p:spTree>
    <p:extLst>
      <p:ext uri="{BB962C8B-B14F-4D97-AF65-F5344CB8AC3E}">
        <p14:creationId xmlns:p14="http://schemas.microsoft.com/office/powerpoint/2010/main" val="1248597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POSITIVE FEATURES ABOUT E COMMERCE PLAYERS: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316F0D3-D14F-6D0D-7C58-17D64A6DC473}"/>
              </a:ext>
            </a:extLst>
          </p:cNvPr>
          <p:cNvPicPr>
            <a:picLocks noChangeAspect="1"/>
          </p:cNvPicPr>
          <p:nvPr/>
        </p:nvPicPr>
        <p:blipFill>
          <a:blip r:embed="rId2"/>
          <a:stretch>
            <a:fillRect/>
          </a:stretch>
        </p:blipFill>
        <p:spPr>
          <a:xfrm>
            <a:off x="1408537" y="1861449"/>
            <a:ext cx="8665612" cy="4248406"/>
          </a:xfrm>
          <a:prstGeom prst="rect">
            <a:avLst/>
          </a:prstGeom>
        </p:spPr>
      </p:pic>
    </p:spTree>
    <p:extLst>
      <p:ext uri="{BB962C8B-B14F-4D97-AF65-F5344CB8AC3E}">
        <p14:creationId xmlns:p14="http://schemas.microsoft.com/office/powerpoint/2010/main" val="4237243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POSITIVE FEATURES ABOUT E COMMERCE PLAYERS: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02DFB07-B723-63F8-12C2-0077963B1D78}"/>
              </a:ext>
            </a:extLst>
          </p:cNvPr>
          <p:cNvPicPr>
            <a:picLocks noChangeAspect="1"/>
          </p:cNvPicPr>
          <p:nvPr/>
        </p:nvPicPr>
        <p:blipFill>
          <a:blip r:embed="rId2"/>
          <a:stretch>
            <a:fillRect/>
          </a:stretch>
        </p:blipFill>
        <p:spPr>
          <a:xfrm>
            <a:off x="888174" y="1861432"/>
            <a:ext cx="9796583" cy="4254359"/>
          </a:xfrm>
          <a:prstGeom prst="rect">
            <a:avLst/>
          </a:prstGeom>
        </p:spPr>
      </p:pic>
    </p:spTree>
    <p:extLst>
      <p:ext uri="{BB962C8B-B14F-4D97-AF65-F5344CB8AC3E}">
        <p14:creationId xmlns:p14="http://schemas.microsoft.com/office/powerpoint/2010/main" val="2849180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POSITIVE FEATURES ABOUT E COMMERCE PLAYERS:</a:t>
            </a:r>
          </a:p>
        </p:txBody>
      </p:sp>
      <p:sp>
        <p:nvSpPr>
          <p:cNvPr id="6" name="TextBox 5">
            <a:extLst>
              <a:ext uri="{FF2B5EF4-FFF2-40B4-BE49-F238E27FC236}">
                <a16:creationId xmlns:a16="http://schemas.microsoft.com/office/drawing/2014/main" id="{D3A11796-111D-D22B-BBDD-647815E4A522}"/>
              </a:ext>
            </a:extLst>
          </p:cNvPr>
          <p:cNvSpPr txBox="1"/>
          <p:nvPr/>
        </p:nvSpPr>
        <p:spPr>
          <a:xfrm>
            <a:off x="606773" y="3155127"/>
            <a:ext cx="6095010" cy="1469826"/>
          </a:xfrm>
          <a:prstGeom prst="rect">
            <a:avLst/>
          </a:prstGeom>
          <a:noFill/>
        </p:spPr>
        <p:txBody>
          <a:bodyPr wrap="square">
            <a:spAutoFit/>
          </a:body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OBSERVATIONS:</a:t>
            </a:r>
          </a:p>
          <a:p>
            <a:pPr>
              <a:lnSpc>
                <a:spcPct val="107000"/>
              </a:lnSpc>
              <a:spcAft>
                <a:spcPts val="800"/>
              </a:spcAft>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All the positive features mentioned above Amazon and Flipkart seem to score best </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6734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788617" y="1411650"/>
            <a:ext cx="8946541" cy="4195481"/>
          </a:xfrm>
        </p:spPr>
        <p:txBody>
          <a:bodyPr>
            <a:normAutofit/>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CREATING LIST OF NEGATIVE FEATURES AND USING FOR LOOP TO PLOT GRAPH</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2">
                  <a:lumMod val="20000"/>
                  <a:lumOff val="80000"/>
                </a:schemeClr>
              </a:solidFill>
            </a:endParaRPr>
          </a:p>
        </p:txBody>
      </p:sp>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NEGATIVE FEATURES ABOUT E COMMERCE PLAYERS:</a:t>
            </a:r>
          </a:p>
        </p:txBody>
      </p:sp>
      <p:pic>
        <p:nvPicPr>
          <p:cNvPr id="6" name="Picture 5">
            <a:extLst>
              <a:ext uri="{FF2B5EF4-FFF2-40B4-BE49-F238E27FC236}">
                <a16:creationId xmlns:a16="http://schemas.microsoft.com/office/drawing/2014/main" id="{A112A918-05CA-3FCC-D48E-ABCB0EFAE510}"/>
              </a:ext>
            </a:extLst>
          </p:cNvPr>
          <p:cNvPicPr>
            <a:picLocks noChangeAspect="1"/>
          </p:cNvPicPr>
          <p:nvPr/>
        </p:nvPicPr>
        <p:blipFill>
          <a:blip r:embed="rId2"/>
          <a:stretch>
            <a:fillRect/>
          </a:stretch>
        </p:blipFill>
        <p:spPr>
          <a:xfrm>
            <a:off x="788617" y="2681553"/>
            <a:ext cx="10810427" cy="2421662"/>
          </a:xfrm>
          <a:prstGeom prst="rect">
            <a:avLst/>
          </a:prstGeom>
        </p:spPr>
      </p:pic>
    </p:spTree>
    <p:extLst>
      <p:ext uri="{BB962C8B-B14F-4D97-AF65-F5344CB8AC3E}">
        <p14:creationId xmlns:p14="http://schemas.microsoft.com/office/powerpoint/2010/main" val="6685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788617" y="1411650"/>
            <a:ext cx="8946541" cy="4195481"/>
          </a:xfrm>
        </p:spPr>
        <p:txBody>
          <a:bodyPr>
            <a:normAutofit/>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Longer time to get logged in (promotion, sales period,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Longer time in displaying graphics and photos (promotion, sales period),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Late declaration of price (promotion, sales period),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Longer page loading time (promotion, sales period),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Limited mode of payment on most products (promotion, sales period),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Longer delivery period, change in website/application design,</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bg2">
                    <a:lumMod val="20000"/>
                    <a:lumOff val="80000"/>
                  </a:schemeClr>
                </a:solidFill>
                <a:effectLst/>
                <a:latin typeface="Arial" panose="020B0604020202020204" pitchFamily="34" charset="0"/>
                <a:ea typeface="Calibri" panose="020F0502020204030204" pitchFamily="34" charset="0"/>
              </a:rPr>
              <a:t>Frequent disruption when moving from one page to another</a:t>
            </a:r>
            <a:endParaRPr lang="en-IN" dirty="0">
              <a:solidFill>
                <a:schemeClr val="bg2">
                  <a:lumMod val="20000"/>
                  <a:lumOff val="80000"/>
                </a:schemeClr>
              </a:solidFill>
            </a:endParaRPr>
          </a:p>
        </p:txBody>
      </p:sp>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NEAGATIVE FEATURES ABOUT E COMMERCE PLAYERS:</a:t>
            </a:r>
          </a:p>
        </p:txBody>
      </p:sp>
    </p:spTree>
    <p:extLst>
      <p:ext uri="{BB962C8B-B14F-4D97-AF65-F5344CB8AC3E}">
        <p14:creationId xmlns:p14="http://schemas.microsoft.com/office/powerpoint/2010/main" val="238222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8B935D5-825B-744D-D905-125C70403DC5}"/>
              </a:ext>
            </a:extLst>
          </p:cNvPr>
          <p:cNvSpPr txBox="1">
            <a:spLocks/>
          </p:cNvSpPr>
          <p:nvPr/>
        </p:nvSpPr>
        <p:spPr>
          <a:xfrm>
            <a:off x="1104293" y="1152983"/>
            <a:ext cx="8946541" cy="41954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endParaRPr lang="en-IN" dirty="0"/>
          </a:p>
        </p:txBody>
      </p:sp>
      <p:sp>
        <p:nvSpPr>
          <p:cNvPr id="4" name="Title 1">
            <a:extLst>
              <a:ext uri="{FF2B5EF4-FFF2-40B4-BE49-F238E27FC236}">
                <a16:creationId xmlns:a16="http://schemas.microsoft.com/office/drawing/2014/main" id="{F6525677-0C72-5AE8-9243-8204A099A681}"/>
              </a:ext>
            </a:extLst>
          </p:cNvPr>
          <p:cNvSpPr txBox="1">
            <a:spLocks/>
          </p:cNvSpPr>
          <p:nvPr/>
        </p:nvSpPr>
        <p:spPr>
          <a:xfrm>
            <a:off x="646111" y="452718"/>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PROBLEM STATEMENT:</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6" name="Picture 5">
            <a:extLst>
              <a:ext uri="{FF2B5EF4-FFF2-40B4-BE49-F238E27FC236}">
                <a16:creationId xmlns:a16="http://schemas.microsoft.com/office/drawing/2014/main" id="{A9B29AAE-5FE2-4FD6-4909-B1335F8D35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3030" y="1579766"/>
            <a:ext cx="8078985" cy="3698467"/>
          </a:xfrm>
          <a:prstGeom prst="rect">
            <a:avLst/>
          </a:prstGeom>
          <a:noFill/>
          <a:ln>
            <a:noFill/>
          </a:ln>
        </p:spPr>
      </p:pic>
    </p:spTree>
    <p:extLst>
      <p:ext uri="{BB962C8B-B14F-4D97-AF65-F5344CB8AC3E}">
        <p14:creationId xmlns:p14="http://schemas.microsoft.com/office/powerpoint/2010/main" val="1484534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NEAGATIVE FEATURES ABOUT E COMMERCE PLAYERS:</a:t>
            </a:r>
          </a:p>
        </p:txBody>
      </p:sp>
      <p:pic>
        <p:nvPicPr>
          <p:cNvPr id="6" name="Picture 5">
            <a:extLst>
              <a:ext uri="{FF2B5EF4-FFF2-40B4-BE49-F238E27FC236}">
                <a16:creationId xmlns:a16="http://schemas.microsoft.com/office/drawing/2014/main" id="{3C9BA008-08C2-A6DC-3991-8D9C215B9B6D}"/>
              </a:ext>
            </a:extLst>
          </p:cNvPr>
          <p:cNvPicPr>
            <a:picLocks noChangeAspect="1"/>
          </p:cNvPicPr>
          <p:nvPr/>
        </p:nvPicPr>
        <p:blipFill>
          <a:blip r:embed="rId2"/>
          <a:stretch>
            <a:fillRect/>
          </a:stretch>
        </p:blipFill>
        <p:spPr>
          <a:xfrm>
            <a:off x="953576" y="1810278"/>
            <a:ext cx="9681207" cy="4287701"/>
          </a:xfrm>
          <a:prstGeom prst="rect">
            <a:avLst/>
          </a:prstGeom>
        </p:spPr>
      </p:pic>
    </p:spTree>
    <p:extLst>
      <p:ext uri="{BB962C8B-B14F-4D97-AF65-F5344CB8AC3E}">
        <p14:creationId xmlns:p14="http://schemas.microsoft.com/office/powerpoint/2010/main" val="155192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NEAGATIVE FEATURES ABOUT E COMMERCE PLAYERS:</a:t>
            </a:r>
          </a:p>
        </p:txBody>
      </p:sp>
      <p:pic>
        <p:nvPicPr>
          <p:cNvPr id="5" name="Picture 4">
            <a:extLst>
              <a:ext uri="{FF2B5EF4-FFF2-40B4-BE49-F238E27FC236}">
                <a16:creationId xmlns:a16="http://schemas.microsoft.com/office/drawing/2014/main" id="{0A76A350-B869-E801-DFD0-B17A821C370A}"/>
              </a:ext>
            </a:extLst>
          </p:cNvPr>
          <p:cNvPicPr>
            <a:picLocks noChangeAspect="1"/>
          </p:cNvPicPr>
          <p:nvPr/>
        </p:nvPicPr>
        <p:blipFill>
          <a:blip r:embed="rId2"/>
          <a:stretch>
            <a:fillRect/>
          </a:stretch>
        </p:blipFill>
        <p:spPr>
          <a:xfrm>
            <a:off x="932439" y="1813605"/>
            <a:ext cx="9974637" cy="3951865"/>
          </a:xfrm>
          <a:prstGeom prst="rect">
            <a:avLst/>
          </a:prstGeom>
        </p:spPr>
      </p:pic>
    </p:spTree>
    <p:extLst>
      <p:ext uri="{BB962C8B-B14F-4D97-AF65-F5344CB8AC3E}">
        <p14:creationId xmlns:p14="http://schemas.microsoft.com/office/powerpoint/2010/main" val="2463733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NEAGATIVE FEATURES ABOUT E COMMERCE PLAYERS:</a:t>
            </a:r>
          </a:p>
        </p:txBody>
      </p:sp>
      <p:pic>
        <p:nvPicPr>
          <p:cNvPr id="5" name="Picture 4">
            <a:extLst>
              <a:ext uri="{FF2B5EF4-FFF2-40B4-BE49-F238E27FC236}">
                <a16:creationId xmlns:a16="http://schemas.microsoft.com/office/drawing/2014/main" id="{C750A601-619A-5F99-85F7-C3AEA6BF0659}"/>
              </a:ext>
            </a:extLst>
          </p:cNvPr>
          <p:cNvPicPr>
            <a:picLocks noChangeAspect="1"/>
          </p:cNvPicPr>
          <p:nvPr/>
        </p:nvPicPr>
        <p:blipFill>
          <a:blip r:embed="rId2"/>
          <a:stretch>
            <a:fillRect/>
          </a:stretch>
        </p:blipFill>
        <p:spPr>
          <a:xfrm>
            <a:off x="957426" y="1948682"/>
            <a:ext cx="9278172" cy="3846476"/>
          </a:xfrm>
          <a:prstGeom prst="rect">
            <a:avLst/>
          </a:prstGeom>
        </p:spPr>
      </p:pic>
    </p:spTree>
    <p:extLst>
      <p:ext uri="{BB962C8B-B14F-4D97-AF65-F5344CB8AC3E}">
        <p14:creationId xmlns:p14="http://schemas.microsoft.com/office/powerpoint/2010/main" val="3370669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NEAGATIVE FEATURES ABOUT E COMMERCE PLAYERS:</a:t>
            </a:r>
          </a:p>
        </p:txBody>
      </p:sp>
      <p:pic>
        <p:nvPicPr>
          <p:cNvPr id="7" name="Picture 6">
            <a:extLst>
              <a:ext uri="{FF2B5EF4-FFF2-40B4-BE49-F238E27FC236}">
                <a16:creationId xmlns:a16="http://schemas.microsoft.com/office/drawing/2014/main" id="{C1B95542-7C74-AB71-ED47-E66CC40BDE7D}"/>
              </a:ext>
            </a:extLst>
          </p:cNvPr>
          <p:cNvPicPr>
            <a:picLocks noChangeAspect="1"/>
          </p:cNvPicPr>
          <p:nvPr/>
        </p:nvPicPr>
        <p:blipFill>
          <a:blip r:embed="rId2"/>
          <a:stretch>
            <a:fillRect/>
          </a:stretch>
        </p:blipFill>
        <p:spPr>
          <a:xfrm>
            <a:off x="908441" y="1767824"/>
            <a:ext cx="9703669" cy="3932332"/>
          </a:xfrm>
          <a:prstGeom prst="rect">
            <a:avLst/>
          </a:prstGeom>
        </p:spPr>
      </p:pic>
    </p:spTree>
    <p:extLst>
      <p:ext uri="{BB962C8B-B14F-4D97-AF65-F5344CB8AC3E}">
        <p14:creationId xmlns:p14="http://schemas.microsoft.com/office/powerpoint/2010/main" val="1875173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NEGATIVE FEATURES ABOUT E COMMERCE PLAYERS:</a:t>
            </a:r>
          </a:p>
        </p:txBody>
      </p:sp>
      <p:sp>
        <p:nvSpPr>
          <p:cNvPr id="6" name="TextBox 5">
            <a:extLst>
              <a:ext uri="{FF2B5EF4-FFF2-40B4-BE49-F238E27FC236}">
                <a16:creationId xmlns:a16="http://schemas.microsoft.com/office/drawing/2014/main" id="{D3A11796-111D-D22B-BBDD-647815E4A522}"/>
              </a:ext>
            </a:extLst>
          </p:cNvPr>
          <p:cNvSpPr txBox="1"/>
          <p:nvPr/>
        </p:nvSpPr>
        <p:spPr>
          <a:xfrm>
            <a:off x="606773" y="3155127"/>
            <a:ext cx="6095010" cy="1469826"/>
          </a:xfrm>
          <a:prstGeom prst="rect">
            <a:avLst/>
          </a:prstGeom>
          <a:noFill/>
        </p:spPr>
        <p:txBody>
          <a:bodyPr wrap="square">
            <a:spAutoFit/>
          </a:body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OBSERVATIONS:</a:t>
            </a: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All the Negative features mentioned above Amazon and Flipkart seem to have more negative score </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6464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CUSTOMER’S BEST E COMMERCE PLAYER: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C2C7155-8A77-F7B1-2769-BBB5E72E312E}"/>
              </a:ext>
            </a:extLst>
          </p:cNvPr>
          <p:cNvPicPr>
            <a:picLocks noChangeAspect="1"/>
          </p:cNvPicPr>
          <p:nvPr/>
        </p:nvPicPr>
        <p:blipFill>
          <a:blip r:embed="rId2"/>
          <a:stretch>
            <a:fillRect/>
          </a:stretch>
        </p:blipFill>
        <p:spPr>
          <a:xfrm>
            <a:off x="925495" y="3534635"/>
            <a:ext cx="9515179" cy="1026701"/>
          </a:xfrm>
          <a:prstGeom prst="rect">
            <a:avLst/>
          </a:prstGeom>
        </p:spPr>
      </p:pic>
      <p:sp>
        <p:nvSpPr>
          <p:cNvPr id="7" name="TextBox 6">
            <a:extLst>
              <a:ext uri="{FF2B5EF4-FFF2-40B4-BE49-F238E27FC236}">
                <a16:creationId xmlns:a16="http://schemas.microsoft.com/office/drawing/2014/main" id="{6810D7CE-B073-1483-6C25-37D8801B1962}"/>
              </a:ext>
            </a:extLst>
          </p:cNvPr>
          <p:cNvSpPr txBox="1"/>
          <p:nvPr/>
        </p:nvSpPr>
        <p:spPr>
          <a:xfrm>
            <a:off x="618648" y="1921113"/>
            <a:ext cx="10461030" cy="375552"/>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Plotting using count plot for which Indian online retailer would you recommend to your friend</a:t>
            </a:r>
          </a:p>
        </p:txBody>
      </p:sp>
    </p:spTree>
    <p:extLst>
      <p:ext uri="{BB962C8B-B14F-4D97-AF65-F5344CB8AC3E}">
        <p14:creationId xmlns:p14="http://schemas.microsoft.com/office/powerpoint/2010/main" val="3515767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CUSTOMER’S BEST E COMMERCE PLAYER: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E85EC19-1AEA-316D-D520-56D855BE4661}"/>
              </a:ext>
            </a:extLst>
          </p:cNvPr>
          <p:cNvPicPr>
            <a:picLocks noChangeAspect="1"/>
          </p:cNvPicPr>
          <p:nvPr/>
        </p:nvPicPr>
        <p:blipFill>
          <a:blip r:embed="rId2"/>
          <a:stretch>
            <a:fillRect/>
          </a:stretch>
        </p:blipFill>
        <p:spPr>
          <a:xfrm>
            <a:off x="1270638" y="2426904"/>
            <a:ext cx="8812110" cy="3571035"/>
          </a:xfrm>
          <a:prstGeom prst="rect">
            <a:avLst/>
          </a:prstGeom>
        </p:spPr>
      </p:pic>
    </p:spTree>
    <p:extLst>
      <p:ext uri="{BB962C8B-B14F-4D97-AF65-F5344CB8AC3E}">
        <p14:creationId xmlns:p14="http://schemas.microsoft.com/office/powerpoint/2010/main" val="353300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CUSTOMER’S BEST E COMMERCE PLAYER: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3A11796-111D-D22B-BBDD-647815E4A522}"/>
              </a:ext>
            </a:extLst>
          </p:cNvPr>
          <p:cNvSpPr txBox="1"/>
          <p:nvPr/>
        </p:nvSpPr>
        <p:spPr>
          <a:xfrm>
            <a:off x="606773" y="3155127"/>
            <a:ext cx="10461030" cy="1766189"/>
          </a:xfrm>
          <a:prstGeom prst="rect">
            <a:avLst/>
          </a:prstGeom>
          <a:noFill/>
        </p:spPr>
        <p:txBody>
          <a:bodyPr wrap="square">
            <a:spAutoFit/>
          </a:body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OBSERVATION: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EVEN THOUGH NEGATIVE POINTS ARE HIGHER FOR AMAZON AND FLIPKART PEOPLE PREFER THEM AND TO BE NOTED POSITIVE POINTS ALSO HIGHER FOR AMAZON AND FLIPKART</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3417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5003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CONCLUSION: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3A11796-111D-D22B-BBDD-647815E4A522}"/>
              </a:ext>
            </a:extLst>
          </p:cNvPr>
          <p:cNvSpPr txBox="1"/>
          <p:nvPr/>
        </p:nvSpPr>
        <p:spPr>
          <a:xfrm>
            <a:off x="493958" y="1369244"/>
            <a:ext cx="10461030" cy="4821000"/>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THE KEY REASON INDIA BECOME TOP HOTSPOT FOR E COMMERCE PLAYER’S ARE HIGH INTERNET AND MOBILE PENETRATION. WE CAN SEEN IN SURVEY DATA MORE THAN 50% ONLINE PURCHASE HAPPEN THROUGH MOBILE PHONES AND MOBILE INTERNET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AND FOR FIRST TIME ECOMMERCE SHOPPERS MORE THAN 80% ARRIVE THROUGH SEARCH ENGINE FOR SITES. THIS IS KEY FACTOR FOR ECOMMERCE PLAYER THEY SHOULD STAY ON TOP ON SEARCH ENGINE RESULTS TO GET BETTER REACH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CUSTOMERS USE ONLINE SHOPPING PORTAL FOR MAIN FACTORS LIKE, CONVENIENCE, VALUE FOR MONEY, GRATIFICATION FEELING AFTER SHOPPING IN ONLINE &amp; BENEFITS FROM LOYALTY PROGRAMS.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3372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5003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CONCLUSION: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33B966B-E5C3-1A2B-D7BA-0A9E3B06B592}"/>
              </a:ext>
            </a:extLst>
          </p:cNvPr>
          <p:cNvSpPr txBox="1"/>
          <p:nvPr/>
        </p:nvSpPr>
        <p:spPr>
          <a:xfrm>
            <a:off x="707714" y="1137676"/>
            <a:ext cx="10461030" cy="4923592"/>
          </a:xfrm>
          <a:prstGeom prst="rect">
            <a:avLst/>
          </a:prstGeom>
          <a:noFill/>
        </p:spPr>
        <p:txBody>
          <a:bodyPr wrap="square">
            <a:spAutoFit/>
          </a:bodyPr>
          <a:lstStyle/>
          <a:p>
            <a:pPr marL="457200">
              <a:lnSpc>
                <a:spcPct val="107000"/>
              </a:lnSpc>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CUSTOMERS EXPECT SOME IMPORTANT FEATURES FROM E COMMERCE PLAYER’S WHICH INCLUDE RETURNS AND REPLACEMENT CONVENIENCE, TRUST WORTHINESS OF SELLERS LISTED IN E COMMERCE SITES, EASY NAVIGATION, BETTER DESIGNED WEBSITES, CONVINENT PAYMENT METHODS.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ON FINAL NOTE AMAZON AND FLIPKART MANAGED TO BE SUCCESFUL WINNERS AMONG OTHER COMPETITIORS. FROM MY POINT OF VIEW AFTER ANALSING THIS DATA THE MAIN REASON IS BECAUSE OF THEIR POWER TO MAKE PEOPLE TRUST THEM BY OFFERING VARIOUS FEATURES LIKE EASY RETURN AND REPLACEMENT AND OFFERS TO MAKE CUSTOMER FEEL SATISFIED AFTER EVERY PURCHASE WHICH IS MAIN REASON THAT TRIGGER REPEAT PURCHASE MENTALITY.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743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5AC2-2CE4-808A-E961-DC7F2EBC2140}"/>
              </a:ext>
            </a:extLst>
          </p:cNvPr>
          <p:cNvSpPr>
            <a:spLocks noGrp="1"/>
          </p:cNvSpPr>
          <p:nvPr>
            <p:ph type="title"/>
          </p:nvPr>
        </p:nvSpPr>
        <p:spPr/>
        <p:txBody>
          <a:body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INTRODUCTION: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892B99C-BAB6-BC9E-9DCE-0E8CF1A49B29}"/>
              </a:ext>
            </a:extLst>
          </p:cNvPr>
          <p:cNvSpPr>
            <a:spLocks noGrp="1"/>
          </p:cNvSpPr>
          <p:nvPr>
            <p:ph idx="1"/>
          </p:nvPr>
        </p:nvSpPr>
        <p:spPr>
          <a:xfrm>
            <a:off x="1104293" y="1152983"/>
            <a:ext cx="8946541" cy="4195481"/>
          </a:xfrm>
        </p:spPr>
        <p:txBody>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 purpose of this study is to analyse the factors that contribute to the success of e-commerce players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And most importantly analyse the factors that affect the repeat purchase mentality of customers.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 combination of both utilitarian value and hedonistic values are needed to affect the repeat purchase intention (loyalty) positively.</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1471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1610238" y="2605035"/>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b="1" dirty="0">
                <a:latin typeface="Arial Black" panose="020B0A04020102020204" pitchFamily="34" charset="0"/>
                <a:ea typeface="Calibri" panose="020F0502020204030204" pitchFamily="34" charset="0"/>
                <a:cs typeface="Times New Roman" panose="02020603050405020304" pitchFamily="18" charset="0"/>
              </a:rPr>
              <a:t>THANK YOU FOR </a:t>
            </a:r>
            <a:r>
              <a:rPr lang="en-IN" sz="3200" b="1" dirty="0">
                <a:latin typeface="Arial Black" panose="020B0A04020102020204" pitchFamily="34" charset="0"/>
                <a:cs typeface="Times New Roman" panose="02020603050405020304" pitchFamily="18" charset="0"/>
              </a:rPr>
              <a:t>THE OPPORTUNITY</a:t>
            </a:r>
            <a:r>
              <a:rPr lang="en-IN" sz="3200" b="1" dirty="0">
                <a:latin typeface="Arial Black" panose="020B0A04020102020204" pitchFamily="34" charset="0"/>
                <a:ea typeface="Calibri" panose="020F0502020204030204" pitchFamily="34" charset="0"/>
                <a:cs typeface="Times New Roman" panose="02020603050405020304" pitchFamily="18" charset="0"/>
              </a:rPr>
              <a:t> </a:t>
            </a:r>
            <a:r>
              <a:rPr lang="en-IN" sz="1800" b="1" dirty="0">
                <a:effectLst/>
                <a:latin typeface="Arial Black" panose="020B0A040201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572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C764-4777-E613-F6D6-7E84902AA307}"/>
              </a:ext>
            </a:extLst>
          </p:cNvPr>
          <p:cNvSpPr>
            <a:spLocks noGrp="1"/>
          </p:cNvSpPr>
          <p:nvPr>
            <p:ph type="title"/>
          </p:nvPr>
        </p:nvSpPr>
        <p:spPr/>
        <p:txBody>
          <a:body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ABOUT THE DATASET: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FF48E4D-A98D-1000-769A-452FF925CEF7}"/>
              </a:ext>
            </a:extLst>
          </p:cNvPr>
          <p:cNvSpPr>
            <a:spLocks noGrp="1"/>
          </p:cNvSpPr>
          <p:nvPr>
            <p:ph idx="1"/>
          </p:nvPr>
        </p:nvSpPr>
        <p:spPr/>
        <p:txBody>
          <a:bodyPr/>
          <a:lstStyle/>
          <a:p>
            <a:r>
              <a:rPr lang="en-IN" sz="1800" dirty="0">
                <a:solidFill>
                  <a:schemeClr val="bg2">
                    <a:lumMod val="20000"/>
                    <a:lumOff val="80000"/>
                  </a:schemeClr>
                </a:solidFill>
                <a:effectLst/>
                <a:latin typeface="Arial" panose="020B0604020202020204" pitchFamily="34" charset="0"/>
                <a:ea typeface="Calibri" panose="020F0502020204030204" pitchFamily="34" charset="0"/>
              </a:rPr>
              <a:t>This data set consist of data collected from various people residing and doing online purchase in India</a:t>
            </a:r>
            <a:endParaRPr lang="en-IN" sz="1800" dirty="0">
              <a:solidFill>
                <a:schemeClr val="bg2">
                  <a:lumMod val="20000"/>
                  <a:lumOff val="80000"/>
                </a:schemeClr>
              </a:solidFill>
            </a:endParaRPr>
          </a:p>
          <a:p>
            <a:endParaRPr lang="en-IN" sz="1800" dirty="0">
              <a:solidFill>
                <a:srgbClr val="111111"/>
              </a:solidFill>
              <a:effectLst/>
              <a:latin typeface="Arial" panose="020B0604020202020204" pitchFamily="34" charset="0"/>
              <a:ea typeface="Calibri" panose="020F0502020204030204" pitchFamily="34" charset="0"/>
            </a:endParaRPr>
          </a:p>
          <a:p>
            <a:endParaRPr lang="en-IN" sz="1800" dirty="0">
              <a:solidFill>
                <a:srgbClr val="111111"/>
              </a:solidFill>
              <a:latin typeface="Arial" panose="020B060402020202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0A7B568C-C9C3-B6AE-E24F-3D7A92349248}"/>
              </a:ext>
            </a:extLst>
          </p:cNvPr>
          <p:cNvPicPr>
            <a:picLocks noChangeAspect="1"/>
          </p:cNvPicPr>
          <p:nvPr/>
        </p:nvPicPr>
        <p:blipFill>
          <a:blip r:embed="rId2"/>
          <a:stretch>
            <a:fillRect/>
          </a:stretch>
        </p:blipFill>
        <p:spPr>
          <a:xfrm>
            <a:off x="965570" y="3020541"/>
            <a:ext cx="5175207" cy="2732559"/>
          </a:xfrm>
          <a:prstGeom prst="rect">
            <a:avLst/>
          </a:prstGeom>
        </p:spPr>
      </p:pic>
      <p:pic>
        <p:nvPicPr>
          <p:cNvPr id="7" name="Picture 6">
            <a:extLst>
              <a:ext uri="{FF2B5EF4-FFF2-40B4-BE49-F238E27FC236}">
                <a16:creationId xmlns:a16="http://schemas.microsoft.com/office/drawing/2014/main" id="{337465E1-4088-BEA4-C6D2-BC87AC24FEE9}"/>
              </a:ext>
            </a:extLst>
          </p:cNvPr>
          <p:cNvPicPr>
            <a:picLocks noChangeAspect="1"/>
          </p:cNvPicPr>
          <p:nvPr/>
        </p:nvPicPr>
        <p:blipFill>
          <a:blip r:embed="rId3"/>
          <a:stretch>
            <a:fillRect/>
          </a:stretch>
        </p:blipFill>
        <p:spPr>
          <a:xfrm>
            <a:off x="6202319" y="3020541"/>
            <a:ext cx="5024111" cy="2732559"/>
          </a:xfrm>
          <a:prstGeom prst="rect">
            <a:avLst/>
          </a:prstGeom>
        </p:spPr>
      </p:pic>
    </p:spTree>
    <p:extLst>
      <p:ext uri="{BB962C8B-B14F-4D97-AF65-F5344CB8AC3E}">
        <p14:creationId xmlns:p14="http://schemas.microsoft.com/office/powerpoint/2010/main" val="425516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6AD4-9487-9336-72FC-7CA93072B43C}"/>
              </a:ext>
            </a:extLst>
          </p:cNvPr>
          <p:cNvSpPr>
            <a:spLocks noGrp="1"/>
          </p:cNvSpPr>
          <p:nvPr>
            <p:ph type="title"/>
          </p:nvPr>
        </p:nvSpPr>
        <p:spPr/>
        <p:txBody>
          <a:body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ABOUT THE DATASET:</a:t>
            </a:r>
            <a:endParaRPr lang="en-IN" sz="1800" dirty="0"/>
          </a:p>
        </p:txBody>
      </p:sp>
      <p:pic>
        <p:nvPicPr>
          <p:cNvPr id="5" name="Content Placeholder 4">
            <a:extLst>
              <a:ext uri="{FF2B5EF4-FFF2-40B4-BE49-F238E27FC236}">
                <a16:creationId xmlns:a16="http://schemas.microsoft.com/office/drawing/2014/main" id="{51B069F9-CA77-BEF2-9EE7-CC270536B591}"/>
              </a:ext>
            </a:extLst>
          </p:cNvPr>
          <p:cNvPicPr>
            <a:picLocks noGrp="1" noChangeAspect="1"/>
          </p:cNvPicPr>
          <p:nvPr>
            <p:ph idx="1"/>
          </p:nvPr>
        </p:nvPicPr>
        <p:blipFill>
          <a:blip r:embed="rId2"/>
          <a:stretch>
            <a:fillRect/>
          </a:stretch>
        </p:blipFill>
        <p:spPr>
          <a:xfrm>
            <a:off x="1069381" y="2058236"/>
            <a:ext cx="3954751" cy="3376528"/>
          </a:xfrm>
        </p:spPr>
      </p:pic>
      <p:pic>
        <p:nvPicPr>
          <p:cNvPr id="7" name="Picture 6">
            <a:extLst>
              <a:ext uri="{FF2B5EF4-FFF2-40B4-BE49-F238E27FC236}">
                <a16:creationId xmlns:a16="http://schemas.microsoft.com/office/drawing/2014/main" id="{C3FF0E7A-568F-1615-088C-B0F70DA0EFFF}"/>
              </a:ext>
            </a:extLst>
          </p:cNvPr>
          <p:cNvPicPr>
            <a:picLocks noChangeAspect="1"/>
          </p:cNvPicPr>
          <p:nvPr/>
        </p:nvPicPr>
        <p:blipFill rotWithShape="1">
          <a:blip r:embed="rId3"/>
          <a:srcRect r="5601"/>
          <a:stretch/>
        </p:blipFill>
        <p:spPr>
          <a:xfrm>
            <a:off x="6606887" y="2058235"/>
            <a:ext cx="4632613" cy="3376528"/>
          </a:xfrm>
          <a:prstGeom prst="rect">
            <a:avLst/>
          </a:prstGeom>
        </p:spPr>
      </p:pic>
      <p:sp>
        <p:nvSpPr>
          <p:cNvPr id="8" name="Content Placeholder 2">
            <a:extLst>
              <a:ext uri="{FF2B5EF4-FFF2-40B4-BE49-F238E27FC236}">
                <a16:creationId xmlns:a16="http://schemas.microsoft.com/office/drawing/2014/main" id="{E5D3AAC4-D930-754E-C276-6FF3AB1136CA}"/>
              </a:ext>
            </a:extLst>
          </p:cNvPr>
          <p:cNvSpPr txBox="1">
            <a:spLocks/>
          </p:cNvSpPr>
          <p:nvPr/>
        </p:nvSpPr>
        <p:spPr>
          <a:xfrm>
            <a:off x="747712" y="108136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sz="1800" dirty="0">
                <a:solidFill>
                  <a:schemeClr val="bg2">
                    <a:lumMod val="20000"/>
                    <a:lumOff val="80000"/>
                  </a:schemeClr>
                </a:solidFill>
                <a:latin typeface="Arial" panose="020B0604020202020204" pitchFamily="34" charset="0"/>
                <a:ea typeface="Calibri" panose="020F0502020204030204" pitchFamily="34" charset="0"/>
              </a:rPr>
              <a:t>Using various methods like df.shape, </a:t>
            </a:r>
            <a:r>
              <a:rPr lang="en-IN" sz="1800" dirty="0" err="1">
                <a:solidFill>
                  <a:schemeClr val="bg2">
                    <a:lumMod val="20000"/>
                    <a:lumOff val="80000"/>
                  </a:schemeClr>
                </a:solidFill>
                <a:latin typeface="Arial" panose="020B0604020202020204" pitchFamily="34" charset="0"/>
                <a:ea typeface="Calibri" panose="020F0502020204030204" pitchFamily="34" charset="0"/>
              </a:rPr>
              <a:t>df.columns</a:t>
            </a:r>
            <a:r>
              <a:rPr lang="en-IN" sz="1800" dirty="0">
                <a:solidFill>
                  <a:schemeClr val="bg2">
                    <a:lumMod val="20000"/>
                    <a:lumOff val="80000"/>
                  </a:schemeClr>
                </a:solidFill>
                <a:latin typeface="Arial" panose="020B0604020202020204" pitchFamily="34" charset="0"/>
                <a:ea typeface="Calibri" panose="020F0502020204030204" pitchFamily="34" charset="0"/>
              </a:rPr>
              <a:t>, </a:t>
            </a:r>
            <a:r>
              <a:rPr lang="en-IN" sz="1800" dirty="0" err="1">
                <a:solidFill>
                  <a:schemeClr val="bg2">
                    <a:lumMod val="20000"/>
                    <a:lumOff val="80000"/>
                  </a:schemeClr>
                </a:solidFill>
                <a:latin typeface="Arial" panose="020B0604020202020204" pitchFamily="34" charset="0"/>
                <a:ea typeface="Calibri" panose="020F0502020204030204" pitchFamily="34" charset="0"/>
              </a:rPr>
              <a:t>df.head</a:t>
            </a:r>
            <a:r>
              <a:rPr lang="en-IN" sz="1800" dirty="0">
                <a:solidFill>
                  <a:schemeClr val="bg2">
                    <a:lumMod val="20000"/>
                    <a:lumOff val="80000"/>
                  </a:schemeClr>
                </a:solidFill>
                <a:latin typeface="Arial" panose="020B0604020202020204" pitchFamily="34" charset="0"/>
                <a:ea typeface="Calibri" panose="020F0502020204030204" pitchFamily="34" charset="0"/>
              </a:rPr>
              <a:t>(), </a:t>
            </a:r>
            <a:r>
              <a:rPr lang="en-IN" sz="1800" dirty="0" err="1">
                <a:solidFill>
                  <a:schemeClr val="bg2">
                    <a:lumMod val="20000"/>
                    <a:lumOff val="80000"/>
                  </a:schemeClr>
                </a:solidFill>
                <a:latin typeface="Arial" panose="020B0604020202020204" pitchFamily="34" charset="0"/>
                <a:ea typeface="Calibri" panose="020F0502020204030204" pitchFamily="34" charset="0"/>
              </a:rPr>
              <a:t>df.tail</a:t>
            </a:r>
            <a:r>
              <a:rPr lang="en-IN" sz="1800" dirty="0">
                <a:solidFill>
                  <a:schemeClr val="bg2">
                    <a:lumMod val="20000"/>
                    <a:lumOff val="80000"/>
                  </a:schemeClr>
                </a:solidFill>
                <a:latin typeface="Arial" panose="020B0604020202020204" pitchFamily="34" charset="0"/>
                <a:ea typeface="Calibri" panose="020F0502020204030204" pitchFamily="34" charset="0"/>
              </a:rPr>
              <a:t>() , df.info(),</a:t>
            </a:r>
            <a:r>
              <a:rPr lang="en-IN" sz="1800" dirty="0" err="1">
                <a:solidFill>
                  <a:schemeClr val="bg2">
                    <a:lumMod val="20000"/>
                    <a:lumOff val="80000"/>
                  </a:schemeClr>
                </a:solidFill>
                <a:latin typeface="Arial" panose="020B0604020202020204" pitchFamily="34" charset="0"/>
                <a:ea typeface="Calibri" panose="020F0502020204030204" pitchFamily="34" charset="0"/>
              </a:rPr>
              <a:t>df.nuinque</a:t>
            </a:r>
            <a:r>
              <a:rPr lang="en-IN" sz="1800" dirty="0">
                <a:solidFill>
                  <a:schemeClr val="bg2">
                    <a:lumMod val="20000"/>
                    <a:lumOff val="80000"/>
                  </a:schemeClr>
                </a:solidFill>
                <a:latin typeface="Arial" panose="020B0604020202020204" pitchFamily="34" charset="0"/>
                <a:ea typeface="Calibri" panose="020F0502020204030204" pitchFamily="34" charset="0"/>
              </a:rPr>
              <a:t> to get some idea about the data we are handling</a:t>
            </a:r>
          </a:p>
          <a:p>
            <a:endParaRPr lang="en-IN" sz="1800" dirty="0">
              <a:solidFill>
                <a:schemeClr val="bg2">
                  <a:lumMod val="20000"/>
                  <a:lumOff val="80000"/>
                </a:schemeClr>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30769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87997DC-6011-3B61-7241-A672072B960F}"/>
              </a:ext>
            </a:extLst>
          </p:cNvPr>
          <p:cNvPicPr>
            <a:picLocks noGrp="1" noChangeAspect="1"/>
          </p:cNvPicPr>
          <p:nvPr>
            <p:ph idx="1"/>
          </p:nvPr>
        </p:nvPicPr>
        <p:blipFill>
          <a:blip r:embed="rId2"/>
          <a:stretch>
            <a:fillRect/>
          </a:stretch>
        </p:blipFill>
        <p:spPr>
          <a:xfrm>
            <a:off x="5976718" y="1741244"/>
            <a:ext cx="5914347" cy="2228849"/>
          </a:xfrm>
        </p:spPr>
      </p:pic>
      <p:pic>
        <p:nvPicPr>
          <p:cNvPr id="5" name="Picture 4">
            <a:extLst>
              <a:ext uri="{FF2B5EF4-FFF2-40B4-BE49-F238E27FC236}">
                <a16:creationId xmlns:a16="http://schemas.microsoft.com/office/drawing/2014/main" id="{08EF96AB-16DD-12CE-CC95-5B82A76BC266}"/>
              </a:ext>
            </a:extLst>
          </p:cNvPr>
          <p:cNvPicPr>
            <a:picLocks noChangeAspect="1"/>
          </p:cNvPicPr>
          <p:nvPr/>
        </p:nvPicPr>
        <p:blipFill>
          <a:blip r:embed="rId3"/>
          <a:stretch>
            <a:fillRect/>
          </a:stretch>
        </p:blipFill>
        <p:spPr>
          <a:xfrm>
            <a:off x="458452" y="1741244"/>
            <a:ext cx="5377076" cy="2228848"/>
          </a:xfrm>
          <a:prstGeom prst="rect">
            <a:avLst/>
          </a:prstGeom>
        </p:spPr>
      </p:pic>
      <p:sp>
        <p:nvSpPr>
          <p:cNvPr id="10" name="Title 1">
            <a:extLst>
              <a:ext uri="{FF2B5EF4-FFF2-40B4-BE49-F238E27FC236}">
                <a16:creationId xmlns:a16="http://schemas.microsoft.com/office/drawing/2014/main" id="{59580757-8252-63A0-7F12-A6F8DBBC0696}"/>
              </a:ext>
            </a:extLst>
          </p:cNvPr>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ABOUT THE DATASET:</a:t>
            </a:r>
            <a:endParaRPr lang="en-IN" sz="1800" dirty="0"/>
          </a:p>
        </p:txBody>
      </p:sp>
    </p:spTree>
    <p:extLst>
      <p:ext uri="{BB962C8B-B14F-4D97-AF65-F5344CB8AC3E}">
        <p14:creationId xmlns:p14="http://schemas.microsoft.com/office/powerpoint/2010/main" val="252957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17C6CC-43DA-065C-AC8E-65C57BCA4088}"/>
              </a:ext>
            </a:extLst>
          </p:cNvPr>
          <p:cNvPicPr>
            <a:picLocks noGrp="1" noChangeAspect="1"/>
          </p:cNvPicPr>
          <p:nvPr>
            <p:ph idx="1"/>
          </p:nvPr>
        </p:nvPicPr>
        <p:blipFill>
          <a:blip r:embed="rId2"/>
          <a:stretch>
            <a:fillRect/>
          </a:stretch>
        </p:blipFill>
        <p:spPr>
          <a:xfrm>
            <a:off x="1124276" y="2083256"/>
            <a:ext cx="6021288" cy="3804603"/>
          </a:xfrm>
        </p:spPr>
      </p:pic>
      <p:sp>
        <p:nvSpPr>
          <p:cNvPr id="8" name="Title 1">
            <a:extLst>
              <a:ext uri="{FF2B5EF4-FFF2-40B4-BE49-F238E27FC236}">
                <a16:creationId xmlns:a16="http://schemas.microsoft.com/office/drawing/2014/main" id="{0D5A07C6-7658-D884-1B53-B8A735578369}"/>
              </a:ext>
            </a:extLst>
          </p:cNvPr>
          <p:cNvSpPr txBox="1">
            <a:spLocks/>
          </p:cNvSpPr>
          <p:nvPr/>
        </p:nvSpPr>
        <p:spPr>
          <a:xfrm>
            <a:off x="588961" y="52256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NULL VALUE CHECK:</a:t>
            </a:r>
            <a:endParaRPr lang="en-IN" sz="1800" dirty="0"/>
          </a:p>
        </p:txBody>
      </p:sp>
      <p:sp>
        <p:nvSpPr>
          <p:cNvPr id="9" name="Content Placeholder 2">
            <a:extLst>
              <a:ext uri="{FF2B5EF4-FFF2-40B4-BE49-F238E27FC236}">
                <a16:creationId xmlns:a16="http://schemas.microsoft.com/office/drawing/2014/main" id="{C350FCAC-82B0-FC46-630C-8335B08FB636}"/>
              </a:ext>
            </a:extLst>
          </p:cNvPr>
          <p:cNvSpPr txBox="1">
            <a:spLocks/>
          </p:cNvSpPr>
          <p:nvPr/>
        </p:nvSpPr>
        <p:spPr>
          <a:xfrm>
            <a:off x="818051" y="122283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sz="1800" dirty="0">
                <a:solidFill>
                  <a:schemeClr val="bg2">
                    <a:lumMod val="20000"/>
                    <a:lumOff val="80000"/>
                  </a:schemeClr>
                </a:solidFill>
                <a:latin typeface="Arial" panose="020B0604020202020204" pitchFamily="34" charset="0"/>
                <a:ea typeface="Calibri" panose="020F0502020204030204" pitchFamily="34" charset="0"/>
              </a:rPr>
              <a:t>Checking null values present in data by heatmap</a:t>
            </a:r>
            <a:endParaRPr lang="en-IN" sz="1800" dirty="0">
              <a:solidFill>
                <a:schemeClr val="bg2">
                  <a:lumMod val="20000"/>
                  <a:lumOff val="80000"/>
                </a:schemeClr>
              </a:solidFill>
            </a:endParaRPr>
          </a:p>
          <a:p>
            <a:endParaRPr lang="en-IN" sz="1800" dirty="0">
              <a:solidFill>
                <a:srgbClr val="111111"/>
              </a:solidFill>
              <a:latin typeface="Arial" panose="020B0604020202020204" pitchFamily="34" charset="0"/>
              <a:ea typeface="Calibri" panose="020F0502020204030204" pitchFamily="34" charset="0"/>
            </a:endParaRPr>
          </a:p>
          <a:p>
            <a:endParaRPr lang="en-IN" sz="1800" dirty="0">
              <a:solidFill>
                <a:srgbClr val="111111"/>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11814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1E9C97-584A-5357-D944-F84DFCCC8763}"/>
              </a:ext>
            </a:extLst>
          </p:cNvPr>
          <p:cNvPicPr>
            <a:picLocks noChangeAspect="1"/>
          </p:cNvPicPr>
          <p:nvPr/>
        </p:nvPicPr>
        <p:blipFill rotWithShape="1">
          <a:blip r:embed="rId2"/>
          <a:srcRect r="21699"/>
          <a:stretch/>
        </p:blipFill>
        <p:spPr>
          <a:xfrm>
            <a:off x="1479562" y="2195449"/>
            <a:ext cx="4517477" cy="4260284"/>
          </a:xfrm>
          <a:prstGeom prst="rect">
            <a:avLst/>
          </a:prstGeom>
        </p:spPr>
      </p:pic>
      <p:sp>
        <p:nvSpPr>
          <p:cNvPr id="7" name="Title 1">
            <a:extLst>
              <a:ext uri="{FF2B5EF4-FFF2-40B4-BE49-F238E27FC236}">
                <a16:creationId xmlns:a16="http://schemas.microsoft.com/office/drawing/2014/main" id="{EEE3A721-591F-5BAE-E68B-47C542E2D076}"/>
              </a:ext>
            </a:extLst>
          </p:cNvPr>
          <p:cNvSpPr txBox="1">
            <a:spLocks/>
          </p:cNvSpPr>
          <p:nvPr/>
        </p:nvSpPr>
        <p:spPr>
          <a:xfrm>
            <a:off x="588961" y="52256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UNIVARIATE ANALYSIS:</a:t>
            </a:r>
            <a:endParaRPr lang="en-IN" sz="1800" dirty="0"/>
          </a:p>
        </p:txBody>
      </p:sp>
      <p:sp>
        <p:nvSpPr>
          <p:cNvPr id="10" name="Content Placeholder 2">
            <a:extLst>
              <a:ext uri="{FF2B5EF4-FFF2-40B4-BE49-F238E27FC236}">
                <a16:creationId xmlns:a16="http://schemas.microsoft.com/office/drawing/2014/main" id="{4C2987F9-3C2E-D22E-7D58-ED20E8983F94}"/>
              </a:ext>
            </a:extLst>
          </p:cNvPr>
          <p:cNvSpPr txBox="1">
            <a:spLocks/>
          </p:cNvSpPr>
          <p:nvPr/>
        </p:nvSpPr>
        <p:spPr>
          <a:xfrm>
            <a:off x="906951" y="112758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sz="1800" dirty="0">
                <a:solidFill>
                  <a:schemeClr val="bg2">
                    <a:lumMod val="20000"/>
                    <a:lumOff val="80000"/>
                  </a:schemeClr>
                </a:solidFill>
                <a:latin typeface="Arial" panose="020B0604020202020204" pitchFamily="34" charset="0"/>
              </a:rPr>
              <a:t>Using for loop to plot pie chart for all columns </a:t>
            </a:r>
            <a:endParaRPr lang="en-IN" sz="1800" dirty="0">
              <a:solidFill>
                <a:schemeClr val="bg2">
                  <a:lumMod val="20000"/>
                  <a:lumOff val="80000"/>
                </a:schemeClr>
              </a:solidFill>
            </a:endParaRPr>
          </a:p>
          <a:p>
            <a:endParaRPr lang="en-IN" sz="1800" dirty="0">
              <a:solidFill>
                <a:srgbClr val="111111"/>
              </a:solidFill>
              <a:latin typeface="Arial" panose="020B0604020202020204" pitchFamily="34" charset="0"/>
              <a:ea typeface="Calibri" panose="020F0502020204030204" pitchFamily="34" charset="0"/>
            </a:endParaRPr>
          </a:p>
          <a:p>
            <a:endParaRPr lang="en-IN" sz="1800" dirty="0">
              <a:solidFill>
                <a:srgbClr val="111111"/>
              </a:solidFill>
              <a:latin typeface="Arial" panose="020B0604020202020204" pitchFamily="34" charset="0"/>
              <a:ea typeface="Calibri" panose="020F0502020204030204" pitchFamily="34" charset="0"/>
            </a:endParaRPr>
          </a:p>
        </p:txBody>
      </p:sp>
      <p:pic>
        <p:nvPicPr>
          <p:cNvPr id="12" name="Picture 11">
            <a:extLst>
              <a:ext uri="{FF2B5EF4-FFF2-40B4-BE49-F238E27FC236}">
                <a16:creationId xmlns:a16="http://schemas.microsoft.com/office/drawing/2014/main" id="{2E63EAB5-4758-C40D-4099-90A58C2A5AD5}"/>
              </a:ext>
            </a:extLst>
          </p:cNvPr>
          <p:cNvPicPr>
            <a:picLocks noChangeAspect="1"/>
          </p:cNvPicPr>
          <p:nvPr/>
        </p:nvPicPr>
        <p:blipFill>
          <a:blip r:embed="rId3"/>
          <a:stretch>
            <a:fillRect/>
          </a:stretch>
        </p:blipFill>
        <p:spPr>
          <a:xfrm>
            <a:off x="7221302" y="2164267"/>
            <a:ext cx="4063747" cy="4322649"/>
          </a:xfrm>
          <a:prstGeom prst="rect">
            <a:avLst/>
          </a:prstGeom>
        </p:spPr>
      </p:pic>
    </p:spTree>
    <p:extLst>
      <p:ext uri="{BB962C8B-B14F-4D97-AF65-F5344CB8AC3E}">
        <p14:creationId xmlns:p14="http://schemas.microsoft.com/office/powerpoint/2010/main" val="807369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68</TotalTime>
  <Words>1553</Words>
  <Application>Microsoft Office PowerPoint</Application>
  <PresentationFormat>Widescreen</PresentationFormat>
  <Paragraphs>151</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Black</vt:lpstr>
      <vt:lpstr>Calibri</vt:lpstr>
      <vt:lpstr>Century Gothic</vt:lpstr>
      <vt:lpstr>Symbol</vt:lpstr>
      <vt:lpstr>Wingdings 3</vt:lpstr>
      <vt:lpstr>Ion</vt:lpstr>
      <vt:lpstr>E-retail factors for customer activation and retention: A case study from Indian e-commerce customers</vt:lpstr>
      <vt:lpstr>PowerPoint Presentation</vt:lpstr>
      <vt:lpstr>PowerPoint Presentation</vt:lpstr>
      <vt:lpstr>INTRODUCTION: </vt:lpstr>
      <vt:lpstr>ABOUT THE DATASET: </vt:lpstr>
      <vt:lpstr>ABOUT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Manivannan p</dc:creator>
  <cp:lastModifiedBy>Manivannan p</cp:lastModifiedBy>
  <cp:revision>9</cp:revision>
  <dcterms:created xsi:type="dcterms:W3CDTF">2022-05-12T17:05:37Z</dcterms:created>
  <dcterms:modified xsi:type="dcterms:W3CDTF">2022-05-12T18:21:05Z</dcterms:modified>
</cp:coreProperties>
</file>