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24" r:id="rId6"/>
    <p:sldId id="303" r:id="rId7"/>
    <p:sldId id="304" r:id="rId8"/>
    <p:sldId id="305" r:id="rId9"/>
    <p:sldId id="306" r:id="rId10"/>
    <p:sldId id="307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9" r:id="rId21"/>
    <p:sldId id="320" r:id="rId22"/>
    <p:sldId id="321" r:id="rId23"/>
    <p:sldId id="277" r:id="rId24"/>
    <p:sldId id="322" r:id="rId25"/>
    <p:sldId id="32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D0D4E8"/>
    <a:srgbClr val="E6E8F2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 snapToGrid="0">
      <p:cViewPr varScale="1">
        <p:scale>
          <a:sx n="70" d="100"/>
          <a:sy n="70" d="100"/>
        </p:scale>
        <p:origin x="-510" y="-90"/>
      </p:cViewPr>
      <p:guideLst>
        <p:guide orient="horz" pos="2174"/>
        <p:guide orient="horz" pos="744"/>
        <p:guide orient="horz" pos="4192"/>
        <p:guide orient="horz" pos="650"/>
        <p:guide orient="horz"/>
        <p:guide pos="2880"/>
        <p:guide pos="256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32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038FD-2886-4743-BE20-9F32D67C49D3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9152-32C6-403F-A002-D49E501DA9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00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4A7C8CC-DB06-4019-AF25-14C61C6DB291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 dirty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3363"/>
            <a:ext cx="5028986" cy="411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168FE28-32E3-4A5F-97E0-A79F74BE1542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3363"/>
            <a:ext cx="5028986" cy="411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651AE27-673B-4E1B-B30F-5B5BA90B00FD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 dirty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3363"/>
            <a:ext cx="5028986" cy="411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B8DD68D-9628-4D96-B594-809A36EB492F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 dirty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3363"/>
            <a:ext cx="5028986" cy="411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506F1F5-F4A3-4E0F-825B-92DA2EE112D8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3363"/>
            <a:ext cx="5028986" cy="411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3" y="510812"/>
            <a:ext cx="9143998" cy="6721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pic>
        <p:nvPicPr>
          <p:cNvPr id="16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468630" y="6435205"/>
            <a:ext cx="1360170" cy="320040"/>
          </a:xfrm>
          <a:prstGeom prst="rect">
            <a:avLst/>
          </a:prstGeom>
          <a:noFill/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68" y="6529065"/>
            <a:ext cx="457200" cy="189470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>
            <p:custDataLst>
              <p:tags r:id="rId15"/>
            </p:custDataLst>
          </p:nvPr>
        </p:nvCxnSpPr>
        <p:spPr>
          <a:xfrm flipH="1">
            <a:off x="1" y="6330430"/>
            <a:ext cx="9143999" cy="0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0"/>
          <p:cNvSpPr txBox="1">
            <a:spLocks noChangeArrowheads="1"/>
          </p:cNvSpPr>
          <p:nvPr userDrawn="1"/>
        </p:nvSpPr>
        <p:spPr>
          <a:xfrm>
            <a:off x="3225414" y="6493566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December 20, 2016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 userDrawn="1"/>
        </p:nvSpPr>
        <p:spPr bwMode="auto">
          <a:xfrm>
            <a:off x="4115231" y="6493566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21" name="Text Box 5"/>
          <p:cNvSpPr txBox="1">
            <a:spLocks noChangeArrowheads="1"/>
          </p:cNvSpPr>
          <p:nvPr userDrawn="1"/>
        </p:nvSpPr>
        <p:spPr bwMode="gray">
          <a:xfrm>
            <a:off x="5719819" y="6543081"/>
            <a:ext cx="198772" cy="123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Candara" panose="020E0502030303020204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Candara" panose="020E0502030303020204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104141" y="6479068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5566207" y="6479068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Ø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Wingdings" panose="05000000000000000000" pitchFamily="2" charset="2"/>
        <a:buChar char="§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42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5511"/>
            <a:ext cx="9144000" cy="13373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310489"/>
            <a:ext cx="9144000" cy="547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4978" y="1839878"/>
            <a:ext cx="84643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>
              <a:latin typeface="Candara" panose="020E0502030303020204" pitchFamily="34" charset="0"/>
            </a:endParaRPr>
          </a:p>
          <a:p>
            <a:pPr algn="ctr"/>
            <a:endParaRPr lang="en-US" sz="2400" dirty="0">
              <a:latin typeface="Candara" panose="020E0502030303020204" pitchFamily="34" charset="0"/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Candara" panose="020E0502030303020204" pitchFamily="34" charset="0"/>
              </a:rPr>
              <a:t>Bridge Processing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ndara" panose="020E0502030303020204" pitchFamily="34" charset="0"/>
              </a:rPr>
              <a:t>WMS Interface</a:t>
            </a:r>
            <a:endParaRPr lang="en-US" sz="3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0973" y="5241038"/>
            <a:ext cx="17972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bg1"/>
                </a:solidFill>
                <a:latin typeface="Candara" panose="020E0502030303020204" pitchFamily="34" charset="0"/>
              </a:rPr>
              <a:t>IGATE is now a part of Capgemini</a:t>
            </a:r>
            <a:endParaRPr lang="en-US" sz="9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516" y="6246119"/>
            <a:ext cx="2163952" cy="1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-1"/>
            <a:ext cx="9144000" cy="54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285" y="117220"/>
            <a:ext cx="738715" cy="30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640" y="5921664"/>
            <a:ext cx="2163952" cy="50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27624B-31A3-48AD-978D-5AE29F70AA89}" type="slidenum">
              <a:rPr lang="en-US" altLang="en-US" sz="13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solidFill>
                  <a:srgbClr val="00A1E4"/>
                </a:solidFill>
              </a:rPr>
              <a:t>Interface Initiation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Command line initiation</a:t>
            </a:r>
          </a:p>
          <a:p>
            <a:pPr marL="552450" indent="-552450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SOA INPT interface process</a:t>
            </a:r>
          </a:p>
          <a:p>
            <a:pPr marL="552450" indent="-552450">
              <a:defRPr/>
            </a:pPr>
            <a:endParaRPr 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860FC6-54A9-4025-A59F-15B435B55F46}" type="datetime1">
              <a:rPr lang="en-US" altLang="en-US" sz="1300" smtClean="0"/>
              <a:pPr>
                <a:spcBef>
                  <a:spcPct val="0"/>
                </a:spcBef>
                <a:buFontTx/>
                <a:buNone/>
              </a:pPr>
              <a:t>12/20/2016</a:t>
            </a:fld>
            <a:endParaRPr lang="en-US" altLang="en-US" sz="1300" dirty="0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72F9AC-4DC9-45A6-9AB6-21692C35C3B1}" type="slidenum">
              <a:rPr lang="en-US" altLang="en-US" sz="13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dirty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solidFill>
                  <a:srgbClr val="00A1E4"/>
                </a:solidFill>
              </a:rPr>
              <a:t>Interface Initiation Contd…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12900"/>
            <a:ext cx="8785225" cy="3187700"/>
          </a:xfrm>
        </p:spPr>
        <p:txBody>
          <a:bodyPr/>
          <a:lstStyle/>
          <a:p>
            <a:r>
              <a:rPr lang="en-US" altLang="en-US" sz="2000" dirty="0" smtClean="0">
                <a:solidFill>
                  <a:schemeClr val="tx1"/>
                </a:solidFill>
              </a:rPr>
              <a:t>SOA : Service oriented architecture is essentially a collection of services. </a:t>
            </a:r>
          </a:p>
          <a:p>
            <a:pPr marL="0" indent="0">
              <a:buNone/>
            </a:pPr>
            <a:endParaRPr lang="en-US" altLang="en-US" sz="2000" dirty="0" smtClean="0">
              <a:solidFill>
                <a:schemeClr val="tx1"/>
              </a:solidFill>
            </a:endParaRPr>
          </a:p>
          <a:p>
            <a:r>
              <a:rPr lang="en-US" altLang="en-US" sz="2000" dirty="0" smtClean="0">
                <a:solidFill>
                  <a:schemeClr val="tx1"/>
                </a:solidFill>
              </a:rPr>
              <a:t>SOA INPT interface process: Interfaces can be initiated as SOA services (.DLL from an interceptor) directly by EIS.</a:t>
            </a:r>
          </a:p>
          <a:p>
            <a:endParaRPr lang="en-US" altLang="en-US" sz="2000" dirty="0" smtClean="0">
              <a:solidFill>
                <a:schemeClr val="tx1"/>
              </a:solidFill>
            </a:endParaRPr>
          </a:p>
          <a:p>
            <a:r>
              <a:rPr lang="en-US" altLang="en-US" sz="2000" dirty="0" smtClean="0">
                <a:solidFill>
                  <a:schemeClr val="tx1"/>
                </a:solidFill>
              </a:rPr>
              <a:t>These .DLL services can be enabled during the EIS/Datalink installation by configuring the endpoint that invokes the interceptor to automatically run the bridge program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5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7279DF-43CF-410F-8A5E-3A9A050C1DF2}" type="datetime1">
              <a:rPr lang="en-US" altLang="en-US" sz="1300" smtClean="0"/>
              <a:pPr>
                <a:spcBef>
                  <a:spcPct val="0"/>
                </a:spcBef>
                <a:buFontTx/>
                <a:buNone/>
              </a:pPr>
              <a:t>12/20/2016</a:t>
            </a:fld>
            <a:endParaRPr lang="en-US" altLang="en-US" sz="1300" dirty="0" smtClean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7E62B2-BA52-46EB-AD2A-1F17F838A406}" type="slidenum">
              <a:rPr lang="en-US" altLang="en-US" sz="13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solidFill>
                  <a:srgbClr val="00A1E4"/>
                </a:solidFill>
              </a:rPr>
              <a:t>Input Bridges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00200"/>
            <a:ext cx="8785225" cy="4406900"/>
          </a:xfrm>
        </p:spPr>
        <p:txBody>
          <a:bodyPr/>
          <a:lstStyle/>
          <a:p>
            <a:pPr marL="552450" indent="-552450"/>
            <a:r>
              <a:rPr lang="en-US" altLang="en-US" sz="2000" dirty="0" smtClean="0">
                <a:solidFill>
                  <a:schemeClr val="tx1"/>
                </a:solidFill>
              </a:rPr>
              <a:t>Appt Sched Bridge </a:t>
            </a:r>
          </a:p>
          <a:p>
            <a:pPr marL="552450" indent="-552450"/>
            <a:r>
              <a:rPr lang="en-US" altLang="en-US" sz="2000" dirty="0" smtClean="0">
                <a:solidFill>
                  <a:schemeClr val="tx1"/>
                </a:solidFill>
              </a:rPr>
              <a:t>ASN Bridge</a:t>
            </a:r>
          </a:p>
          <a:p>
            <a:pPr marL="552450" indent="-552450"/>
            <a:r>
              <a:rPr lang="en-US" altLang="en-US" sz="2000" dirty="0" smtClean="0">
                <a:solidFill>
                  <a:schemeClr val="tx1"/>
                </a:solidFill>
              </a:rPr>
              <a:t>Item Master Bridge</a:t>
            </a:r>
          </a:p>
          <a:p>
            <a:pPr marL="552450" indent="-552450"/>
            <a:r>
              <a:rPr lang="en-US" altLang="en-US" sz="2000" dirty="0" smtClean="0">
                <a:solidFill>
                  <a:schemeClr val="tx1"/>
                </a:solidFill>
              </a:rPr>
              <a:t>PO Bridge</a:t>
            </a:r>
          </a:p>
          <a:p>
            <a:pPr marL="552450" indent="-552450"/>
            <a:r>
              <a:rPr lang="en-US" altLang="en-US" sz="2000" dirty="0" smtClean="0">
                <a:solidFill>
                  <a:schemeClr val="tx1"/>
                </a:solidFill>
              </a:rPr>
              <a:t>Vendor Bridge</a:t>
            </a:r>
          </a:p>
          <a:p>
            <a:pPr marL="552450" indent="-552450"/>
            <a:r>
              <a:rPr lang="en-US" altLang="en-US" sz="2000" dirty="0" smtClean="0">
                <a:solidFill>
                  <a:schemeClr val="tx1"/>
                </a:solidFill>
              </a:rPr>
              <a:t>Batch Master Bridge</a:t>
            </a:r>
          </a:p>
          <a:p>
            <a:pPr marL="552450" indent="-552450"/>
            <a:r>
              <a:rPr lang="en-US" altLang="en-US" sz="2000" dirty="0" smtClean="0">
                <a:solidFill>
                  <a:schemeClr val="tx1"/>
                </a:solidFill>
              </a:rPr>
              <a:t>Case Conversion</a:t>
            </a:r>
          </a:p>
          <a:p>
            <a:pPr marL="552450" indent="-552450"/>
            <a:r>
              <a:rPr lang="en-US" altLang="en-US" sz="2000" dirty="0" smtClean="0">
                <a:solidFill>
                  <a:schemeClr val="tx1"/>
                </a:solidFill>
              </a:rPr>
              <a:t>Pickticket Bridge</a:t>
            </a:r>
          </a:p>
          <a:p>
            <a:pPr marL="552450" indent="-552450"/>
            <a:r>
              <a:rPr lang="en-US" altLang="en-US" sz="2000" dirty="0" smtClean="0">
                <a:solidFill>
                  <a:schemeClr val="tx1"/>
                </a:solidFill>
              </a:rPr>
              <a:t>Store Master Bridge</a:t>
            </a:r>
          </a:p>
          <a:p>
            <a:pPr marL="552450" indent="-552450"/>
            <a:r>
              <a:rPr lang="en-US" altLang="en-US" sz="2000" dirty="0" smtClean="0">
                <a:solidFill>
                  <a:schemeClr val="tx1"/>
                </a:solidFill>
              </a:rPr>
              <a:t>Store Distro Bridge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1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A08BE6-C3FA-4C9D-8444-ABA5DFA2012B}" type="slidenum">
              <a:rPr lang="en-US" altLang="en-US" sz="13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dirty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Input Bridges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5591175" y="2060575"/>
            <a:ext cx="2209800" cy="3348038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entury Gothic" pitchFamily="34" charset="0"/>
              </a:rPr>
              <a:t>WMS Tables</a:t>
            </a:r>
          </a:p>
        </p:txBody>
      </p:sp>
      <p:sp>
        <p:nvSpPr>
          <p:cNvPr id="245766" name="DownRibbonSharp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048000" y="3886200"/>
            <a:ext cx="2520950" cy="381000"/>
          </a:xfrm>
          <a:custGeom>
            <a:avLst/>
            <a:gdLst>
              <a:gd name="T0" fmla="*/ 1260475 w 21600"/>
              <a:gd name="T1" fmla="*/ 47625 h 21600"/>
              <a:gd name="T2" fmla="*/ 315119 w 21600"/>
              <a:gd name="T3" fmla="*/ 166688 h 21600"/>
              <a:gd name="T4" fmla="*/ 1260475 w 21600"/>
              <a:gd name="T5" fmla="*/ 381000 h 21600"/>
              <a:gd name="T6" fmla="*/ 2205831 w 21600"/>
              <a:gd name="T7" fmla="*/ 16668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400 w 21600"/>
              <a:gd name="T13" fmla="*/ 2700 h 21600"/>
              <a:gd name="T14" fmla="*/ 162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8100" y="0"/>
                </a:lnTo>
                <a:lnTo>
                  <a:pt x="8100" y="2700"/>
                </a:lnTo>
                <a:lnTo>
                  <a:pt x="13500" y="2700"/>
                </a:lnTo>
                <a:lnTo>
                  <a:pt x="13500" y="0"/>
                </a:lnTo>
                <a:lnTo>
                  <a:pt x="21600" y="0"/>
                </a:lnTo>
                <a:lnTo>
                  <a:pt x="18900" y="9450"/>
                </a:lnTo>
                <a:lnTo>
                  <a:pt x="21600" y="18900"/>
                </a:lnTo>
                <a:lnTo>
                  <a:pt x="16200" y="189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8900"/>
                </a:lnTo>
                <a:lnTo>
                  <a:pt x="0" y="18900"/>
                </a:lnTo>
                <a:lnTo>
                  <a:pt x="2700" y="9450"/>
                </a:lnTo>
                <a:lnTo>
                  <a:pt x="0" y="0"/>
                </a:lnTo>
                <a:close/>
              </a:path>
              <a:path w="21600" h="21600" fill="none" extrusionOk="0">
                <a:moveTo>
                  <a:pt x="8100" y="2700"/>
                </a:moveTo>
                <a:lnTo>
                  <a:pt x="5400" y="2700"/>
                </a:lnTo>
                <a:lnTo>
                  <a:pt x="5400" y="18900"/>
                </a:lnTo>
              </a:path>
              <a:path w="21600" h="21600" fill="none" extrusionOk="0">
                <a:moveTo>
                  <a:pt x="5400" y="2700"/>
                </a:moveTo>
                <a:lnTo>
                  <a:pt x="8100" y="0"/>
                </a:lnTo>
              </a:path>
              <a:path w="21600" h="21600" fill="none" extrusionOk="0">
                <a:moveTo>
                  <a:pt x="13500" y="2700"/>
                </a:moveTo>
                <a:lnTo>
                  <a:pt x="16200" y="2700"/>
                </a:lnTo>
                <a:lnTo>
                  <a:pt x="16200" y="18900"/>
                </a:lnTo>
              </a:path>
              <a:path w="21600" h="21600" fill="none" extrusionOk="0">
                <a:moveTo>
                  <a:pt x="16200" y="2700"/>
                </a:moveTo>
                <a:lnTo>
                  <a:pt x="13500" y="0"/>
                </a:lnTo>
              </a:path>
            </a:pathLst>
          </a:custGeom>
          <a:solidFill>
            <a:srgbClr val="FF7C8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300" b="1" dirty="0">
                <a:latin typeface="Century Gothic" pitchFamily="34" charset="0"/>
              </a:rPr>
              <a:t>Pick tickets</a:t>
            </a:r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914400" y="2060575"/>
            <a:ext cx="2133600" cy="3313113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entury Gothic" pitchFamily="34" charset="0"/>
              </a:rPr>
              <a:t>INPT_&lt;Tables&gt;</a:t>
            </a:r>
          </a:p>
        </p:txBody>
      </p:sp>
      <p:sp>
        <p:nvSpPr>
          <p:cNvPr id="18" name="DownRibbonSharp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048000" y="4495800"/>
            <a:ext cx="2520950" cy="381000"/>
          </a:xfrm>
          <a:custGeom>
            <a:avLst/>
            <a:gdLst>
              <a:gd name="T0" fmla="*/ 1260475 w 21600"/>
              <a:gd name="T1" fmla="*/ 47625 h 21600"/>
              <a:gd name="T2" fmla="*/ 315119 w 21600"/>
              <a:gd name="T3" fmla="*/ 166688 h 21600"/>
              <a:gd name="T4" fmla="*/ 1260475 w 21600"/>
              <a:gd name="T5" fmla="*/ 381000 h 21600"/>
              <a:gd name="T6" fmla="*/ 2205831 w 21600"/>
              <a:gd name="T7" fmla="*/ 16668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400 w 21600"/>
              <a:gd name="T13" fmla="*/ 2700 h 21600"/>
              <a:gd name="T14" fmla="*/ 162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8100" y="0"/>
                </a:lnTo>
                <a:lnTo>
                  <a:pt x="8100" y="2700"/>
                </a:lnTo>
                <a:lnTo>
                  <a:pt x="13500" y="2700"/>
                </a:lnTo>
                <a:lnTo>
                  <a:pt x="13500" y="0"/>
                </a:lnTo>
                <a:lnTo>
                  <a:pt x="21600" y="0"/>
                </a:lnTo>
                <a:lnTo>
                  <a:pt x="18900" y="9450"/>
                </a:lnTo>
                <a:lnTo>
                  <a:pt x="21600" y="18900"/>
                </a:lnTo>
                <a:lnTo>
                  <a:pt x="16200" y="189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8900"/>
                </a:lnTo>
                <a:lnTo>
                  <a:pt x="0" y="18900"/>
                </a:lnTo>
                <a:lnTo>
                  <a:pt x="2700" y="9450"/>
                </a:lnTo>
                <a:lnTo>
                  <a:pt x="0" y="0"/>
                </a:lnTo>
                <a:close/>
              </a:path>
              <a:path w="21600" h="21600" fill="none" extrusionOk="0">
                <a:moveTo>
                  <a:pt x="8100" y="2700"/>
                </a:moveTo>
                <a:lnTo>
                  <a:pt x="5400" y="2700"/>
                </a:lnTo>
                <a:lnTo>
                  <a:pt x="5400" y="18900"/>
                </a:lnTo>
              </a:path>
              <a:path w="21600" h="21600" fill="none" extrusionOk="0">
                <a:moveTo>
                  <a:pt x="5400" y="2700"/>
                </a:moveTo>
                <a:lnTo>
                  <a:pt x="8100" y="0"/>
                </a:lnTo>
              </a:path>
              <a:path w="21600" h="21600" fill="none" extrusionOk="0">
                <a:moveTo>
                  <a:pt x="13500" y="2700"/>
                </a:moveTo>
                <a:lnTo>
                  <a:pt x="16200" y="2700"/>
                </a:lnTo>
                <a:lnTo>
                  <a:pt x="16200" y="18900"/>
                </a:lnTo>
              </a:path>
              <a:path w="21600" h="21600" fill="none" extrusionOk="0">
                <a:moveTo>
                  <a:pt x="16200" y="2700"/>
                </a:moveTo>
                <a:lnTo>
                  <a:pt x="13500" y="0"/>
                </a:lnTo>
              </a:path>
            </a:pathLst>
          </a:custGeom>
          <a:solidFill>
            <a:srgbClr val="FF7C8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300" b="1" dirty="0">
                <a:latin typeface="Century Gothic" pitchFamily="34" charset="0"/>
              </a:rPr>
              <a:t>Stores</a:t>
            </a:r>
          </a:p>
        </p:txBody>
      </p:sp>
      <p:sp>
        <p:nvSpPr>
          <p:cNvPr id="19" name="DownRibbonSharp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048000" y="5029200"/>
            <a:ext cx="2520950" cy="381000"/>
          </a:xfrm>
          <a:custGeom>
            <a:avLst/>
            <a:gdLst>
              <a:gd name="T0" fmla="*/ 1260475 w 21600"/>
              <a:gd name="T1" fmla="*/ 47625 h 21600"/>
              <a:gd name="T2" fmla="*/ 315119 w 21600"/>
              <a:gd name="T3" fmla="*/ 166688 h 21600"/>
              <a:gd name="T4" fmla="*/ 1260475 w 21600"/>
              <a:gd name="T5" fmla="*/ 381000 h 21600"/>
              <a:gd name="T6" fmla="*/ 2205831 w 21600"/>
              <a:gd name="T7" fmla="*/ 16668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400 w 21600"/>
              <a:gd name="T13" fmla="*/ 2700 h 21600"/>
              <a:gd name="T14" fmla="*/ 162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8100" y="0"/>
                </a:lnTo>
                <a:lnTo>
                  <a:pt x="8100" y="2700"/>
                </a:lnTo>
                <a:lnTo>
                  <a:pt x="13500" y="2700"/>
                </a:lnTo>
                <a:lnTo>
                  <a:pt x="13500" y="0"/>
                </a:lnTo>
                <a:lnTo>
                  <a:pt x="21600" y="0"/>
                </a:lnTo>
                <a:lnTo>
                  <a:pt x="18900" y="9450"/>
                </a:lnTo>
                <a:lnTo>
                  <a:pt x="21600" y="18900"/>
                </a:lnTo>
                <a:lnTo>
                  <a:pt x="16200" y="189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8900"/>
                </a:lnTo>
                <a:lnTo>
                  <a:pt x="0" y="18900"/>
                </a:lnTo>
                <a:lnTo>
                  <a:pt x="2700" y="9450"/>
                </a:lnTo>
                <a:lnTo>
                  <a:pt x="0" y="0"/>
                </a:lnTo>
                <a:close/>
              </a:path>
              <a:path w="21600" h="21600" fill="none" extrusionOk="0">
                <a:moveTo>
                  <a:pt x="8100" y="2700"/>
                </a:moveTo>
                <a:lnTo>
                  <a:pt x="5400" y="2700"/>
                </a:lnTo>
                <a:lnTo>
                  <a:pt x="5400" y="18900"/>
                </a:lnTo>
              </a:path>
              <a:path w="21600" h="21600" fill="none" extrusionOk="0">
                <a:moveTo>
                  <a:pt x="5400" y="2700"/>
                </a:moveTo>
                <a:lnTo>
                  <a:pt x="8100" y="0"/>
                </a:lnTo>
              </a:path>
              <a:path w="21600" h="21600" fill="none" extrusionOk="0">
                <a:moveTo>
                  <a:pt x="13500" y="2700"/>
                </a:moveTo>
                <a:lnTo>
                  <a:pt x="16200" y="2700"/>
                </a:lnTo>
                <a:lnTo>
                  <a:pt x="16200" y="18900"/>
                </a:lnTo>
              </a:path>
              <a:path w="21600" h="21600" fill="none" extrusionOk="0">
                <a:moveTo>
                  <a:pt x="16200" y="2700"/>
                </a:moveTo>
                <a:lnTo>
                  <a:pt x="13500" y="0"/>
                </a:lnTo>
              </a:path>
            </a:pathLst>
          </a:custGeom>
          <a:solidFill>
            <a:srgbClr val="FF7C8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300" b="1" dirty="0">
                <a:latin typeface="Century Gothic" pitchFamily="34" charset="0"/>
              </a:rPr>
              <a:t>Distro</a:t>
            </a:r>
          </a:p>
        </p:txBody>
      </p:sp>
      <p:sp>
        <p:nvSpPr>
          <p:cNvPr id="20" name="DownRibbonSharp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048000" y="2819400"/>
            <a:ext cx="2520950" cy="381000"/>
          </a:xfrm>
          <a:custGeom>
            <a:avLst/>
            <a:gdLst>
              <a:gd name="T0" fmla="*/ 1260475 w 21600"/>
              <a:gd name="T1" fmla="*/ 47625 h 21600"/>
              <a:gd name="T2" fmla="*/ 315119 w 21600"/>
              <a:gd name="T3" fmla="*/ 166688 h 21600"/>
              <a:gd name="T4" fmla="*/ 1260475 w 21600"/>
              <a:gd name="T5" fmla="*/ 381000 h 21600"/>
              <a:gd name="T6" fmla="*/ 2205831 w 21600"/>
              <a:gd name="T7" fmla="*/ 16668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400 w 21600"/>
              <a:gd name="T13" fmla="*/ 2700 h 21600"/>
              <a:gd name="T14" fmla="*/ 162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8100" y="0"/>
                </a:lnTo>
                <a:lnTo>
                  <a:pt x="8100" y="2700"/>
                </a:lnTo>
                <a:lnTo>
                  <a:pt x="13500" y="2700"/>
                </a:lnTo>
                <a:lnTo>
                  <a:pt x="13500" y="0"/>
                </a:lnTo>
                <a:lnTo>
                  <a:pt x="21600" y="0"/>
                </a:lnTo>
                <a:lnTo>
                  <a:pt x="18900" y="9450"/>
                </a:lnTo>
                <a:lnTo>
                  <a:pt x="21600" y="18900"/>
                </a:lnTo>
                <a:lnTo>
                  <a:pt x="16200" y="189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8900"/>
                </a:lnTo>
                <a:lnTo>
                  <a:pt x="0" y="18900"/>
                </a:lnTo>
                <a:lnTo>
                  <a:pt x="2700" y="9450"/>
                </a:lnTo>
                <a:lnTo>
                  <a:pt x="0" y="0"/>
                </a:lnTo>
                <a:close/>
              </a:path>
              <a:path w="21600" h="21600" fill="none" extrusionOk="0">
                <a:moveTo>
                  <a:pt x="8100" y="2700"/>
                </a:moveTo>
                <a:lnTo>
                  <a:pt x="5400" y="2700"/>
                </a:lnTo>
                <a:lnTo>
                  <a:pt x="5400" y="18900"/>
                </a:lnTo>
              </a:path>
              <a:path w="21600" h="21600" fill="none" extrusionOk="0">
                <a:moveTo>
                  <a:pt x="5400" y="2700"/>
                </a:moveTo>
                <a:lnTo>
                  <a:pt x="8100" y="0"/>
                </a:lnTo>
              </a:path>
              <a:path w="21600" h="21600" fill="none" extrusionOk="0">
                <a:moveTo>
                  <a:pt x="13500" y="2700"/>
                </a:moveTo>
                <a:lnTo>
                  <a:pt x="16200" y="2700"/>
                </a:lnTo>
                <a:lnTo>
                  <a:pt x="16200" y="18900"/>
                </a:lnTo>
              </a:path>
              <a:path w="21600" h="21600" fill="none" extrusionOk="0">
                <a:moveTo>
                  <a:pt x="16200" y="2700"/>
                </a:moveTo>
                <a:lnTo>
                  <a:pt x="13500" y="0"/>
                </a:lnTo>
              </a:path>
            </a:pathLst>
          </a:custGeom>
          <a:solidFill>
            <a:srgbClr val="FF7C8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300" b="1" dirty="0">
                <a:latin typeface="Century Gothic" pitchFamily="34" charset="0"/>
              </a:rPr>
              <a:t>Cases</a:t>
            </a:r>
          </a:p>
        </p:txBody>
      </p:sp>
      <p:sp>
        <p:nvSpPr>
          <p:cNvPr id="21" name="DownRibbonSharp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048000" y="2209800"/>
            <a:ext cx="2520950" cy="381000"/>
          </a:xfrm>
          <a:custGeom>
            <a:avLst/>
            <a:gdLst>
              <a:gd name="T0" fmla="*/ 1260475 w 21600"/>
              <a:gd name="T1" fmla="*/ 47625 h 21600"/>
              <a:gd name="T2" fmla="*/ 315119 w 21600"/>
              <a:gd name="T3" fmla="*/ 166688 h 21600"/>
              <a:gd name="T4" fmla="*/ 1260475 w 21600"/>
              <a:gd name="T5" fmla="*/ 381000 h 21600"/>
              <a:gd name="T6" fmla="*/ 2205831 w 21600"/>
              <a:gd name="T7" fmla="*/ 16668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400 w 21600"/>
              <a:gd name="T13" fmla="*/ 2700 h 21600"/>
              <a:gd name="T14" fmla="*/ 162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8100" y="0"/>
                </a:lnTo>
                <a:lnTo>
                  <a:pt x="8100" y="2700"/>
                </a:lnTo>
                <a:lnTo>
                  <a:pt x="13500" y="2700"/>
                </a:lnTo>
                <a:lnTo>
                  <a:pt x="13500" y="0"/>
                </a:lnTo>
                <a:lnTo>
                  <a:pt x="21600" y="0"/>
                </a:lnTo>
                <a:lnTo>
                  <a:pt x="18900" y="9450"/>
                </a:lnTo>
                <a:lnTo>
                  <a:pt x="21600" y="18900"/>
                </a:lnTo>
                <a:lnTo>
                  <a:pt x="16200" y="189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8900"/>
                </a:lnTo>
                <a:lnTo>
                  <a:pt x="0" y="18900"/>
                </a:lnTo>
                <a:lnTo>
                  <a:pt x="2700" y="9450"/>
                </a:lnTo>
                <a:lnTo>
                  <a:pt x="0" y="0"/>
                </a:lnTo>
                <a:close/>
              </a:path>
              <a:path w="21600" h="21600" fill="none" extrusionOk="0">
                <a:moveTo>
                  <a:pt x="8100" y="2700"/>
                </a:moveTo>
                <a:lnTo>
                  <a:pt x="5400" y="2700"/>
                </a:lnTo>
                <a:lnTo>
                  <a:pt x="5400" y="18900"/>
                </a:lnTo>
              </a:path>
              <a:path w="21600" h="21600" fill="none" extrusionOk="0">
                <a:moveTo>
                  <a:pt x="5400" y="2700"/>
                </a:moveTo>
                <a:lnTo>
                  <a:pt x="8100" y="0"/>
                </a:lnTo>
              </a:path>
              <a:path w="21600" h="21600" fill="none" extrusionOk="0">
                <a:moveTo>
                  <a:pt x="13500" y="2700"/>
                </a:moveTo>
                <a:lnTo>
                  <a:pt x="16200" y="2700"/>
                </a:lnTo>
                <a:lnTo>
                  <a:pt x="16200" y="18900"/>
                </a:lnTo>
              </a:path>
              <a:path w="21600" h="21600" fill="none" extrusionOk="0">
                <a:moveTo>
                  <a:pt x="16200" y="2700"/>
                </a:moveTo>
                <a:lnTo>
                  <a:pt x="13500" y="0"/>
                </a:lnTo>
              </a:path>
            </a:pathLst>
          </a:custGeom>
          <a:solidFill>
            <a:srgbClr val="FF7C8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300" b="1" dirty="0">
                <a:latin typeface="Century Gothic" pitchFamily="34" charset="0"/>
              </a:rPr>
              <a:t>Items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8511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6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11E0DE-131B-4999-BE17-9F4848118590}" type="slidenum">
              <a:rPr lang="en-US" altLang="en-US" sz="13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dirty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A1E4"/>
                </a:solidFill>
              </a:rPr>
              <a:t>Output Interface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4784725" y="1905000"/>
            <a:ext cx="1331913" cy="3348038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200" b="1" dirty="0"/>
              <a:t>XML/</a:t>
            </a:r>
          </a:p>
          <a:p>
            <a:pPr algn="ctr">
              <a:buFontTx/>
              <a:buNone/>
            </a:pPr>
            <a:r>
              <a:rPr lang="en-US" altLang="en-US" sz="1200" b="1" dirty="0"/>
              <a:t>Flat Files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7507288" y="1905000"/>
            <a:ext cx="1331912" cy="3313113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entury Gothic" pitchFamily="34" charset="0"/>
              </a:rPr>
              <a:t>HOST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304800" y="1997075"/>
            <a:ext cx="1943100" cy="3313113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entury Gothic" pitchFamily="34" charset="0"/>
              </a:rPr>
              <a:t>WMS </a:t>
            </a:r>
          </a:p>
        </p:txBody>
      </p:sp>
      <p:sp>
        <p:nvSpPr>
          <p:cNvPr id="20" name="DownRibbonSharp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6135688" y="3086100"/>
            <a:ext cx="1331912" cy="390525"/>
          </a:xfrm>
          <a:custGeom>
            <a:avLst/>
            <a:gdLst>
              <a:gd name="T0" fmla="*/ 665956 w 21600"/>
              <a:gd name="T1" fmla="*/ 48816 h 21600"/>
              <a:gd name="T2" fmla="*/ 166489 w 21600"/>
              <a:gd name="T3" fmla="*/ 170855 h 21600"/>
              <a:gd name="T4" fmla="*/ 665956 w 21600"/>
              <a:gd name="T5" fmla="*/ 390525 h 21600"/>
              <a:gd name="T6" fmla="*/ 1165423 w 21600"/>
              <a:gd name="T7" fmla="*/ 17085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400 w 21600"/>
              <a:gd name="T13" fmla="*/ 2700 h 21600"/>
              <a:gd name="T14" fmla="*/ 162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8100" y="0"/>
                </a:lnTo>
                <a:lnTo>
                  <a:pt x="8100" y="2700"/>
                </a:lnTo>
                <a:lnTo>
                  <a:pt x="13500" y="2700"/>
                </a:lnTo>
                <a:lnTo>
                  <a:pt x="13500" y="0"/>
                </a:lnTo>
                <a:lnTo>
                  <a:pt x="21600" y="0"/>
                </a:lnTo>
                <a:lnTo>
                  <a:pt x="18900" y="9450"/>
                </a:lnTo>
                <a:lnTo>
                  <a:pt x="21600" y="18900"/>
                </a:lnTo>
                <a:lnTo>
                  <a:pt x="16200" y="189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8900"/>
                </a:lnTo>
                <a:lnTo>
                  <a:pt x="0" y="18900"/>
                </a:lnTo>
                <a:lnTo>
                  <a:pt x="2700" y="9450"/>
                </a:lnTo>
                <a:lnTo>
                  <a:pt x="0" y="0"/>
                </a:lnTo>
                <a:close/>
              </a:path>
              <a:path w="21600" h="21600" fill="none" extrusionOk="0">
                <a:moveTo>
                  <a:pt x="8100" y="2700"/>
                </a:moveTo>
                <a:lnTo>
                  <a:pt x="5400" y="2700"/>
                </a:lnTo>
                <a:lnTo>
                  <a:pt x="5400" y="18900"/>
                </a:lnTo>
              </a:path>
              <a:path w="21600" h="21600" fill="none" extrusionOk="0">
                <a:moveTo>
                  <a:pt x="5400" y="2700"/>
                </a:moveTo>
                <a:lnTo>
                  <a:pt x="8100" y="0"/>
                </a:lnTo>
              </a:path>
              <a:path w="21600" h="21600" fill="none" extrusionOk="0">
                <a:moveTo>
                  <a:pt x="13500" y="2700"/>
                </a:moveTo>
                <a:lnTo>
                  <a:pt x="16200" y="2700"/>
                </a:lnTo>
                <a:lnTo>
                  <a:pt x="16200" y="18900"/>
                </a:lnTo>
              </a:path>
              <a:path w="21600" h="21600" fill="none" extrusionOk="0">
                <a:moveTo>
                  <a:pt x="16200" y="2700"/>
                </a:moveTo>
                <a:lnTo>
                  <a:pt x="13500" y="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b="1" dirty="0">
                <a:latin typeface="Century Gothic" pitchFamily="34" charset="0"/>
              </a:rPr>
              <a:t>EIS	</a:t>
            </a:r>
          </a:p>
        </p:txBody>
      </p:sp>
      <p:sp>
        <p:nvSpPr>
          <p:cNvPr id="21" name="DownRibbonSharp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2279650" y="3246438"/>
            <a:ext cx="2520950" cy="655637"/>
          </a:xfrm>
          <a:custGeom>
            <a:avLst/>
            <a:gdLst>
              <a:gd name="T0" fmla="*/ 1260475 w 21600"/>
              <a:gd name="T1" fmla="*/ 81955 h 21600"/>
              <a:gd name="T2" fmla="*/ 315119 w 21600"/>
              <a:gd name="T3" fmla="*/ 286841 h 21600"/>
              <a:gd name="T4" fmla="*/ 1260475 w 21600"/>
              <a:gd name="T5" fmla="*/ 655637 h 21600"/>
              <a:gd name="T6" fmla="*/ 2205831 w 21600"/>
              <a:gd name="T7" fmla="*/ 28684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400 w 21600"/>
              <a:gd name="T13" fmla="*/ 2700 h 21600"/>
              <a:gd name="T14" fmla="*/ 162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8100" y="0"/>
                </a:lnTo>
                <a:lnTo>
                  <a:pt x="8100" y="2700"/>
                </a:lnTo>
                <a:lnTo>
                  <a:pt x="13500" y="2700"/>
                </a:lnTo>
                <a:lnTo>
                  <a:pt x="13500" y="0"/>
                </a:lnTo>
                <a:lnTo>
                  <a:pt x="21600" y="0"/>
                </a:lnTo>
                <a:lnTo>
                  <a:pt x="18900" y="9450"/>
                </a:lnTo>
                <a:lnTo>
                  <a:pt x="21600" y="18900"/>
                </a:lnTo>
                <a:lnTo>
                  <a:pt x="16200" y="189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8900"/>
                </a:lnTo>
                <a:lnTo>
                  <a:pt x="0" y="18900"/>
                </a:lnTo>
                <a:lnTo>
                  <a:pt x="2700" y="9450"/>
                </a:lnTo>
                <a:lnTo>
                  <a:pt x="0" y="0"/>
                </a:lnTo>
                <a:close/>
              </a:path>
              <a:path w="21600" h="21600" fill="none" extrusionOk="0">
                <a:moveTo>
                  <a:pt x="8100" y="2700"/>
                </a:moveTo>
                <a:lnTo>
                  <a:pt x="5400" y="2700"/>
                </a:lnTo>
                <a:lnTo>
                  <a:pt x="5400" y="18900"/>
                </a:lnTo>
              </a:path>
              <a:path w="21600" h="21600" fill="none" extrusionOk="0">
                <a:moveTo>
                  <a:pt x="5400" y="2700"/>
                </a:moveTo>
                <a:lnTo>
                  <a:pt x="8100" y="0"/>
                </a:lnTo>
              </a:path>
              <a:path w="21600" h="21600" fill="none" extrusionOk="0">
                <a:moveTo>
                  <a:pt x="13500" y="2700"/>
                </a:moveTo>
                <a:lnTo>
                  <a:pt x="16200" y="2700"/>
                </a:lnTo>
                <a:lnTo>
                  <a:pt x="16200" y="18900"/>
                </a:lnTo>
              </a:path>
              <a:path w="21600" h="21600" fill="none" extrusionOk="0">
                <a:moveTo>
                  <a:pt x="16200" y="2700"/>
                </a:moveTo>
                <a:lnTo>
                  <a:pt x="13500" y="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US" altLang="en-US" b="1" dirty="0">
              <a:latin typeface="Century Gothic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altLang="en-US" sz="1300" b="1" dirty="0">
                <a:latin typeface="Century Gothic" pitchFamily="34" charset="0"/>
              </a:rPr>
              <a:t>Bridges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39205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  <p:bldP spid="7176" grpId="0" animBg="1"/>
      <p:bldP spid="7177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B434F4-AFBA-42DE-B1B2-3137D7F9D42F}" type="slidenum">
              <a:rPr lang="en-US" altLang="en-US" sz="13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dirty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A1E4"/>
                </a:solidFill>
              </a:rPr>
              <a:t>Output Bridges</a:t>
            </a:r>
          </a:p>
        </p:txBody>
      </p:sp>
      <p:sp>
        <p:nvSpPr>
          <p:cNvPr id="10" name="DownRibbonSharp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216275" y="2622550"/>
            <a:ext cx="2520950" cy="315913"/>
          </a:xfrm>
          <a:custGeom>
            <a:avLst/>
            <a:gdLst>
              <a:gd name="T0" fmla="*/ 1260475 w 21600"/>
              <a:gd name="T1" fmla="*/ 39489 h 21600"/>
              <a:gd name="T2" fmla="*/ 315119 w 21600"/>
              <a:gd name="T3" fmla="*/ 138212 h 21600"/>
              <a:gd name="T4" fmla="*/ 1260475 w 21600"/>
              <a:gd name="T5" fmla="*/ 315913 h 21600"/>
              <a:gd name="T6" fmla="*/ 2205831 w 21600"/>
              <a:gd name="T7" fmla="*/ 13821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400 w 21600"/>
              <a:gd name="T13" fmla="*/ 2700 h 21600"/>
              <a:gd name="T14" fmla="*/ 162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8100" y="0"/>
                </a:lnTo>
                <a:lnTo>
                  <a:pt x="8100" y="2700"/>
                </a:lnTo>
                <a:lnTo>
                  <a:pt x="13500" y="2700"/>
                </a:lnTo>
                <a:lnTo>
                  <a:pt x="13500" y="0"/>
                </a:lnTo>
                <a:lnTo>
                  <a:pt x="21600" y="0"/>
                </a:lnTo>
                <a:lnTo>
                  <a:pt x="18900" y="9450"/>
                </a:lnTo>
                <a:lnTo>
                  <a:pt x="21600" y="18900"/>
                </a:lnTo>
                <a:lnTo>
                  <a:pt x="16200" y="189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8900"/>
                </a:lnTo>
                <a:lnTo>
                  <a:pt x="0" y="18900"/>
                </a:lnTo>
                <a:lnTo>
                  <a:pt x="2700" y="9450"/>
                </a:lnTo>
                <a:lnTo>
                  <a:pt x="0" y="0"/>
                </a:lnTo>
                <a:close/>
              </a:path>
              <a:path w="21600" h="21600" fill="none" extrusionOk="0">
                <a:moveTo>
                  <a:pt x="8100" y="2700"/>
                </a:moveTo>
                <a:lnTo>
                  <a:pt x="5400" y="2700"/>
                </a:lnTo>
                <a:lnTo>
                  <a:pt x="5400" y="18900"/>
                </a:lnTo>
              </a:path>
              <a:path w="21600" h="21600" fill="none" extrusionOk="0">
                <a:moveTo>
                  <a:pt x="5400" y="2700"/>
                </a:moveTo>
                <a:lnTo>
                  <a:pt x="8100" y="0"/>
                </a:lnTo>
              </a:path>
              <a:path w="21600" h="21600" fill="none" extrusionOk="0">
                <a:moveTo>
                  <a:pt x="13500" y="2700"/>
                </a:moveTo>
                <a:lnTo>
                  <a:pt x="16200" y="2700"/>
                </a:lnTo>
                <a:lnTo>
                  <a:pt x="16200" y="18900"/>
                </a:lnTo>
              </a:path>
              <a:path w="21600" h="21600" fill="none" extrusionOk="0">
                <a:moveTo>
                  <a:pt x="16200" y="2700"/>
                </a:moveTo>
                <a:lnTo>
                  <a:pt x="13500" y="0"/>
                </a:lnTo>
              </a:path>
            </a:pathLst>
          </a:custGeom>
          <a:solidFill>
            <a:srgbClr val="FF7C8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b="1" dirty="0">
                <a:latin typeface="Century Gothic" pitchFamily="34" charset="0"/>
              </a:rPr>
              <a:t>    Carton</a:t>
            </a:r>
          </a:p>
        </p:txBody>
      </p:sp>
      <p:sp>
        <p:nvSpPr>
          <p:cNvPr id="11" name="DownRibbonSharp">
            <a:hlinkClick r:id="rId2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3216275" y="3719513"/>
            <a:ext cx="2520950" cy="350837"/>
          </a:xfrm>
          <a:custGeom>
            <a:avLst/>
            <a:gdLst>
              <a:gd name="T0" fmla="*/ 1260475 w 21600"/>
              <a:gd name="T1" fmla="*/ 43855 h 21600"/>
              <a:gd name="T2" fmla="*/ 315119 w 21600"/>
              <a:gd name="T3" fmla="*/ 153491 h 21600"/>
              <a:gd name="T4" fmla="*/ 1260475 w 21600"/>
              <a:gd name="T5" fmla="*/ 350837 h 21600"/>
              <a:gd name="T6" fmla="*/ 2205831 w 21600"/>
              <a:gd name="T7" fmla="*/ 15349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400 w 21600"/>
              <a:gd name="T13" fmla="*/ 2700 h 21600"/>
              <a:gd name="T14" fmla="*/ 162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8100" y="0"/>
                </a:lnTo>
                <a:lnTo>
                  <a:pt x="8100" y="2700"/>
                </a:lnTo>
                <a:lnTo>
                  <a:pt x="13500" y="2700"/>
                </a:lnTo>
                <a:lnTo>
                  <a:pt x="13500" y="0"/>
                </a:lnTo>
                <a:lnTo>
                  <a:pt x="21600" y="0"/>
                </a:lnTo>
                <a:lnTo>
                  <a:pt x="18900" y="9450"/>
                </a:lnTo>
                <a:lnTo>
                  <a:pt x="21600" y="18900"/>
                </a:lnTo>
                <a:lnTo>
                  <a:pt x="16200" y="189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8900"/>
                </a:lnTo>
                <a:lnTo>
                  <a:pt x="0" y="18900"/>
                </a:lnTo>
                <a:lnTo>
                  <a:pt x="2700" y="9450"/>
                </a:lnTo>
                <a:lnTo>
                  <a:pt x="0" y="0"/>
                </a:lnTo>
                <a:close/>
              </a:path>
              <a:path w="21600" h="21600" fill="none" extrusionOk="0">
                <a:moveTo>
                  <a:pt x="8100" y="2700"/>
                </a:moveTo>
                <a:lnTo>
                  <a:pt x="5400" y="2700"/>
                </a:lnTo>
                <a:lnTo>
                  <a:pt x="5400" y="18900"/>
                </a:lnTo>
              </a:path>
              <a:path w="21600" h="21600" fill="none" extrusionOk="0">
                <a:moveTo>
                  <a:pt x="5400" y="2700"/>
                </a:moveTo>
                <a:lnTo>
                  <a:pt x="8100" y="0"/>
                </a:lnTo>
              </a:path>
              <a:path w="21600" h="21600" fill="none" extrusionOk="0">
                <a:moveTo>
                  <a:pt x="13500" y="2700"/>
                </a:moveTo>
                <a:lnTo>
                  <a:pt x="16200" y="2700"/>
                </a:lnTo>
                <a:lnTo>
                  <a:pt x="16200" y="18900"/>
                </a:lnTo>
              </a:path>
              <a:path w="21600" h="21600" fill="none" extrusionOk="0">
                <a:moveTo>
                  <a:pt x="16200" y="2700"/>
                </a:moveTo>
                <a:lnTo>
                  <a:pt x="13500" y="0"/>
                </a:lnTo>
              </a:path>
            </a:pathLst>
          </a:custGeom>
          <a:solidFill>
            <a:srgbClr val="FF7C8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b="1" dirty="0">
                <a:latin typeface="Century Gothic" pitchFamily="34" charset="0"/>
              </a:rPr>
              <a:t>Pick Tickets	</a:t>
            </a: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1112838" y="2073275"/>
            <a:ext cx="2197100" cy="3313113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entury Gothic" pitchFamily="34" charset="0"/>
              </a:rPr>
              <a:t>WMS</a:t>
            </a:r>
          </a:p>
        </p:txBody>
      </p:sp>
      <p:sp>
        <p:nvSpPr>
          <p:cNvPr id="24586" name="Rectangle 8"/>
          <p:cNvSpPr>
            <a:spLocks noChangeArrowheads="1"/>
          </p:cNvSpPr>
          <p:nvPr/>
        </p:nvSpPr>
        <p:spPr bwMode="auto">
          <a:xfrm>
            <a:off x="5715000" y="2057400"/>
            <a:ext cx="2197100" cy="3313113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entury Gothic" pitchFamily="34" charset="0"/>
              </a:rPr>
              <a:t>XML /</a:t>
            </a:r>
            <a:br>
              <a:rPr lang="en-US" altLang="en-US" sz="2000" b="1" dirty="0">
                <a:latin typeface="Century Gothic" pitchFamily="34" charset="0"/>
              </a:rPr>
            </a:br>
            <a:r>
              <a:rPr lang="en-US" altLang="en-US" sz="2000" b="1" dirty="0">
                <a:latin typeface="Century Gothic" pitchFamily="34" charset="0"/>
              </a:rPr>
              <a:t>Flat files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7EA99E-BDC6-457F-976B-4192514CEC04}" type="slidenum">
              <a:rPr lang="en-US" altLang="en-US" sz="13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A1E4"/>
                </a:solidFill>
              </a:rPr>
              <a:t>Output Bridges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00200"/>
            <a:ext cx="8785225" cy="2819400"/>
          </a:xfrm>
        </p:spPr>
        <p:txBody>
          <a:bodyPr/>
          <a:lstStyle/>
          <a:p>
            <a:pPr marL="552450" indent="-552450"/>
            <a:r>
              <a:rPr lang="en-US" altLang="en-US" sz="2400" dirty="0" smtClean="0">
                <a:solidFill>
                  <a:schemeClr val="tx1"/>
                </a:solidFill>
              </a:rPr>
              <a:t>Invoice Bridge</a:t>
            </a:r>
          </a:p>
          <a:p>
            <a:pPr marL="552450" indent="-552450"/>
            <a:r>
              <a:rPr lang="en-US" altLang="en-US" sz="2400" dirty="0" smtClean="0">
                <a:solidFill>
                  <a:schemeClr val="tx1"/>
                </a:solidFill>
              </a:rPr>
              <a:t>PIX Bridge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258096-F523-43D0-B26A-78AEBF92F776}" type="slidenum">
              <a:rPr lang="en-US" altLang="en-US" sz="13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dirty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A1E4"/>
                </a:solidFill>
              </a:rPr>
              <a:t>Error Processing</a:t>
            </a: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914400" y="2328863"/>
            <a:ext cx="1908175" cy="2700337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entury Gothic" pitchFamily="34" charset="0"/>
              </a:rPr>
              <a:t>INPT_&lt;TABLES&gt;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entury Gothic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entury Gothic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entury Gothic" pitchFamily="34" charset="0"/>
              </a:rPr>
              <a:t>PROC_STAT_CODE</a:t>
            </a: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6062663" y="2293938"/>
            <a:ext cx="1763712" cy="2735262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entury Gothic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entury Gothic" pitchFamily="34" charset="0"/>
              </a:rPr>
              <a:t>MSG_LOG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entury Gothic" pitchFamily="34" charset="0"/>
              </a:rPr>
              <a:t>(ref_value_1)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entury Gothic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entury Gothic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entury Gothic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entury Gothic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entury Gothic" pitchFamily="34" charset="0"/>
              </a:rPr>
              <a:t>WMS_&lt;TABLES&gt;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entury Gothic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entury Gothic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entury Gothic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200" b="1" dirty="0">
              <a:latin typeface="Century Gothic" pitchFamily="34" charset="0"/>
            </a:endParaRPr>
          </a:p>
        </p:txBody>
      </p:sp>
      <p:sp>
        <p:nvSpPr>
          <p:cNvPr id="242693" name="DownRibbonSharp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2822575" y="3589338"/>
            <a:ext cx="3240088" cy="323850"/>
          </a:xfrm>
          <a:custGeom>
            <a:avLst/>
            <a:gdLst>
              <a:gd name="T0" fmla="*/ 1620044 w 21600"/>
              <a:gd name="T1" fmla="*/ 40481 h 21600"/>
              <a:gd name="T2" fmla="*/ 405011 w 21600"/>
              <a:gd name="T3" fmla="*/ 141684 h 21600"/>
              <a:gd name="T4" fmla="*/ 1620044 w 21600"/>
              <a:gd name="T5" fmla="*/ 323850 h 21600"/>
              <a:gd name="T6" fmla="*/ 2835077 w 21600"/>
              <a:gd name="T7" fmla="*/ 14168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400 w 21600"/>
              <a:gd name="T13" fmla="*/ 2700 h 21600"/>
              <a:gd name="T14" fmla="*/ 162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8100" y="0"/>
                </a:lnTo>
                <a:lnTo>
                  <a:pt x="8100" y="2700"/>
                </a:lnTo>
                <a:lnTo>
                  <a:pt x="13500" y="2700"/>
                </a:lnTo>
                <a:lnTo>
                  <a:pt x="13500" y="0"/>
                </a:lnTo>
                <a:lnTo>
                  <a:pt x="21600" y="0"/>
                </a:lnTo>
                <a:lnTo>
                  <a:pt x="18900" y="9450"/>
                </a:lnTo>
                <a:lnTo>
                  <a:pt x="21600" y="18900"/>
                </a:lnTo>
                <a:lnTo>
                  <a:pt x="16200" y="189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8900"/>
                </a:lnTo>
                <a:lnTo>
                  <a:pt x="0" y="18900"/>
                </a:lnTo>
                <a:lnTo>
                  <a:pt x="2700" y="9450"/>
                </a:lnTo>
                <a:lnTo>
                  <a:pt x="0" y="0"/>
                </a:lnTo>
                <a:close/>
              </a:path>
              <a:path w="21600" h="21600" fill="none" extrusionOk="0">
                <a:moveTo>
                  <a:pt x="8100" y="2700"/>
                </a:moveTo>
                <a:lnTo>
                  <a:pt x="5400" y="2700"/>
                </a:lnTo>
                <a:lnTo>
                  <a:pt x="5400" y="18900"/>
                </a:lnTo>
              </a:path>
              <a:path w="21600" h="21600" fill="none" extrusionOk="0">
                <a:moveTo>
                  <a:pt x="5400" y="2700"/>
                </a:moveTo>
                <a:lnTo>
                  <a:pt x="8100" y="0"/>
                </a:lnTo>
              </a:path>
              <a:path w="21600" h="21600" fill="none" extrusionOk="0">
                <a:moveTo>
                  <a:pt x="13500" y="2700"/>
                </a:moveTo>
                <a:lnTo>
                  <a:pt x="16200" y="2700"/>
                </a:lnTo>
                <a:lnTo>
                  <a:pt x="16200" y="18900"/>
                </a:lnTo>
              </a:path>
              <a:path w="21600" h="21600" fill="none" extrusionOk="0">
                <a:moveTo>
                  <a:pt x="16200" y="2700"/>
                </a:moveTo>
                <a:lnTo>
                  <a:pt x="13500" y="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b="1" dirty="0">
                <a:latin typeface="Century Gothic" pitchFamily="34" charset="0"/>
              </a:rPr>
              <a:t>Bridges   </a:t>
            </a:r>
          </a:p>
        </p:txBody>
      </p:sp>
      <p:sp>
        <p:nvSpPr>
          <p:cNvPr id="17417" name="AutoShape 6"/>
          <p:cNvSpPr>
            <a:spLocks noChangeArrowheads="1"/>
          </p:cNvSpPr>
          <p:nvPr/>
        </p:nvSpPr>
        <p:spPr bwMode="auto">
          <a:xfrm>
            <a:off x="2822575" y="2328863"/>
            <a:ext cx="3240088" cy="647700"/>
          </a:xfrm>
          <a:prstGeom prst="curvedLeftArrow">
            <a:avLst>
              <a:gd name="adj1" fmla="val 20000"/>
              <a:gd name="adj2" fmla="val 40000"/>
              <a:gd name="adj3" fmla="val 166748"/>
            </a:avLst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Century Gothic" pitchFamily="34" charset="0"/>
              </a:rPr>
              <a:t>error_seq_nbr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27980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3" grpId="0" animBg="1"/>
      <p:bldP spid="174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BAB1D8-4C44-4098-827F-B7AE2ED02EE4}" type="slidenum">
              <a:rPr lang="en-US" altLang="en-US" sz="13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dirty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solidFill>
                  <a:srgbClr val="00A1E4"/>
                </a:solidFill>
              </a:rPr>
              <a:t>Error Processing Contd…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00200"/>
            <a:ext cx="8785225" cy="2843213"/>
          </a:xfrm>
        </p:spPr>
        <p:txBody>
          <a:bodyPr/>
          <a:lstStyle/>
          <a:p>
            <a:r>
              <a:rPr lang="en-US" altLang="en-US" sz="1800" dirty="0" smtClean="0">
                <a:solidFill>
                  <a:schemeClr val="tx1"/>
                </a:solidFill>
              </a:rPr>
              <a:t>When an input error occurs, the system will flag the record in the input table that caused the generation of the error by updating the Process Status Code (PROC_STAT_CODE) to ‘10’, Error.</a:t>
            </a:r>
          </a:p>
          <a:p>
            <a:endParaRPr lang="en-US" altLang="en-US" sz="1800" dirty="0" smtClean="0">
              <a:solidFill>
                <a:schemeClr val="tx1"/>
              </a:solidFill>
            </a:endParaRPr>
          </a:p>
          <a:p>
            <a:r>
              <a:rPr lang="en-US" altLang="en-US" sz="1800" dirty="0" smtClean="0">
                <a:solidFill>
                  <a:schemeClr val="tx1"/>
                </a:solidFill>
              </a:rPr>
              <a:t>Each error message is recorded in the Message Log (MSG_LOG) with the actual error message generated.</a:t>
            </a:r>
          </a:p>
          <a:p>
            <a:endParaRPr lang="en-US" altLang="en-US" sz="1800" dirty="0" smtClean="0">
              <a:solidFill>
                <a:schemeClr val="tx1"/>
              </a:solidFill>
            </a:endParaRPr>
          </a:p>
          <a:p>
            <a:r>
              <a:rPr lang="en-US" altLang="en-US" sz="1800" dirty="0" smtClean="0">
                <a:solidFill>
                  <a:schemeClr val="tx1"/>
                </a:solidFill>
              </a:rPr>
              <a:t>Both the INPT record (ERROR_SEQ_NBR ) and MSG_LOG (REF_VALUE_1) record are updated with the same WM generated error sequence number.</a:t>
            </a:r>
          </a:p>
          <a:p>
            <a:endParaRPr lang="en-US" alt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DE1FD5-41A8-49D2-B572-F19C5301680B}" type="slidenum">
              <a:rPr lang="en-US" altLang="en-US" sz="13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dirty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solidFill>
                  <a:srgbClr val="00A1E4"/>
                </a:solidFill>
              </a:rPr>
              <a:t>Error Correction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1319212"/>
          </a:xfrm>
        </p:spPr>
        <p:txBody>
          <a:bodyPr/>
          <a:lstStyle/>
          <a:p>
            <a:r>
              <a:rPr lang="en-US" altLang="en-US" sz="2000" dirty="0" smtClean="0">
                <a:solidFill>
                  <a:schemeClr val="tx1"/>
                </a:solidFill>
              </a:rPr>
              <a:t>Error has to be corrected via the Input Bridge Error Inq/Maint UI, the corresponding Process Status Code will be reset to ’00 - Not Processed’, allowing WM to attempt to bridge the file across again.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5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228600"/>
            <a:ext cx="8229600" cy="513177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Braselton </a:t>
            </a:r>
            <a:r>
              <a:rPr lang="en-US" b="1" dirty="0" smtClean="0">
                <a:solidFill>
                  <a:srgbClr val="00B0F0"/>
                </a:solidFill>
                <a:latin typeface="+mj-lt"/>
              </a:rPr>
              <a:t>Interface</a:t>
            </a:r>
            <a:r>
              <a:rPr lang="en-US" b="1" dirty="0" smtClean="0">
                <a:solidFill>
                  <a:srgbClr val="00B0F0"/>
                </a:solidFill>
              </a:rPr>
              <a:t> Flow Diagram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52525"/>
            <a:ext cx="83820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1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8" y="382136"/>
            <a:ext cx="8275092" cy="43129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	      </a:t>
            </a:r>
            <a:r>
              <a:rPr lang="en-US" sz="3600" dirty="0" smtClean="0">
                <a:solidFill>
                  <a:srgbClr val="00B0F0"/>
                </a:solidFill>
              </a:rPr>
              <a:t>Thank You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4842"/>
            <a:ext cx="8229600" cy="45858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Waving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708"/>
            <a:ext cx="8229600" cy="4952456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dirty="0" smtClean="0">
                <a:solidFill>
                  <a:schemeClr val="tx1"/>
                </a:solidFill>
              </a:rPr>
              <a:t>Waving Process involves the following tasks:</a:t>
            </a:r>
          </a:p>
          <a:p>
            <a:pPr marL="0" indent="0" algn="just">
              <a:buNone/>
            </a:pPr>
            <a:r>
              <a:rPr lang="en-US" b="0" dirty="0">
                <a:solidFill>
                  <a:schemeClr val="tx1"/>
                </a:solidFill>
              </a:rPr>
              <a:t>	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Wave Starter: </a:t>
            </a:r>
            <a:r>
              <a:rPr lang="en-US" b="0" dirty="0" smtClean="0">
                <a:solidFill>
                  <a:schemeClr val="tx1"/>
                </a:solidFill>
              </a:rPr>
              <a:t>The order from the host is sent to the WMS. </a:t>
            </a:r>
          </a:p>
          <a:p>
            <a:pPr marL="0" indent="0" algn="just">
              <a:buNone/>
            </a:pPr>
            <a:endParaRPr lang="en-US" b="0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Order Sequencing: </a:t>
            </a:r>
            <a:r>
              <a:rPr lang="en-US" b="0" dirty="0" smtClean="0">
                <a:solidFill>
                  <a:schemeClr val="tx1"/>
                </a:solidFill>
              </a:rPr>
              <a:t>Selecting the orders from the order pool.</a:t>
            </a:r>
          </a:p>
          <a:p>
            <a:pPr marL="0" indent="0" algn="just">
              <a:buNone/>
            </a:pPr>
            <a:endParaRPr lang="en-US" b="0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Pick Select Sequencing: </a:t>
            </a:r>
            <a:r>
              <a:rPr lang="en-US" b="0" dirty="0" smtClean="0">
                <a:solidFill>
                  <a:schemeClr val="tx1"/>
                </a:solidFill>
              </a:rPr>
              <a:t>It determines the sequence in which orders </a:t>
            </a:r>
          </a:p>
          <a:p>
            <a:pPr marL="0" indent="0" algn="just">
              <a:buNone/>
            </a:pPr>
            <a:r>
              <a:rPr lang="en-US" b="0" dirty="0" smtClean="0">
                <a:solidFill>
                  <a:schemeClr val="tx1"/>
                </a:solidFill>
              </a:rPr>
              <a:t>       to be picked.</a:t>
            </a:r>
          </a:p>
          <a:p>
            <a:pPr marL="0" indent="0" algn="just">
              <a:buNone/>
            </a:pPr>
            <a:endParaRPr lang="en-US" b="0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Allocation: </a:t>
            </a:r>
            <a:r>
              <a:rPr lang="en-US" b="0" dirty="0" smtClean="0">
                <a:solidFill>
                  <a:schemeClr val="tx1"/>
                </a:solidFill>
              </a:rPr>
              <a:t>Allocates the inventory to an order.</a:t>
            </a:r>
          </a:p>
          <a:p>
            <a:pPr marL="0" indent="0" algn="just">
              <a:buNone/>
            </a:pPr>
            <a:endParaRPr lang="en-US" b="0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Cubing: </a:t>
            </a:r>
            <a:r>
              <a:rPr lang="en-US" b="0" dirty="0" smtClean="0">
                <a:solidFill>
                  <a:schemeClr val="tx1"/>
                </a:solidFill>
              </a:rPr>
              <a:t>It determines which SKU’s should be packed in the carton’s </a:t>
            </a:r>
          </a:p>
          <a:p>
            <a:pPr marL="0" indent="0" algn="just">
              <a:buNone/>
            </a:pP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      and how these carton’s should be packed. (Optimal content to be packed in a     	carton)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0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3900"/>
            <a:ext cx="8229600" cy="4995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Waving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060"/>
            <a:ext cx="8229600" cy="4476465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Routing: </a:t>
            </a:r>
            <a:r>
              <a:rPr lang="en-US" b="0" dirty="0" smtClean="0">
                <a:solidFill>
                  <a:schemeClr val="tx1"/>
                </a:solidFill>
              </a:rPr>
              <a:t>It determines the route through which the items to be shipped</a:t>
            </a:r>
          </a:p>
          <a:p>
            <a:pPr marL="0" indent="0" algn="just">
              <a:buNone/>
            </a:pP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      to the end user.</a:t>
            </a:r>
          </a:p>
          <a:p>
            <a:pPr marL="0" indent="0" algn="just">
              <a:buNone/>
            </a:pPr>
            <a:endParaRPr lang="en-US" b="0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Zone Picking: </a:t>
            </a:r>
            <a:r>
              <a:rPr lang="en-US" b="0" dirty="0" smtClean="0">
                <a:solidFill>
                  <a:schemeClr val="tx1"/>
                </a:solidFill>
              </a:rPr>
              <a:t>It determines from which location(Active or Case pick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or </a:t>
            </a:r>
          </a:p>
          <a:p>
            <a:pPr marL="0" indent="0" algn="just">
              <a:buNone/>
            </a:pP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     Reserve ) inventory should be picked.</a:t>
            </a:r>
          </a:p>
          <a:p>
            <a:pPr marL="0" indent="0" algn="just">
              <a:buNone/>
            </a:pPr>
            <a:endParaRPr lang="en-US" b="0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Pack Wave: </a:t>
            </a:r>
            <a:r>
              <a:rPr lang="en-US" b="0" dirty="0" smtClean="0">
                <a:solidFill>
                  <a:schemeClr val="tx1"/>
                </a:solidFill>
              </a:rPr>
              <a:t>It involves packing activities for the inventory.</a:t>
            </a:r>
          </a:p>
          <a:p>
            <a:pPr marL="0" indent="0" algn="just">
              <a:buNone/>
            </a:pPr>
            <a:endParaRPr lang="en-US" b="0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Order Consolidation: </a:t>
            </a:r>
            <a:r>
              <a:rPr lang="en-US" b="0" dirty="0" smtClean="0">
                <a:solidFill>
                  <a:schemeClr val="tx1"/>
                </a:solidFill>
              </a:rPr>
              <a:t>It will consolidate the two similar orders into one order.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</a:rPr>
              <a:t>	</a:t>
            </a:r>
            <a:endParaRPr lang="en-US" b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407CA0-57F9-4FEE-A4F5-44FA035BE37A}" type="slidenum">
              <a:rPr lang="en-US" altLang="en-US" sz="13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dirty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Agenda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804988"/>
            <a:ext cx="8785225" cy="3300412"/>
          </a:xfrm>
        </p:spPr>
        <p:txBody>
          <a:bodyPr/>
          <a:lstStyle/>
          <a:p>
            <a:r>
              <a:rPr lang="en-US" altLang="en-US" b="0" dirty="0" smtClean="0">
                <a:solidFill>
                  <a:schemeClr val="tx1"/>
                </a:solidFill>
              </a:rPr>
              <a:t>Overview</a:t>
            </a:r>
          </a:p>
          <a:p>
            <a:r>
              <a:rPr lang="en-US" altLang="en-US" b="0" dirty="0" smtClean="0">
                <a:solidFill>
                  <a:schemeClr val="tx1"/>
                </a:solidFill>
              </a:rPr>
              <a:t>Input Interfaces</a:t>
            </a:r>
          </a:p>
          <a:p>
            <a:r>
              <a:rPr lang="en-US" altLang="en-US" b="0" dirty="0" smtClean="0">
                <a:solidFill>
                  <a:schemeClr val="tx1"/>
                </a:solidFill>
              </a:rPr>
              <a:t>Interface Initiation</a:t>
            </a:r>
          </a:p>
          <a:p>
            <a:r>
              <a:rPr lang="en-US" altLang="en-US" b="0" dirty="0" smtClean="0">
                <a:solidFill>
                  <a:schemeClr val="tx1"/>
                </a:solidFill>
              </a:rPr>
              <a:t>Output Interfaces</a:t>
            </a:r>
          </a:p>
          <a:p>
            <a:r>
              <a:rPr lang="en-US" altLang="en-US" b="0" dirty="0" smtClean="0">
                <a:solidFill>
                  <a:schemeClr val="tx1"/>
                </a:solidFill>
              </a:rPr>
              <a:t>Error Processing</a:t>
            </a:r>
          </a:p>
          <a:p>
            <a:endParaRPr lang="en-US" altLang="en-US" b="0" dirty="0" smtClean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0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BF6ED9-66CF-4639-977F-9BD0A9A66AAD}" type="slidenum">
              <a:rPr lang="en-US" altLang="en-US" sz="13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dirty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Overview 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785225" cy="35052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Bridge</a:t>
            </a:r>
          </a:p>
          <a:p>
            <a:pPr>
              <a:buFontTx/>
              <a:buNone/>
            </a:pPr>
            <a:r>
              <a:rPr lang="en-US" altLang="en-US" dirty="0" smtClean="0"/>
              <a:t>		</a:t>
            </a:r>
            <a:r>
              <a:rPr lang="en-US" altLang="en-US" b="0" dirty="0" smtClean="0">
                <a:solidFill>
                  <a:schemeClr val="tx1"/>
                </a:solidFill>
              </a:rPr>
              <a:t>- is an entity which connects two or more isolated units.</a:t>
            </a:r>
          </a:p>
          <a:p>
            <a:pPr>
              <a:buFontTx/>
              <a:buNone/>
            </a:pPr>
            <a:r>
              <a:rPr lang="en-US" altLang="en-US" b="0" dirty="0" smtClean="0">
                <a:solidFill>
                  <a:schemeClr val="tx1"/>
                </a:solidFill>
              </a:rPr>
              <a:t>                   - is the mechanism of transferring information between Host  and WM Tables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1FF718-9837-440F-A497-FB859107E651}" type="slidenum">
              <a:rPr lang="en-US" altLang="en-US" sz="13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solidFill>
                  <a:srgbClr val="00A1E4"/>
                </a:solidFill>
              </a:rPr>
              <a:t>Input Interface Process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7413672" y="1720056"/>
            <a:ext cx="1331912" cy="3348038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entury Gothic" pitchFamily="34" charset="0"/>
              </a:rPr>
              <a:t>WMS Tables</a:t>
            </a:r>
          </a:p>
        </p:txBody>
      </p:sp>
      <p:sp>
        <p:nvSpPr>
          <p:cNvPr id="245766" name="DownRibbonSharp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5029200" y="3505200"/>
            <a:ext cx="2520950" cy="655638"/>
          </a:xfrm>
          <a:custGeom>
            <a:avLst/>
            <a:gdLst>
              <a:gd name="T0" fmla="*/ 1260475 w 21600"/>
              <a:gd name="T1" fmla="*/ 81955 h 21600"/>
              <a:gd name="T2" fmla="*/ 315119 w 21600"/>
              <a:gd name="T3" fmla="*/ 286842 h 21600"/>
              <a:gd name="T4" fmla="*/ 1260475 w 21600"/>
              <a:gd name="T5" fmla="*/ 655638 h 21600"/>
              <a:gd name="T6" fmla="*/ 2205831 w 21600"/>
              <a:gd name="T7" fmla="*/ 28684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400 w 21600"/>
              <a:gd name="T13" fmla="*/ 2700 h 21600"/>
              <a:gd name="T14" fmla="*/ 162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8100" y="0"/>
                </a:lnTo>
                <a:lnTo>
                  <a:pt x="8100" y="2700"/>
                </a:lnTo>
                <a:lnTo>
                  <a:pt x="13500" y="2700"/>
                </a:lnTo>
                <a:lnTo>
                  <a:pt x="13500" y="0"/>
                </a:lnTo>
                <a:lnTo>
                  <a:pt x="21600" y="0"/>
                </a:lnTo>
                <a:lnTo>
                  <a:pt x="18900" y="9450"/>
                </a:lnTo>
                <a:lnTo>
                  <a:pt x="21600" y="18900"/>
                </a:lnTo>
                <a:lnTo>
                  <a:pt x="16200" y="189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8900"/>
                </a:lnTo>
                <a:lnTo>
                  <a:pt x="0" y="18900"/>
                </a:lnTo>
                <a:lnTo>
                  <a:pt x="2700" y="9450"/>
                </a:lnTo>
                <a:lnTo>
                  <a:pt x="0" y="0"/>
                </a:lnTo>
                <a:close/>
              </a:path>
              <a:path w="21600" h="21600" fill="none" extrusionOk="0">
                <a:moveTo>
                  <a:pt x="8100" y="2700"/>
                </a:moveTo>
                <a:lnTo>
                  <a:pt x="5400" y="2700"/>
                </a:lnTo>
                <a:lnTo>
                  <a:pt x="5400" y="18900"/>
                </a:lnTo>
              </a:path>
              <a:path w="21600" h="21600" fill="none" extrusionOk="0">
                <a:moveTo>
                  <a:pt x="5400" y="2700"/>
                </a:moveTo>
                <a:lnTo>
                  <a:pt x="8100" y="0"/>
                </a:lnTo>
              </a:path>
              <a:path w="21600" h="21600" fill="none" extrusionOk="0">
                <a:moveTo>
                  <a:pt x="13500" y="2700"/>
                </a:moveTo>
                <a:lnTo>
                  <a:pt x="16200" y="2700"/>
                </a:lnTo>
                <a:lnTo>
                  <a:pt x="16200" y="18900"/>
                </a:lnTo>
              </a:path>
              <a:path w="21600" h="21600" fill="none" extrusionOk="0">
                <a:moveTo>
                  <a:pt x="16200" y="2700"/>
                </a:moveTo>
                <a:lnTo>
                  <a:pt x="13500" y="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n-US" altLang="en-US" b="1" dirty="0">
              <a:latin typeface="Century Gothic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altLang="en-US" sz="1300" b="1" dirty="0">
                <a:latin typeface="Century Gothic" pitchFamily="34" charset="0"/>
              </a:rPr>
              <a:t>Bridges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122238" y="2060575"/>
            <a:ext cx="1506537" cy="3313113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entury Gothic" pitchFamily="34" charset="0"/>
              </a:rPr>
              <a:t>Host System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entury Gothic" pitchFamily="34" charset="0"/>
              </a:rPr>
              <a:t>XML/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entury Gothic" pitchFamily="34" charset="0"/>
              </a:rPr>
              <a:t>Flat Files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2971800" y="2060575"/>
            <a:ext cx="2057400" cy="3313113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entury Gothic" pitchFamily="34" charset="0"/>
              </a:rPr>
              <a:t>INPT_&lt;Tables&gt;</a:t>
            </a:r>
          </a:p>
        </p:txBody>
      </p:sp>
      <p:sp>
        <p:nvSpPr>
          <p:cNvPr id="245771" name="DownRibbonSharp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639888" y="3394075"/>
            <a:ext cx="1331912" cy="390525"/>
          </a:xfrm>
          <a:custGeom>
            <a:avLst/>
            <a:gdLst>
              <a:gd name="T0" fmla="*/ 665956 w 21600"/>
              <a:gd name="T1" fmla="*/ 48816 h 21600"/>
              <a:gd name="T2" fmla="*/ 166489 w 21600"/>
              <a:gd name="T3" fmla="*/ 170855 h 21600"/>
              <a:gd name="T4" fmla="*/ 665956 w 21600"/>
              <a:gd name="T5" fmla="*/ 390525 h 21600"/>
              <a:gd name="T6" fmla="*/ 1165423 w 21600"/>
              <a:gd name="T7" fmla="*/ 17085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400 w 21600"/>
              <a:gd name="T13" fmla="*/ 2700 h 21600"/>
              <a:gd name="T14" fmla="*/ 162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8100" y="0"/>
                </a:lnTo>
                <a:lnTo>
                  <a:pt x="8100" y="2700"/>
                </a:lnTo>
                <a:lnTo>
                  <a:pt x="13500" y="2700"/>
                </a:lnTo>
                <a:lnTo>
                  <a:pt x="13500" y="0"/>
                </a:lnTo>
                <a:lnTo>
                  <a:pt x="21600" y="0"/>
                </a:lnTo>
                <a:lnTo>
                  <a:pt x="18900" y="9450"/>
                </a:lnTo>
                <a:lnTo>
                  <a:pt x="21600" y="18900"/>
                </a:lnTo>
                <a:lnTo>
                  <a:pt x="16200" y="189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8900"/>
                </a:lnTo>
                <a:lnTo>
                  <a:pt x="0" y="18900"/>
                </a:lnTo>
                <a:lnTo>
                  <a:pt x="2700" y="9450"/>
                </a:lnTo>
                <a:lnTo>
                  <a:pt x="0" y="0"/>
                </a:lnTo>
                <a:close/>
              </a:path>
              <a:path w="21600" h="21600" fill="none" extrusionOk="0">
                <a:moveTo>
                  <a:pt x="8100" y="2700"/>
                </a:moveTo>
                <a:lnTo>
                  <a:pt x="5400" y="2700"/>
                </a:lnTo>
                <a:lnTo>
                  <a:pt x="5400" y="18900"/>
                </a:lnTo>
              </a:path>
              <a:path w="21600" h="21600" fill="none" extrusionOk="0">
                <a:moveTo>
                  <a:pt x="5400" y="2700"/>
                </a:moveTo>
                <a:lnTo>
                  <a:pt x="8100" y="0"/>
                </a:lnTo>
              </a:path>
              <a:path w="21600" h="21600" fill="none" extrusionOk="0">
                <a:moveTo>
                  <a:pt x="13500" y="2700"/>
                </a:moveTo>
                <a:lnTo>
                  <a:pt x="16200" y="2700"/>
                </a:lnTo>
                <a:lnTo>
                  <a:pt x="16200" y="18900"/>
                </a:lnTo>
              </a:path>
              <a:path w="21600" h="21600" fill="none" extrusionOk="0">
                <a:moveTo>
                  <a:pt x="16200" y="2700"/>
                </a:moveTo>
                <a:lnTo>
                  <a:pt x="13500" y="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b="1" dirty="0">
                <a:latin typeface="Century Gothic" pitchFamily="34" charset="0"/>
              </a:rPr>
              <a:t>EIS	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362200" y="5715000"/>
            <a:ext cx="3081338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400" dirty="0"/>
              <a:t>EIS - Enterprise Integration Services</a:t>
            </a:r>
            <a:endParaRPr lang="en-US" sz="1400" b="1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13389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  <p:bldP spid="245766" grpId="0" animBg="1"/>
      <p:bldP spid="6152" grpId="0" animBg="1"/>
      <p:bldP spid="6153" grpId="0" animBg="1"/>
      <p:bldP spid="24577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2CC6C-FA06-47C8-8B76-8EBFD94C5FEB}" type="slidenum">
              <a:rPr lang="en-US" altLang="en-US" sz="13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dirty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solidFill>
                  <a:srgbClr val="00A1E4"/>
                </a:solidFill>
              </a:rPr>
              <a:t>Data into Input tables</a:t>
            </a: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4343400" y="2133600"/>
            <a:ext cx="2197100" cy="3313113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entury Gothic" pitchFamily="34" charset="0"/>
              </a:rPr>
              <a:t>INPUT_&lt;Tables&gt;</a:t>
            </a:r>
          </a:p>
        </p:txBody>
      </p:sp>
      <p:sp>
        <p:nvSpPr>
          <p:cNvPr id="12296" name="Explosion 1 19"/>
          <p:cNvSpPr>
            <a:spLocks noChangeArrowheads="1"/>
          </p:cNvSpPr>
          <p:nvPr/>
        </p:nvSpPr>
        <p:spPr bwMode="auto">
          <a:xfrm>
            <a:off x="457200" y="1752600"/>
            <a:ext cx="2895600" cy="1676400"/>
          </a:xfrm>
          <a:prstGeom prst="irregularSeal1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1" dirty="0"/>
              <a:t>Host System</a:t>
            </a:r>
          </a:p>
          <a:p>
            <a:pPr>
              <a:buFontTx/>
              <a:buNone/>
            </a:pPr>
            <a:r>
              <a:rPr lang="en-US" altLang="en-US" sz="1600" b="1" dirty="0"/>
              <a:t>XML/ Flat file</a:t>
            </a:r>
          </a:p>
        </p:txBody>
      </p:sp>
      <p:sp>
        <p:nvSpPr>
          <p:cNvPr id="12297" name="Explosion 1 22"/>
          <p:cNvSpPr>
            <a:spLocks noChangeArrowheads="1"/>
          </p:cNvSpPr>
          <p:nvPr/>
        </p:nvSpPr>
        <p:spPr bwMode="auto">
          <a:xfrm>
            <a:off x="685800" y="3886200"/>
            <a:ext cx="2895600" cy="1676400"/>
          </a:xfrm>
          <a:prstGeom prst="irregularSeal1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1" dirty="0"/>
              <a:t>Host System</a:t>
            </a:r>
          </a:p>
          <a:p>
            <a:pPr>
              <a:buFontTx/>
              <a:buNone/>
            </a:pPr>
            <a:r>
              <a:rPr lang="en-US" altLang="en-US" sz="1600" b="1" dirty="0"/>
              <a:t> </a:t>
            </a:r>
          </a:p>
        </p:txBody>
      </p:sp>
      <p:sp>
        <p:nvSpPr>
          <p:cNvPr id="12298" name="Notched Right Arrow 23"/>
          <p:cNvSpPr>
            <a:spLocks noChangeArrowheads="1"/>
          </p:cNvSpPr>
          <p:nvPr/>
        </p:nvSpPr>
        <p:spPr bwMode="auto">
          <a:xfrm>
            <a:off x="3048000" y="2438400"/>
            <a:ext cx="1219200" cy="5334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400" b="1" dirty="0"/>
              <a:t>EIS</a:t>
            </a:r>
          </a:p>
        </p:txBody>
      </p:sp>
      <p:sp>
        <p:nvSpPr>
          <p:cNvPr id="12299" name="Notched Right Arrow 25"/>
          <p:cNvSpPr>
            <a:spLocks noChangeArrowheads="1"/>
          </p:cNvSpPr>
          <p:nvPr/>
        </p:nvSpPr>
        <p:spPr bwMode="auto">
          <a:xfrm>
            <a:off x="3200400" y="4724400"/>
            <a:ext cx="1143000" cy="5334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400" b="1" dirty="0"/>
              <a:t>Directly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animBg="1"/>
      <p:bldP spid="12297" grpId="0" animBg="1"/>
      <p:bldP spid="12298" grpId="0" animBg="1"/>
      <p:bldP spid="122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306C79-87C2-4281-9893-F98383D35745}" type="slidenum">
              <a:rPr lang="en-US" altLang="en-US" sz="13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dirty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solidFill>
                  <a:srgbClr val="00A1E4"/>
                </a:solidFill>
              </a:rPr>
              <a:t>Input Interfaces Contd…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752600"/>
            <a:ext cx="8785225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XML Transactions: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Host systems can create MANH XML messages for each INPT table via EIS with Datalink.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Flat Files: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Host systems can download flat files that will be used to update the WM INPT tables via EIS with Datalink 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Host systems can also bridge records directly into the INPT bridge tables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Once data in the INPT tables, WM uses transfer (bridge) programs that move and convert all rows from the input tables into WM data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IGATE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CEB3A9-3B8E-4E02-A17A-AD296783CD41}" type="datetime1">
              <a:rPr lang="en-US" altLang="en-US" sz="1300" smtClean="0"/>
              <a:pPr>
                <a:spcBef>
                  <a:spcPct val="0"/>
                </a:spcBef>
                <a:buFontTx/>
                <a:buNone/>
              </a:pPr>
              <a:t>12/20/2016</a:t>
            </a:fld>
            <a:endParaRPr lang="en-US" altLang="en-US" sz="1300" dirty="0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 smtClean="0"/>
              <a:t>IGATE Sensitive</a:t>
            </a:r>
            <a:endParaRPr lang="en-US" altLang="en-US" sz="1300" dirty="0" smtClean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7A2193-A785-44E6-AAC1-065C6C862E0F}" type="slidenum">
              <a:rPr lang="en-US" altLang="en-US" sz="13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dirty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Interface Initiation Contd…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 smtClean="0">
                <a:solidFill>
                  <a:schemeClr val="tx1"/>
                </a:solidFill>
              </a:rPr>
              <a:t>Command line initiation</a:t>
            </a:r>
          </a:p>
          <a:p>
            <a:pPr lvl="2"/>
            <a:r>
              <a:rPr lang="en-US" altLang="en-US" sz="2000" dirty="0" smtClean="0">
                <a:solidFill>
                  <a:schemeClr val="tx1"/>
                </a:solidFill>
              </a:rPr>
              <a:t>All INPT interface processes can be initiated by running a bridge program (.EXE from a command line). </a:t>
            </a:r>
          </a:p>
          <a:p>
            <a:pPr lvl="2">
              <a:buFontTx/>
              <a:buNone/>
            </a:pPr>
            <a:endParaRPr lang="en-US" altLang="en-US" sz="2000" dirty="0" smtClean="0">
              <a:solidFill>
                <a:schemeClr val="tx1"/>
              </a:solidFill>
            </a:endParaRPr>
          </a:p>
          <a:p>
            <a:pPr lvl="2"/>
            <a:r>
              <a:rPr lang="en-US" altLang="en-US" sz="2000" dirty="0" smtClean="0">
                <a:solidFill>
                  <a:schemeClr val="tx1"/>
                </a:solidFill>
              </a:rPr>
              <a:t>Following techniques are used to initiate the bridge program: </a:t>
            </a:r>
          </a:p>
          <a:p>
            <a:pPr lvl="3"/>
            <a:r>
              <a:rPr lang="en-US" altLang="en-US" dirty="0" smtClean="0"/>
              <a:t>Chronological (Cron job): A Cron job refers to a system management setting that is configured to execute programs at regular time intervals (i.e. once an hour, once a day, once a week, etc.).  The use of a Cron job allows the bridge process to be executed at regular intervals with no user interaction </a:t>
            </a:r>
          </a:p>
          <a:p>
            <a:pPr lvl="3"/>
            <a:r>
              <a:rPr lang="en-US" altLang="en-US" dirty="0" smtClean="0"/>
              <a:t>Host initiated</a:t>
            </a:r>
          </a:p>
        </p:txBody>
      </p:sp>
    </p:spTree>
    <p:extLst>
      <p:ext uri="{BB962C8B-B14F-4D97-AF65-F5344CB8AC3E}">
        <p14:creationId xmlns:p14="http://schemas.microsoft.com/office/powerpoint/2010/main" val="245995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D8856E-2970-4C83-A925-F415B2E5CEA9}" type="datetime1">
              <a:rPr lang="en-US" altLang="en-US" sz="1300" smtClean="0"/>
              <a:pPr>
                <a:spcBef>
                  <a:spcPct val="0"/>
                </a:spcBef>
                <a:buFontTx/>
                <a:buNone/>
              </a:pPr>
              <a:t>12/20/2016</a:t>
            </a:fld>
            <a:endParaRPr lang="en-US" altLang="en-US" sz="1300" dirty="0" smtClean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 smtClean="0"/>
              <a:t>IGATE Sensitive</a:t>
            </a:r>
            <a:endParaRPr lang="en-US" altLang="en-US" sz="1300" dirty="0" smtClean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B418E4-1CF3-4C98-954A-93B990814620}" type="slidenum">
              <a:rPr lang="en-US" altLang="en-US" sz="13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A1E4"/>
                </a:solidFill>
              </a:rPr>
              <a:t>Command line initiation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7950" y="1905000"/>
            <a:ext cx="2635250" cy="1116013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INPT_ITEM_MASTER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INPT_ITEM_WHSE_MASTER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INPT_ITEM_PACK_QTY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804025" y="1941513"/>
            <a:ext cx="2160588" cy="1116012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ITEM_MASTER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ITEM_WHSE_MASTER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ITEM_PACK_QTY</a:t>
            </a:r>
          </a:p>
        </p:txBody>
      </p:sp>
      <p:sp>
        <p:nvSpPr>
          <p:cNvPr id="16" name="DownRibbonSharp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2743200" y="2362200"/>
            <a:ext cx="4038600" cy="304800"/>
          </a:xfrm>
          <a:custGeom>
            <a:avLst/>
            <a:gdLst>
              <a:gd name="G0" fmla="+- 0 0 0"/>
              <a:gd name="G1" fmla="+- 5400 0 0"/>
              <a:gd name="G2" fmla="+- 5400 2700 0"/>
              <a:gd name="G3" fmla="+- 21600 0 G2"/>
              <a:gd name="G4" fmla="+- 21600 0 G1"/>
              <a:gd name="G5" fmla="+- 21600 0 2700"/>
              <a:gd name="G6" fmla="*/ G5 1 2"/>
              <a:gd name="G7" fmla="+- 2700 0 0"/>
              <a:gd name="T0" fmla="*/ 10800 w 21600"/>
              <a:gd name="T1" fmla="*/ 2700 h 21600"/>
              <a:gd name="T2" fmla="*/ 2700 w 21600"/>
              <a:gd name="T3" fmla="*/ 9450 h 21600"/>
              <a:gd name="T4" fmla="*/ 10800 w 21600"/>
              <a:gd name="T5" fmla="*/ 21600 h 21600"/>
              <a:gd name="T6" fmla="*/ 18900 w 21600"/>
              <a:gd name="T7" fmla="*/ 94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 w 21600"/>
              <a:gd name="T13" fmla="*/ G7 h 21600"/>
              <a:gd name="T14" fmla="*/ G4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8100" y="0"/>
                </a:lnTo>
                <a:lnTo>
                  <a:pt x="8100" y="2700"/>
                </a:lnTo>
                <a:lnTo>
                  <a:pt x="13500" y="2700"/>
                </a:lnTo>
                <a:lnTo>
                  <a:pt x="13500" y="0"/>
                </a:lnTo>
                <a:lnTo>
                  <a:pt x="21600" y="0"/>
                </a:lnTo>
                <a:lnTo>
                  <a:pt x="18900" y="9450"/>
                </a:lnTo>
                <a:lnTo>
                  <a:pt x="21600" y="18900"/>
                </a:lnTo>
                <a:lnTo>
                  <a:pt x="16200" y="189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8900"/>
                </a:lnTo>
                <a:lnTo>
                  <a:pt x="0" y="18900"/>
                </a:lnTo>
                <a:lnTo>
                  <a:pt x="2700" y="9450"/>
                </a:lnTo>
                <a:close/>
              </a:path>
              <a:path w="21600" h="21600" fill="none" extrusionOk="0">
                <a:moveTo>
                  <a:pt x="8100" y="2700"/>
                </a:moveTo>
                <a:lnTo>
                  <a:pt x="5400" y="2700"/>
                </a:lnTo>
                <a:lnTo>
                  <a:pt x="5400" y="18900"/>
                </a:lnTo>
              </a:path>
              <a:path w="21600" h="21600" fill="none" extrusionOk="0">
                <a:moveTo>
                  <a:pt x="5400" y="2700"/>
                </a:moveTo>
                <a:lnTo>
                  <a:pt x="8100" y="0"/>
                </a:lnTo>
              </a:path>
              <a:path w="21600" h="21600" fill="none" extrusionOk="0">
                <a:moveTo>
                  <a:pt x="13500" y="2700"/>
                </a:moveTo>
                <a:lnTo>
                  <a:pt x="16200" y="2700"/>
                </a:lnTo>
                <a:lnTo>
                  <a:pt x="16200" y="18900"/>
                </a:lnTo>
              </a:path>
              <a:path w="21600" h="21600" fill="none" extrusionOk="0">
                <a:moveTo>
                  <a:pt x="16200" y="2700"/>
                </a:moveTo>
                <a:lnTo>
                  <a:pt x="13500" y="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ITEM    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48000" y="1600200"/>
            <a:ext cx="293073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600" b="1" dirty="0">
                <a:latin typeface="+mn-lt"/>
              </a:rPr>
              <a:t>PkBridgeC –u &lt;user_id&gt; –b  item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3429000" y="5376863"/>
            <a:ext cx="242989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600" b="1" dirty="0">
                <a:latin typeface="+mn-lt"/>
              </a:rPr>
              <a:t>PkASNBridge –u  &lt;user id&gt;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152400" y="4423723"/>
            <a:ext cx="2447925" cy="1116013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INPT_ASN_DTL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INPT_ASN_HDR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6848475" y="4446588"/>
            <a:ext cx="2160588" cy="1116012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ASN_HDR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ASN_DTL</a:t>
            </a:r>
          </a:p>
          <a:p>
            <a:pPr>
              <a:spcBef>
                <a:spcPct val="20000"/>
              </a:spcBef>
              <a:defRPr/>
            </a:pPr>
            <a:endParaRPr lang="en-US" sz="1400" b="1" dirty="0">
              <a:latin typeface="+mn-lt"/>
            </a:endParaRPr>
          </a:p>
        </p:txBody>
      </p:sp>
      <p:sp>
        <p:nvSpPr>
          <p:cNvPr id="25" name="DownRibbonSharp">
            <a:hlinkClick r:id="rId3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2590800" y="4800600"/>
            <a:ext cx="4211638" cy="323850"/>
          </a:xfrm>
          <a:custGeom>
            <a:avLst/>
            <a:gdLst>
              <a:gd name="G0" fmla="+- 0 0 0"/>
              <a:gd name="G1" fmla="+- 5400 0 0"/>
              <a:gd name="G2" fmla="+- 5400 2700 0"/>
              <a:gd name="G3" fmla="+- 21600 0 G2"/>
              <a:gd name="G4" fmla="+- 21600 0 G1"/>
              <a:gd name="G5" fmla="+- 21600 0 2700"/>
              <a:gd name="G6" fmla="*/ G5 1 2"/>
              <a:gd name="G7" fmla="+- 2700 0 0"/>
              <a:gd name="T0" fmla="*/ 10800 w 21600"/>
              <a:gd name="T1" fmla="*/ 2700 h 21600"/>
              <a:gd name="T2" fmla="*/ 2700 w 21600"/>
              <a:gd name="T3" fmla="*/ 9450 h 21600"/>
              <a:gd name="T4" fmla="*/ 10800 w 21600"/>
              <a:gd name="T5" fmla="*/ 21600 h 21600"/>
              <a:gd name="T6" fmla="*/ 18900 w 21600"/>
              <a:gd name="T7" fmla="*/ 945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G1 w 21600"/>
              <a:gd name="T13" fmla="*/ G7 h 21600"/>
              <a:gd name="T14" fmla="*/ G4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0" y="0"/>
                </a:moveTo>
                <a:lnTo>
                  <a:pt x="8100" y="0"/>
                </a:lnTo>
                <a:lnTo>
                  <a:pt x="8100" y="2700"/>
                </a:lnTo>
                <a:lnTo>
                  <a:pt x="13500" y="2700"/>
                </a:lnTo>
                <a:lnTo>
                  <a:pt x="13500" y="0"/>
                </a:lnTo>
                <a:lnTo>
                  <a:pt x="21600" y="0"/>
                </a:lnTo>
                <a:lnTo>
                  <a:pt x="18900" y="9450"/>
                </a:lnTo>
                <a:lnTo>
                  <a:pt x="21600" y="18900"/>
                </a:lnTo>
                <a:lnTo>
                  <a:pt x="16200" y="189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8900"/>
                </a:lnTo>
                <a:lnTo>
                  <a:pt x="0" y="18900"/>
                </a:lnTo>
                <a:lnTo>
                  <a:pt x="2700" y="9450"/>
                </a:lnTo>
                <a:close/>
              </a:path>
              <a:path w="21600" h="21600" fill="none" extrusionOk="0">
                <a:moveTo>
                  <a:pt x="8100" y="2700"/>
                </a:moveTo>
                <a:lnTo>
                  <a:pt x="5400" y="2700"/>
                </a:lnTo>
                <a:lnTo>
                  <a:pt x="5400" y="18900"/>
                </a:lnTo>
              </a:path>
              <a:path w="21600" h="21600" fill="none" extrusionOk="0">
                <a:moveTo>
                  <a:pt x="5400" y="2700"/>
                </a:moveTo>
                <a:lnTo>
                  <a:pt x="8100" y="0"/>
                </a:lnTo>
              </a:path>
              <a:path w="21600" h="21600" fill="none" extrusionOk="0">
                <a:moveTo>
                  <a:pt x="13500" y="2700"/>
                </a:moveTo>
                <a:lnTo>
                  <a:pt x="16200" y="2700"/>
                </a:lnTo>
                <a:lnTo>
                  <a:pt x="16200" y="18900"/>
                </a:lnTo>
              </a:path>
              <a:path w="21600" h="21600" fill="none" extrusionOk="0">
                <a:moveTo>
                  <a:pt x="16200" y="2700"/>
                </a:moveTo>
                <a:lnTo>
                  <a:pt x="13500" y="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ASN</a:t>
            </a:r>
          </a:p>
        </p:txBody>
      </p:sp>
    </p:spTree>
    <p:extLst>
      <p:ext uri="{BB962C8B-B14F-4D97-AF65-F5344CB8AC3E}">
        <p14:creationId xmlns:p14="http://schemas.microsoft.com/office/powerpoint/2010/main" val="3653044837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22" grpId="0"/>
      <p:bldP spid="23" grpId="0" animBg="1"/>
      <p:bldP spid="24" grpId="0" animBg="1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2F27FA532E1440BBB216045CCA2436" ma:contentTypeVersion="0" ma:contentTypeDescription="Create a new document." ma:contentTypeScope="" ma:versionID="3ba8609c7665c84a77543b3bac825d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8A0C4F-596F-49FD-B18B-0ACB1AC42ADE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3A9FC01-6108-4C10-935C-A22E44F3E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4EC633-1627-4A60-A2BF-2426CB35E7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704</Words>
  <Application>Microsoft Office PowerPoint</Application>
  <PresentationFormat>On-screen Show (4:3)</PresentationFormat>
  <Paragraphs>206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Braselton Interface Flow Diagram</vt:lpstr>
      <vt:lpstr>Agenda</vt:lpstr>
      <vt:lpstr>Overview </vt:lpstr>
      <vt:lpstr>Input Interface Process</vt:lpstr>
      <vt:lpstr>Data into Input tables</vt:lpstr>
      <vt:lpstr>Input Interfaces Contd…</vt:lpstr>
      <vt:lpstr>Interface Initiation Contd…</vt:lpstr>
      <vt:lpstr>Command line initiation</vt:lpstr>
      <vt:lpstr>Interface Initiation</vt:lpstr>
      <vt:lpstr>Interface Initiation Contd…</vt:lpstr>
      <vt:lpstr>Input Bridges</vt:lpstr>
      <vt:lpstr>Input Bridges</vt:lpstr>
      <vt:lpstr>Output Interface</vt:lpstr>
      <vt:lpstr>Output Bridges</vt:lpstr>
      <vt:lpstr>Output Bridges</vt:lpstr>
      <vt:lpstr>Error Processing</vt:lpstr>
      <vt:lpstr>Error Processing Contd…</vt:lpstr>
      <vt:lpstr>Error Correction</vt:lpstr>
      <vt:lpstr>               Thank You</vt:lpstr>
      <vt:lpstr>Waving Process</vt:lpstr>
      <vt:lpstr>Waving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P Thulaseedharan</dc:creator>
  <cp:lastModifiedBy>HussainBasha Pathan</cp:lastModifiedBy>
  <cp:revision>215</cp:revision>
  <dcterms:created xsi:type="dcterms:W3CDTF">2014-04-28T11:21:39Z</dcterms:created>
  <dcterms:modified xsi:type="dcterms:W3CDTF">2016-12-20T05:19:47Z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0x010100AF2F27FA532E1440BBB216045CCA2436</vt:lpwstr>
  </property>
</Properties>
</file>