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5" r:id="rId3"/>
    <p:sldId id="259" r:id="rId4"/>
    <p:sldId id="257" r:id="rId5"/>
    <p:sldId id="260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1AAC5-7E27-429E-A5E2-D428F820F97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CB979-CC8F-4C91-8FD1-773D8F5C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F6595-059B-4F1B-BD43-244626B4D3B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2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2" y="4343442"/>
            <a:ext cx="5029199" cy="4114092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2" y="4343442"/>
            <a:ext cx="5029199" cy="4114092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734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F7FC-10F8-414E-94BD-54939FEF7390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2F2D-FF74-4242-B3A8-3F4E7F84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jpeg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hyperlink" Target="http://images.google.com/imgres?imgurl=http://www.acemart.com/graphics/00000001/products/RUB2957GRAY.jpg&amp;imgrefurl=http://foodservice.chef2chef.net/restaurant-supplies-equipment/janitorial-supplies/Waste_Baskets/index.htm&amp;h=500&amp;w=387&amp;sz=10&amp;hl=en&amp;start=6&amp;um=1&amp;tbnid=wzeC7aTzo9dH_M:&amp;tbnh=130&amp;tbnw=101&amp;prev=/images?q=waste+basket+picture&amp;svnum=10&amp;um=1&amp;hl=en" TargetMode="External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jpeg"/><Relationship Id="rId4" Type="http://schemas.openxmlformats.org/officeDocument/2006/relationships/image" Target="../media/image2.wmf"/><Relationship Id="rId9" Type="http://schemas.openxmlformats.org/officeDocument/2006/relationships/image" Target="../media/image5.jpe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i&amp;rct=j&amp;q=&amp;esrc=s&amp;frm=1&amp;source=images&amp;cd=&amp;cad=rja&amp;uact=8&amp;ved=0CAcQjRw&amp;url=https://www.etsy.com/market/monogram_clothes&amp;ei=f-0LVfL7EtGUuASi0IGoCQ&amp;bvm=bv.88528373,d.c2E&amp;psig=AFQjCNEQ1KfcV93-RU0QD4RRXZVe7ipiKA&amp;ust=142693144577493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i&amp;rct=j&amp;q=&amp;esrc=s&amp;frm=1&amp;source=images&amp;cd=&amp;cad=rja&amp;uact=8&amp;ved=0CAcQjRw&amp;url=https://www.lashowroom.com/services/order-consolidation&amp;ei=WPALVZmQKIGdugSH6ILABA&amp;bvm=bv.88528373,d.c2E&amp;psig=AFQjCNG7X81qyNbilfcDJbIdKBkIxEjoPw&amp;ust=142693191080983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8229600" cy="27432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B0F0"/>
                </a:solidFill>
              </a:rPr>
              <a:t>Cubing, Outbound VAS and Order Consolidation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  <a:ea typeface="+mn-ea"/>
                <a:cs typeface="+mn-cs"/>
              </a:rPr>
              <a:t>Cubing 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494" y="1057275"/>
            <a:ext cx="8526463" cy="452596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1900" dirty="0" smtClean="0">
                <a:latin typeface="Candara" panose="020E0502030303020204" pitchFamily="34" charset="0"/>
              </a:rPr>
              <a:t>Cubing is process that Determines </a:t>
            </a:r>
            <a:r>
              <a:rPr lang="en-US" sz="1900" dirty="0">
                <a:latin typeface="Candara" panose="020E0502030303020204" pitchFamily="34" charset="0"/>
              </a:rPr>
              <a:t>the optimal contents to be packed into Cartons</a:t>
            </a:r>
            <a:r>
              <a:rPr lang="en-US" sz="1900" dirty="0" smtClean="0">
                <a:latin typeface="Candara" panose="020E0502030303020204" pitchFamily="34" charset="0"/>
              </a:rPr>
              <a:t>.</a:t>
            </a:r>
          </a:p>
          <a:p>
            <a:pPr>
              <a:buClrTx/>
            </a:pPr>
            <a:r>
              <a:rPr lang="en-US" sz="1900" dirty="0" smtClean="0">
                <a:latin typeface="Candara" panose="020E0502030303020204" pitchFamily="34" charset="0"/>
              </a:rPr>
              <a:t>Cubing </a:t>
            </a:r>
            <a:r>
              <a:rPr lang="en-US" sz="1900" dirty="0">
                <a:latin typeface="Candara" panose="020E0502030303020204" pitchFamily="34" charset="0"/>
              </a:rPr>
              <a:t>can either be a manual one or the </a:t>
            </a:r>
            <a:r>
              <a:rPr lang="en-US" sz="1900" dirty="0" smtClean="0">
                <a:latin typeface="Candara" panose="020E0502030303020204" pitchFamily="34" charset="0"/>
              </a:rPr>
              <a:t>system </a:t>
            </a:r>
          </a:p>
          <a:p>
            <a:pPr>
              <a:buClrTx/>
            </a:pPr>
            <a:r>
              <a:rPr lang="en-US" sz="1900" dirty="0">
                <a:latin typeface="Candara" panose="020E0502030303020204" pitchFamily="34" charset="0"/>
              </a:rPr>
              <a:t>WM initiates cubing after inventory allocation has occurred and WM has determined the quantities to be fulfilled from the different inventory buckets (Active, Case Pick, or Reserve). </a:t>
            </a:r>
          </a:p>
          <a:p>
            <a:pPr>
              <a:buClrTx/>
            </a:pPr>
            <a:r>
              <a:rPr lang="en-US" sz="1900" dirty="0">
                <a:latin typeface="Candara" panose="020E0502030303020204" pitchFamily="34" charset="0"/>
              </a:rPr>
              <a:t>There are two concepts within cubing:</a:t>
            </a:r>
          </a:p>
          <a:p>
            <a:pPr lvl="1"/>
            <a:r>
              <a:rPr lang="en-US" sz="1500" dirty="0">
                <a:latin typeface="Candara" panose="020E0502030303020204" pitchFamily="34" charset="0"/>
              </a:rPr>
              <a:t>    Full Case Cubing  </a:t>
            </a:r>
          </a:p>
          <a:p>
            <a:pPr lvl="1"/>
            <a:r>
              <a:rPr lang="en-US" sz="1500" dirty="0">
                <a:latin typeface="Candara" panose="020E0502030303020204" pitchFamily="34" charset="0"/>
              </a:rPr>
              <a:t>    </a:t>
            </a:r>
            <a:r>
              <a:rPr lang="en-US" sz="1500" dirty="0" smtClean="0">
                <a:latin typeface="Candara" panose="020E0502030303020204" pitchFamily="34" charset="0"/>
              </a:rPr>
              <a:t>Cube </a:t>
            </a:r>
            <a:r>
              <a:rPr lang="en-US" sz="1500" dirty="0">
                <a:latin typeface="Candara" panose="020E0502030303020204" pitchFamily="34" charset="0"/>
              </a:rPr>
              <a:t>to Capacity.</a:t>
            </a:r>
          </a:p>
          <a:p>
            <a:pPr>
              <a:buClrTx/>
            </a:pPr>
            <a:endParaRPr lang="en-US" sz="1900" dirty="0">
              <a:latin typeface="Candara" panose="020E0502030303020204" pitchFamily="34" charset="0"/>
            </a:endParaRPr>
          </a:p>
          <a:p>
            <a:pPr marL="0" indent="0">
              <a:buClr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60789" y="3963795"/>
            <a:ext cx="3906411" cy="2644475"/>
            <a:chOff x="5403850" y="1146175"/>
            <a:chExt cx="3524250" cy="40767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 rot="-556927" flipH="1" flipV="1">
              <a:off x="7456488" y="1836738"/>
              <a:ext cx="825500" cy="434975"/>
            </a:xfrm>
            <a:custGeom>
              <a:avLst/>
              <a:gdLst/>
              <a:ahLst/>
              <a:cxnLst>
                <a:cxn ang="0">
                  <a:pos x="1002" y="153"/>
                </a:cxn>
                <a:cxn ang="0">
                  <a:pos x="956" y="217"/>
                </a:cxn>
                <a:cxn ang="0">
                  <a:pos x="902" y="271"/>
                </a:cxn>
                <a:cxn ang="0">
                  <a:pos x="842" y="316"/>
                </a:cxn>
                <a:cxn ang="0">
                  <a:pos x="776" y="351"/>
                </a:cxn>
                <a:cxn ang="0">
                  <a:pos x="708" y="376"/>
                </a:cxn>
                <a:cxn ang="0">
                  <a:pos x="636" y="392"/>
                </a:cxn>
                <a:cxn ang="0">
                  <a:pos x="564" y="398"/>
                </a:cxn>
                <a:cxn ang="0">
                  <a:pos x="491" y="392"/>
                </a:cxn>
                <a:cxn ang="0">
                  <a:pos x="417" y="378"/>
                </a:cxn>
                <a:cxn ang="0">
                  <a:pos x="345" y="355"/>
                </a:cxn>
                <a:cxn ang="0">
                  <a:pos x="276" y="322"/>
                </a:cxn>
                <a:cxn ang="0">
                  <a:pos x="210" y="279"/>
                </a:cxn>
                <a:cxn ang="0">
                  <a:pos x="148" y="227"/>
                </a:cxn>
                <a:cxn ang="0">
                  <a:pos x="91" y="165"/>
                </a:cxn>
                <a:cxn ang="0">
                  <a:pos x="41" y="95"/>
                </a:cxn>
                <a:cxn ang="0">
                  <a:pos x="0" y="13"/>
                </a:cxn>
                <a:cxn ang="0">
                  <a:pos x="49" y="130"/>
                </a:cxn>
                <a:cxn ang="0">
                  <a:pos x="107" y="233"/>
                </a:cxn>
                <a:cxn ang="0">
                  <a:pos x="177" y="326"/>
                </a:cxn>
                <a:cxn ang="0">
                  <a:pos x="256" y="405"/>
                </a:cxn>
                <a:cxn ang="0">
                  <a:pos x="341" y="473"/>
                </a:cxn>
                <a:cxn ang="0">
                  <a:pos x="434" y="530"/>
                </a:cxn>
                <a:cxn ang="0">
                  <a:pos x="531" y="574"/>
                </a:cxn>
                <a:cxn ang="0">
                  <a:pos x="634" y="609"/>
                </a:cxn>
                <a:cxn ang="0">
                  <a:pos x="739" y="634"/>
                </a:cxn>
                <a:cxn ang="0">
                  <a:pos x="845" y="648"/>
                </a:cxn>
                <a:cxn ang="0">
                  <a:pos x="952" y="652"/>
                </a:cxn>
                <a:cxn ang="0">
                  <a:pos x="1057" y="646"/>
                </a:cxn>
                <a:cxn ang="0">
                  <a:pos x="1161" y="630"/>
                </a:cxn>
                <a:cxn ang="0">
                  <a:pos x="1262" y="605"/>
                </a:cxn>
                <a:cxn ang="0">
                  <a:pos x="1359" y="570"/>
                </a:cxn>
                <a:cxn ang="0">
                  <a:pos x="1450" y="528"/>
                </a:cxn>
                <a:cxn ang="0">
                  <a:pos x="1607" y="689"/>
                </a:cxn>
                <a:cxn ang="0">
                  <a:pos x="1607" y="0"/>
                </a:cxn>
                <a:cxn ang="0">
                  <a:pos x="853" y="0"/>
                </a:cxn>
                <a:cxn ang="0">
                  <a:pos x="1002" y="153"/>
                </a:cxn>
              </a:cxnLst>
              <a:rect l="0" t="0" r="r" b="b"/>
              <a:pathLst>
                <a:path w="1607" h="689">
                  <a:moveTo>
                    <a:pt x="1002" y="153"/>
                  </a:moveTo>
                  <a:lnTo>
                    <a:pt x="956" y="217"/>
                  </a:lnTo>
                  <a:lnTo>
                    <a:pt x="902" y="271"/>
                  </a:lnTo>
                  <a:lnTo>
                    <a:pt x="842" y="316"/>
                  </a:lnTo>
                  <a:lnTo>
                    <a:pt x="776" y="351"/>
                  </a:lnTo>
                  <a:lnTo>
                    <a:pt x="708" y="376"/>
                  </a:lnTo>
                  <a:lnTo>
                    <a:pt x="636" y="392"/>
                  </a:lnTo>
                  <a:lnTo>
                    <a:pt x="564" y="398"/>
                  </a:lnTo>
                  <a:lnTo>
                    <a:pt x="491" y="392"/>
                  </a:lnTo>
                  <a:lnTo>
                    <a:pt x="417" y="378"/>
                  </a:lnTo>
                  <a:lnTo>
                    <a:pt x="345" y="355"/>
                  </a:lnTo>
                  <a:lnTo>
                    <a:pt x="276" y="322"/>
                  </a:lnTo>
                  <a:lnTo>
                    <a:pt x="210" y="279"/>
                  </a:lnTo>
                  <a:lnTo>
                    <a:pt x="148" y="227"/>
                  </a:lnTo>
                  <a:lnTo>
                    <a:pt x="91" y="165"/>
                  </a:lnTo>
                  <a:lnTo>
                    <a:pt x="41" y="95"/>
                  </a:lnTo>
                  <a:lnTo>
                    <a:pt x="0" y="13"/>
                  </a:lnTo>
                  <a:lnTo>
                    <a:pt x="49" y="130"/>
                  </a:lnTo>
                  <a:lnTo>
                    <a:pt x="107" y="233"/>
                  </a:lnTo>
                  <a:lnTo>
                    <a:pt x="177" y="326"/>
                  </a:lnTo>
                  <a:lnTo>
                    <a:pt x="256" y="405"/>
                  </a:lnTo>
                  <a:lnTo>
                    <a:pt x="341" y="473"/>
                  </a:lnTo>
                  <a:lnTo>
                    <a:pt x="434" y="530"/>
                  </a:lnTo>
                  <a:lnTo>
                    <a:pt x="531" y="574"/>
                  </a:lnTo>
                  <a:lnTo>
                    <a:pt x="634" y="609"/>
                  </a:lnTo>
                  <a:lnTo>
                    <a:pt x="739" y="634"/>
                  </a:lnTo>
                  <a:lnTo>
                    <a:pt x="845" y="648"/>
                  </a:lnTo>
                  <a:lnTo>
                    <a:pt x="952" y="652"/>
                  </a:lnTo>
                  <a:lnTo>
                    <a:pt x="1057" y="646"/>
                  </a:lnTo>
                  <a:lnTo>
                    <a:pt x="1161" y="630"/>
                  </a:lnTo>
                  <a:lnTo>
                    <a:pt x="1262" y="605"/>
                  </a:lnTo>
                  <a:lnTo>
                    <a:pt x="1359" y="570"/>
                  </a:lnTo>
                  <a:lnTo>
                    <a:pt x="1450" y="528"/>
                  </a:lnTo>
                  <a:lnTo>
                    <a:pt x="1607" y="689"/>
                  </a:lnTo>
                  <a:lnTo>
                    <a:pt x="1607" y="0"/>
                  </a:lnTo>
                  <a:lnTo>
                    <a:pt x="853" y="0"/>
                  </a:lnTo>
                  <a:lnTo>
                    <a:pt x="1002" y="153"/>
                  </a:lnTo>
                  <a:close/>
                </a:path>
              </a:pathLst>
            </a:custGeom>
            <a:solidFill>
              <a:srgbClr val="FF9900">
                <a:alpha val="7500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 rot="319807" flipV="1">
              <a:off x="5989638" y="1849438"/>
              <a:ext cx="822325" cy="433387"/>
            </a:xfrm>
            <a:custGeom>
              <a:avLst/>
              <a:gdLst/>
              <a:ahLst/>
              <a:cxnLst>
                <a:cxn ang="0">
                  <a:pos x="1002" y="153"/>
                </a:cxn>
                <a:cxn ang="0">
                  <a:pos x="956" y="217"/>
                </a:cxn>
                <a:cxn ang="0">
                  <a:pos x="902" y="271"/>
                </a:cxn>
                <a:cxn ang="0">
                  <a:pos x="842" y="316"/>
                </a:cxn>
                <a:cxn ang="0">
                  <a:pos x="776" y="351"/>
                </a:cxn>
                <a:cxn ang="0">
                  <a:pos x="708" y="376"/>
                </a:cxn>
                <a:cxn ang="0">
                  <a:pos x="636" y="392"/>
                </a:cxn>
                <a:cxn ang="0">
                  <a:pos x="564" y="398"/>
                </a:cxn>
                <a:cxn ang="0">
                  <a:pos x="491" y="392"/>
                </a:cxn>
                <a:cxn ang="0">
                  <a:pos x="417" y="378"/>
                </a:cxn>
                <a:cxn ang="0">
                  <a:pos x="345" y="355"/>
                </a:cxn>
                <a:cxn ang="0">
                  <a:pos x="276" y="322"/>
                </a:cxn>
                <a:cxn ang="0">
                  <a:pos x="210" y="279"/>
                </a:cxn>
                <a:cxn ang="0">
                  <a:pos x="148" y="227"/>
                </a:cxn>
                <a:cxn ang="0">
                  <a:pos x="91" y="165"/>
                </a:cxn>
                <a:cxn ang="0">
                  <a:pos x="41" y="95"/>
                </a:cxn>
                <a:cxn ang="0">
                  <a:pos x="0" y="13"/>
                </a:cxn>
                <a:cxn ang="0">
                  <a:pos x="49" y="130"/>
                </a:cxn>
                <a:cxn ang="0">
                  <a:pos x="107" y="233"/>
                </a:cxn>
                <a:cxn ang="0">
                  <a:pos x="177" y="326"/>
                </a:cxn>
                <a:cxn ang="0">
                  <a:pos x="256" y="405"/>
                </a:cxn>
                <a:cxn ang="0">
                  <a:pos x="341" y="473"/>
                </a:cxn>
                <a:cxn ang="0">
                  <a:pos x="434" y="530"/>
                </a:cxn>
                <a:cxn ang="0">
                  <a:pos x="531" y="574"/>
                </a:cxn>
                <a:cxn ang="0">
                  <a:pos x="634" y="609"/>
                </a:cxn>
                <a:cxn ang="0">
                  <a:pos x="739" y="634"/>
                </a:cxn>
                <a:cxn ang="0">
                  <a:pos x="845" y="648"/>
                </a:cxn>
                <a:cxn ang="0">
                  <a:pos x="952" y="652"/>
                </a:cxn>
                <a:cxn ang="0">
                  <a:pos x="1057" y="646"/>
                </a:cxn>
                <a:cxn ang="0">
                  <a:pos x="1161" y="630"/>
                </a:cxn>
                <a:cxn ang="0">
                  <a:pos x="1262" y="605"/>
                </a:cxn>
                <a:cxn ang="0">
                  <a:pos x="1359" y="570"/>
                </a:cxn>
                <a:cxn ang="0">
                  <a:pos x="1450" y="528"/>
                </a:cxn>
                <a:cxn ang="0">
                  <a:pos x="1607" y="689"/>
                </a:cxn>
                <a:cxn ang="0">
                  <a:pos x="1607" y="0"/>
                </a:cxn>
                <a:cxn ang="0">
                  <a:pos x="853" y="0"/>
                </a:cxn>
                <a:cxn ang="0">
                  <a:pos x="1002" y="153"/>
                </a:cxn>
              </a:cxnLst>
              <a:rect l="0" t="0" r="r" b="b"/>
              <a:pathLst>
                <a:path w="1607" h="689">
                  <a:moveTo>
                    <a:pt x="1002" y="153"/>
                  </a:moveTo>
                  <a:lnTo>
                    <a:pt x="956" y="217"/>
                  </a:lnTo>
                  <a:lnTo>
                    <a:pt x="902" y="271"/>
                  </a:lnTo>
                  <a:lnTo>
                    <a:pt x="842" y="316"/>
                  </a:lnTo>
                  <a:lnTo>
                    <a:pt x="776" y="351"/>
                  </a:lnTo>
                  <a:lnTo>
                    <a:pt x="708" y="376"/>
                  </a:lnTo>
                  <a:lnTo>
                    <a:pt x="636" y="392"/>
                  </a:lnTo>
                  <a:lnTo>
                    <a:pt x="564" y="398"/>
                  </a:lnTo>
                  <a:lnTo>
                    <a:pt x="491" y="392"/>
                  </a:lnTo>
                  <a:lnTo>
                    <a:pt x="417" y="378"/>
                  </a:lnTo>
                  <a:lnTo>
                    <a:pt x="345" y="355"/>
                  </a:lnTo>
                  <a:lnTo>
                    <a:pt x="276" y="322"/>
                  </a:lnTo>
                  <a:lnTo>
                    <a:pt x="210" y="279"/>
                  </a:lnTo>
                  <a:lnTo>
                    <a:pt x="148" y="227"/>
                  </a:lnTo>
                  <a:lnTo>
                    <a:pt x="91" y="165"/>
                  </a:lnTo>
                  <a:lnTo>
                    <a:pt x="41" y="95"/>
                  </a:lnTo>
                  <a:lnTo>
                    <a:pt x="0" y="13"/>
                  </a:lnTo>
                  <a:lnTo>
                    <a:pt x="49" y="130"/>
                  </a:lnTo>
                  <a:lnTo>
                    <a:pt x="107" y="233"/>
                  </a:lnTo>
                  <a:lnTo>
                    <a:pt x="177" y="326"/>
                  </a:lnTo>
                  <a:lnTo>
                    <a:pt x="256" y="405"/>
                  </a:lnTo>
                  <a:lnTo>
                    <a:pt x="341" y="473"/>
                  </a:lnTo>
                  <a:lnTo>
                    <a:pt x="434" y="530"/>
                  </a:lnTo>
                  <a:lnTo>
                    <a:pt x="531" y="574"/>
                  </a:lnTo>
                  <a:lnTo>
                    <a:pt x="634" y="609"/>
                  </a:lnTo>
                  <a:lnTo>
                    <a:pt x="739" y="634"/>
                  </a:lnTo>
                  <a:lnTo>
                    <a:pt x="845" y="648"/>
                  </a:lnTo>
                  <a:lnTo>
                    <a:pt x="952" y="652"/>
                  </a:lnTo>
                  <a:lnTo>
                    <a:pt x="1057" y="646"/>
                  </a:lnTo>
                  <a:lnTo>
                    <a:pt x="1161" y="630"/>
                  </a:lnTo>
                  <a:lnTo>
                    <a:pt x="1262" y="605"/>
                  </a:lnTo>
                  <a:lnTo>
                    <a:pt x="1359" y="570"/>
                  </a:lnTo>
                  <a:lnTo>
                    <a:pt x="1450" y="528"/>
                  </a:lnTo>
                  <a:lnTo>
                    <a:pt x="1607" y="689"/>
                  </a:lnTo>
                  <a:lnTo>
                    <a:pt x="1607" y="0"/>
                  </a:lnTo>
                  <a:lnTo>
                    <a:pt x="853" y="0"/>
                  </a:lnTo>
                  <a:lnTo>
                    <a:pt x="1002" y="153"/>
                  </a:lnTo>
                  <a:close/>
                </a:path>
              </a:pathLst>
            </a:custGeom>
            <a:solidFill>
              <a:srgbClr val="FF9900">
                <a:alpha val="7500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59550" y="2476500"/>
              <a:ext cx="1146175" cy="1143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6938963" y="3654425"/>
              <a:ext cx="415925" cy="514350"/>
            </a:xfrm>
            <a:prstGeom prst="upArrow">
              <a:avLst>
                <a:gd name="adj1" fmla="val 50000"/>
                <a:gd name="adj2" fmla="val 30916"/>
              </a:avLst>
            </a:prstGeom>
            <a:solidFill>
              <a:srgbClr val="FF9900">
                <a:alpha val="75000"/>
              </a:srgbClr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11" name="Object 9"/>
            <p:cNvGraphicFramePr>
              <a:graphicFrameLocks noGrp="1" noChangeAspect="1"/>
            </p:cNvGraphicFramePr>
            <p:nvPr>
              <p:ph sz="half" idx="4294967295"/>
            </p:nvPr>
          </p:nvGraphicFramePr>
          <p:xfrm>
            <a:off x="6748463" y="4184650"/>
            <a:ext cx="803275" cy="1038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Image Document" r:id="rId5" imgW="2133720" imgH="3105000" progId="">
                    <p:embed/>
                  </p:oleObj>
                </mc:Choice>
                <mc:Fallback>
                  <p:oleObj name="Image Document" r:id="rId5" imgW="2133720" imgH="31050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8463" y="4184650"/>
                          <a:ext cx="803275" cy="1038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" name="Picture 10" descr="LBX11038_17810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75288" y="2306638"/>
              <a:ext cx="585787" cy="773112"/>
            </a:xfrm>
            <a:prstGeom prst="rect">
              <a:avLst/>
            </a:prstGeom>
            <a:noFill/>
          </p:spPr>
        </p:pic>
        <p:pic>
          <p:nvPicPr>
            <p:cNvPr id="13" name="Picture 11" descr="LBX11197_17973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03850" y="1185863"/>
              <a:ext cx="660400" cy="871537"/>
            </a:xfrm>
            <a:prstGeom prst="rect">
              <a:avLst/>
            </a:prstGeom>
            <a:noFill/>
          </p:spPr>
        </p:pic>
        <p:pic>
          <p:nvPicPr>
            <p:cNvPr id="14" name="Picture 12" descr="pKS1-3342413t130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148638" y="2295525"/>
              <a:ext cx="779462" cy="779463"/>
            </a:xfrm>
            <a:prstGeom prst="rect">
              <a:avLst/>
            </a:prstGeom>
            <a:noFill/>
          </p:spPr>
        </p:pic>
        <p:pic>
          <p:nvPicPr>
            <p:cNvPr id="15" name="Picture 13" descr="pKS1-3838193t13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131175" y="1146175"/>
              <a:ext cx="757238" cy="757238"/>
            </a:xfrm>
            <a:prstGeom prst="rect">
              <a:avLst/>
            </a:prstGeom>
            <a:noFill/>
          </p:spPr>
        </p:pic>
      </p:grp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849632" y="3879598"/>
            <a:ext cx="46397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VS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7" name="Picture 9" descr="RUB2957GRAY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378685" y="4055870"/>
            <a:ext cx="655638" cy="690562"/>
          </a:xfrm>
          <a:prstGeom prst="rect">
            <a:avLst/>
          </a:prstGeom>
          <a:noFill/>
        </p:spPr>
      </p:pic>
      <p:pic>
        <p:nvPicPr>
          <p:cNvPr id="18" name="Picture 5" descr="C:\Documents and Settings\tsladovich\Desktop\MIDYEAR+++++\JIM WATSON\bucket - open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82000" y="3653360"/>
            <a:ext cx="652323" cy="688201"/>
          </a:xfrm>
          <a:prstGeom prst="rect">
            <a:avLst/>
          </a:prstGeom>
          <a:noFill/>
        </p:spPr>
      </p:pic>
      <p:pic>
        <p:nvPicPr>
          <p:cNvPr id="19" name="Picture 5" descr="C:\Documents and Settings\tsladovich\Desktop\MIDYEAR+++++\JIM WATSON\bucket - open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74959" y="4576011"/>
            <a:ext cx="652323" cy="688201"/>
          </a:xfrm>
          <a:prstGeom prst="rect">
            <a:avLst/>
          </a:prstGeom>
          <a:noFill/>
        </p:spPr>
      </p:pic>
      <p:pic>
        <p:nvPicPr>
          <p:cNvPr id="20" name="Picture 5" descr="C:\Documents and Settings\tsladovich\Desktop\MIDYEAR+++++\JIM WATSON\bucket - open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6503" y="4307464"/>
            <a:ext cx="652323" cy="688201"/>
          </a:xfrm>
          <a:prstGeom prst="rect">
            <a:avLst/>
          </a:prstGeom>
          <a:noFill/>
        </p:spPr>
      </p:pic>
      <p:grpSp>
        <p:nvGrpSpPr>
          <p:cNvPr id="21" name="Group 20"/>
          <p:cNvGrpSpPr/>
          <p:nvPr/>
        </p:nvGrpSpPr>
        <p:grpSpPr>
          <a:xfrm>
            <a:off x="6399615" y="3273233"/>
            <a:ext cx="1477963" cy="1697037"/>
            <a:chOff x="2718350" y="4655905"/>
            <a:chExt cx="1477963" cy="1697037"/>
          </a:xfrm>
        </p:grpSpPr>
        <p:pic>
          <p:nvPicPr>
            <p:cNvPr id="22" name="Picture 9" descr="RUB2957GRAY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540675" y="5662380"/>
              <a:ext cx="655638" cy="690562"/>
            </a:xfrm>
            <a:prstGeom prst="rect">
              <a:avLst/>
            </a:prstGeom>
            <a:noFill/>
          </p:spPr>
        </p:pic>
        <p:pic>
          <p:nvPicPr>
            <p:cNvPr id="23" name="Picture 19" descr="RUB2957GRAY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448600" y="4747980"/>
              <a:ext cx="655638" cy="690562"/>
            </a:xfrm>
            <a:prstGeom prst="rect">
              <a:avLst/>
            </a:prstGeom>
            <a:noFill/>
          </p:spPr>
        </p:pic>
        <p:pic>
          <p:nvPicPr>
            <p:cNvPr id="24" name="Picture 24" descr="RUB2957GRAY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718350" y="4655905"/>
              <a:ext cx="655638" cy="690562"/>
            </a:xfrm>
            <a:prstGeom prst="rect">
              <a:avLst/>
            </a:prstGeom>
            <a:noFill/>
          </p:spPr>
        </p:pic>
        <p:pic>
          <p:nvPicPr>
            <p:cNvPr id="25" name="Picture 25" descr="RUB2957GRAY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08838" y="5478230"/>
              <a:ext cx="655637" cy="690562"/>
            </a:xfrm>
            <a:prstGeom prst="rect">
              <a:avLst/>
            </a:prstGeom>
            <a:noFill/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5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B0F0"/>
                </a:solidFill>
                <a:latin typeface="Candara" panose="020E0502030303020204" pitchFamily="34" charset="0"/>
                <a:ea typeface="+mn-ea"/>
                <a:cs typeface="+mn-cs"/>
              </a:rPr>
              <a:t>Cubing (Contd.)</a:t>
            </a:r>
            <a:endParaRPr lang="en-US" sz="2800" b="1" dirty="0">
              <a:solidFill>
                <a:srgbClr val="00B0F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75" y="1078263"/>
            <a:ext cx="8526463" cy="452596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1900" dirty="0" smtClean="0">
                <a:latin typeface="Candara" panose="020E0502030303020204" pitchFamily="34" charset="0"/>
              </a:rPr>
              <a:t>Cubing to capacity is done based </a:t>
            </a:r>
            <a:r>
              <a:rPr lang="en-US" sz="1900" dirty="0">
                <a:latin typeface="Candara" panose="020E0502030303020204" pitchFamily="34" charset="0"/>
              </a:rPr>
              <a:t>on Multiple Criteria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Item </a:t>
            </a:r>
            <a:r>
              <a:rPr lang="en-US" sz="1900" dirty="0">
                <a:latin typeface="Candara" panose="020E0502030303020204" pitchFamily="34" charset="0"/>
              </a:rPr>
              <a:t>weight, </a:t>
            </a:r>
            <a:r>
              <a:rPr lang="en-US" sz="1900" dirty="0" smtClean="0">
                <a:latin typeface="Candara" panose="020E0502030303020204" pitchFamily="34" charset="0"/>
              </a:rPr>
              <a:t>volume,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>
                <a:latin typeface="Candara" panose="020E0502030303020204" pitchFamily="34" charset="0"/>
              </a:rPr>
              <a:t>C</a:t>
            </a:r>
            <a:r>
              <a:rPr lang="en-US" sz="1900" dirty="0" smtClean="0">
                <a:latin typeface="Candara" panose="020E0502030303020204" pitchFamily="34" charset="0"/>
              </a:rPr>
              <a:t>ritical </a:t>
            </a:r>
            <a:r>
              <a:rPr lang="en-US" sz="1900" dirty="0">
                <a:latin typeface="Candara" panose="020E0502030303020204" pitchFamily="34" charset="0"/>
              </a:rPr>
              <a:t>dimensions</a:t>
            </a:r>
          </a:p>
          <a:p>
            <a:r>
              <a:rPr lang="en-US" sz="1900" dirty="0">
                <a:latin typeface="Candara" panose="020E0502030303020204" pitchFamily="34" charset="0"/>
              </a:rPr>
              <a:t>P</a:t>
            </a:r>
            <a:r>
              <a:rPr lang="en-US" sz="1900" dirty="0" smtClean="0">
                <a:latin typeface="Candara" panose="020E0502030303020204" pitchFamily="34" charset="0"/>
              </a:rPr>
              <a:t>lacing </a:t>
            </a:r>
            <a:r>
              <a:rPr lang="en-US" sz="1900" dirty="0">
                <a:latin typeface="Candara" panose="020E0502030303020204" pitchFamily="34" charset="0"/>
              </a:rPr>
              <a:t>Items and quantities into cartons in pick location sequence (to minimize the pick travel </a:t>
            </a:r>
            <a:r>
              <a:rPr lang="en-US" sz="1900" dirty="0" smtClean="0">
                <a:latin typeface="Candara" panose="020E0502030303020204" pitchFamily="34" charset="0"/>
              </a:rPr>
              <a:t>path</a:t>
            </a:r>
          </a:p>
          <a:p>
            <a:r>
              <a:rPr lang="en-US" sz="1900" dirty="0" smtClean="0">
                <a:latin typeface="Candara" panose="020E0502030303020204" pitchFamily="34" charset="0"/>
              </a:rPr>
              <a:t>Dunnage</a:t>
            </a:r>
            <a:endParaRPr lang="en-US" sz="1900" dirty="0">
              <a:latin typeface="Candara" panose="020E0502030303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3810000"/>
            <a:ext cx="2362199" cy="163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752600" y="5334000"/>
            <a:ext cx="1676400" cy="1087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29000" y="6237287"/>
            <a:ext cx="1600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Dunnage</a:t>
            </a:r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78040"/>
            <a:ext cx="1757362" cy="176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567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Outbound VAS</a:t>
            </a:r>
            <a:endParaRPr lang="en-US" sz="2800" b="1" dirty="0">
              <a:solidFill>
                <a:srgbClr val="00A1E4"/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If the order falls under discounts or if the order requires any deductions based on the discount then its calculated in this stage . 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If Orders </a:t>
            </a:r>
            <a:r>
              <a:rPr lang="en-US" dirty="0">
                <a:latin typeface="Candara" panose="020E0502030303020204" pitchFamily="34" charset="0"/>
              </a:rPr>
              <a:t>requiring Gift Wrap processing will be isolated via a separate wave. </a:t>
            </a:r>
            <a:endParaRPr lang="en-US" dirty="0" smtClean="0">
              <a:latin typeface="Candara" panose="020E0502030303020204" pitchFamily="34" charset="0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The </a:t>
            </a:r>
            <a:r>
              <a:rPr lang="en-US" dirty="0">
                <a:latin typeface="Candara" panose="020E0502030303020204" pitchFamily="34" charset="0"/>
              </a:rPr>
              <a:t>need for Gift Wrap and the gift message will be printed on the collate document, </a:t>
            </a:r>
            <a:endParaRPr lang="en-US" dirty="0" smtClean="0">
              <a:latin typeface="Candara" panose="020E0502030303020204" pitchFamily="34" charset="0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VAS </a:t>
            </a:r>
            <a:r>
              <a:rPr lang="en-US" dirty="0">
                <a:latin typeface="Candara" panose="020E0502030303020204" pitchFamily="34" charset="0"/>
              </a:rPr>
              <a:t>information is based on information provided on the Distribution Order </a:t>
            </a:r>
            <a:r>
              <a:rPr lang="en-US" dirty="0" smtClean="0">
                <a:latin typeface="Candara" panose="020E0502030303020204" pitchFamily="34" charset="0"/>
              </a:rPr>
              <a:t>header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394"/>
            <a:ext cx="1759857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76320"/>
            <a:ext cx="1895475" cy="12293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0400"/>
            <a:ext cx="4419600" cy="270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Outbound VAS Services</a:t>
            </a:r>
            <a:endParaRPr lang="en-US" sz="2800" b="1" dirty="0">
              <a:solidFill>
                <a:srgbClr val="00A1E4"/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Gift-wrapping each individual package with a personalized card.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Monogramming on garments.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Grinding </a:t>
            </a:r>
            <a:r>
              <a:rPr lang="en-US" dirty="0"/>
              <a:t>coffee seeds to the required grind level.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Assembly of a mobile phone with the appropriate front panel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Consolidated offers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Price Label will be printed in </a:t>
            </a:r>
            <a:r>
              <a:rPr lang="en-US" dirty="0" smtClean="0"/>
              <a:t>VAS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E.g.: Full computer assembled set</a:t>
            </a:r>
          </a:p>
        </p:txBody>
      </p:sp>
      <p:pic>
        <p:nvPicPr>
          <p:cNvPr id="3074" name="Picture 2" descr="https://img0.etsystatic.com/007/0/5855986/il_340x270.405032326_mlhy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683454"/>
            <a:ext cx="2000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86" y="3407229"/>
            <a:ext cx="39243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2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Order Consolidation</a:t>
            </a:r>
            <a:endParaRPr lang="en-US" sz="2800" b="1" dirty="0">
              <a:solidFill>
                <a:srgbClr val="00A1E4"/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71537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Consolidation is the assignment of an outbound location to cartons of similar </a:t>
            </a:r>
            <a:r>
              <a:rPr lang="en-US" dirty="0" smtClean="0"/>
              <a:t>characteristics.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purpose of order consolidation is two-fold: </a:t>
            </a:r>
            <a:br>
              <a:rPr lang="en-US" dirty="0"/>
            </a:br>
            <a:r>
              <a:rPr lang="en-US" dirty="0"/>
              <a:t>1) to consolidate multiple cartons of a single </a:t>
            </a:r>
            <a:r>
              <a:rPr lang="en-US" dirty="0" smtClean="0"/>
              <a:t>order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2) to combine like orders together for lower shipping charges.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possible to define many different physical storage areas in the warehouse as WM order consolidation locations.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ingle </a:t>
            </a:r>
            <a:r>
              <a:rPr lang="en-US" dirty="0"/>
              <a:t>pallet positions,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pallet positions,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ivert </a:t>
            </a:r>
            <a:r>
              <a:rPr lang="en-US" dirty="0"/>
              <a:t>lanes of a </a:t>
            </a:r>
            <a:r>
              <a:rPr lang="en-US" dirty="0" smtClean="0"/>
              <a:t>conveyor,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taging </a:t>
            </a:r>
            <a:r>
              <a:rPr lang="en-US" dirty="0"/>
              <a:t>areas near a dock </a:t>
            </a:r>
            <a:r>
              <a:rPr lang="en-US" dirty="0" smtClean="0"/>
              <a:t>door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Methods Order </a:t>
            </a:r>
            <a:r>
              <a:rPr lang="en-US" sz="28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Consolidation</a:t>
            </a:r>
            <a:endParaRPr lang="en-US" sz="2800" b="1" dirty="0">
              <a:solidFill>
                <a:srgbClr val="00A1E4"/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73406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three methods of order consolidation.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1. The first method uses a series of lock flags, rules, and profiles to consolidate orders.  </a:t>
            </a:r>
            <a:br>
              <a:rPr lang="en-US" dirty="0"/>
            </a:br>
            <a:r>
              <a:rPr lang="en-US" dirty="0"/>
              <a:t>2. The second is “anchoring,” which involves palletizing cartons with similar characteristics and possibly tying the pallets to a staging location. </a:t>
            </a:r>
            <a:br>
              <a:rPr lang="en-US" dirty="0"/>
            </a:br>
            <a:r>
              <a:rPr lang="en-US" dirty="0"/>
              <a:t>3. The third is “staging,” which involves random putaway of cartons or pallets to staging </a:t>
            </a:r>
            <a:r>
              <a:rPr lang="en-US" dirty="0" smtClean="0"/>
              <a:t>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</a:t>
            </a:r>
            <a:r>
              <a:rPr lang="en-US" dirty="0"/>
              <a:t>Consolidation with the Pick Wave can be set up to use either permanent locations or temporary locations.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Order </a:t>
            </a:r>
            <a:r>
              <a:rPr lang="en-US" sz="2800" b="1" dirty="0" smtClean="0">
                <a:solidFill>
                  <a:srgbClr val="00A1E4"/>
                </a:solidFill>
                <a:latin typeface="Candara" panose="020E0502030303020204" pitchFamily="34" charset="0"/>
              </a:rPr>
              <a:t>Consolidation(Contd.)</a:t>
            </a:r>
            <a:endParaRPr lang="en-US" sz="2800" b="1" dirty="0">
              <a:solidFill>
                <a:srgbClr val="00A1E4"/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5344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Order Consolidation is merging of Picktickets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Carter’s uses 3</a:t>
            </a:r>
            <a:r>
              <a:rPr lang="en-US" dirty="0" smtClean="0"/>
              <a:t> </a:t>
            </a:r>
            <a:r>
              <a:rPr lang="en-US" dirty="0"/>
              <a:t>different consolidation criteria 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/>
              <a:t>Consolidate </a:t>
            </a:r>
            <a:r>
              <a:rPr lang="en-US" sz="1600" dirty="0" smtClean="0"/>
              <a:t>Picktickets </a:t>
            </a:r>
            <a:r>
              <a:rPr lang="en-US" sz="1600" dirty="0"/>
              <a:t>with the same sold to, ship to &amp; not before ship date </a:t>
            </a:r>
            <a:endParaRPr lang="en-US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Consolidate Picktickets </a:t>
            </a:r>
            <a:r>
              <a:rPr lang="en-US" sz="1600" dirty="0"/>
              <a:t>with the same sold to, ship to &amp; </a:t>
            </a:r>
            <a:r>
              <a:rPr lang="en-US" sz="1600" dirty="0" smtClean="0"/>
              <a:t>PO.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/>
              <a:t>Consolidate </a:t>
            </a:r>
            <a:r>
              <a:rPr lang="en-US" sz="1600" dirty="0" smtClean="0"/>
              <a:t>Picktickets </a:t>
            </a:r>
            <a:r>
              <a:rPr lang="en-US" sz="1600" dirty="0"/>
              <a:t>with the same sold to, ship </a:t>
            </a:r>
            <a:r>
              <a:rPr lang="en-US" sz="1600" dirty="0" smtClean="0"/>
              <a:t>to.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 smtClean="0"/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124" name="Picture 4" descr="https://www.lashowroom.com/img/user/lasoc_intro_full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1912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98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324</Words>
  <Application>Microsoft Office PowerPoint</Application>
  <PresentationFormat>On-screen Show (4:3)</PresentationFormat>
  <Paragraphs>54</Paragraphs>
  <Slides>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Image Document</vt:lpstr>
      <vt:lpstr>Cubing, Outbound VAS and Order Consolidation</vt:lpstr>
      <vt:lpstr>Cubing </vt:lpstr>
      <vt:lpstr>Cubing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Cubing</dc:title>
  <dc:creator>Jasper Daniel T</dc:creator>
  <cp:lastModifiedBy>JasperDaniel Thinagar</cp:lastModifiedBy>
  <cp:revision>15</cp:revision>
  <dcterms:created xsi:type="dcterms:W3CDTF">2015-03-19T09:34:15Z</dcterms:created>
  <dcterms:modified xsi:type="dcterms:W3CDTF">2015-03-20T10:32:32Z</dcterms:modified>
</cp:coreProperties>
</file>