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handoutMasterIdLst>
    <p:handoutMasterId r:id="rId49"/>
  </p:handoutMasterIdLst>
  <p:sldIdLst>
    <p:sldId id="258" r:id="rId2"/>
    <p:sldId id="337" r:id="rId3"/>
    <p:sldId id="318" r:id="rId4"/>
    <p:sldId id="334" r:id="rId5"/>
    <p:sldId id="319" r:id="rId6"/>
    <p:sldId id="335" r:id="rId7"/>
    <p:sldId id="320" r:id="rId8"/>
    <p:sldId id="266" r:id="rId9"/>
    <p:sldId id="267" r:id="rId10"/>
    <p:sldId id="294" r:id="rId11"/>
    <p:sldId id="270" r:id="rId12"/>
    <p:sldId id="295" r:id="rId13"/>
    <p:sldId id="272" r:id="rId14"/>
    <p:sldId id="332" r:id="rId15"/>
    <p:sldId id="273" r:id="rId16"/>
    <p:sldId id="276" r:id="rId17"/>
    <p:sldId id="327" r:id="rId18"/>
    <p:sldId id="277" r:id="rId19"/>
    <p:sldId id="309" r:id="rId20"/>
    <p:sldId id="310" r:id="rId21"/>
    <p:sldId id="278" r:id="rId22"/>
    <p:sldId id="280" r:id="rId23"/>
    <p:sldId id="312" r:id="rId24"/>
    <p:sldId id="285" r:id="rId25"/>
    <p:sldId id="281" r:id="rId26"/>
    <p:sldId id="282" r:id="rId27"/>
    <p:sldId id="286" r:id="rId28"/>
    <p:sldId id="313" r:id="rId29"/>
    <p:sldId id="283" r:id="rId30"/>
    <p:sldId id="284" r:id="rId31"/>
    <p:sldId id="287" r:id="rId32"/>
    <p:sldId id="315" r:id="rId33"/>
    <p:sldId id="314" r:id="rId34"/>
    <p:sldId id="339" r:id="rId35"/>
    <p:sldId id="288" r:id="rId36"/>
    <p:sldId id="289" r:id="rId37"/>
    <p:sldId id="329" r:id="rId38"/>
    <p:sldId id="290" r:id="rId39"/>
    <p:sldId id="323" r:id="rId40"/>
    <p:sldId id="291" r:id="rId41"/>
    <p:sldId id="297" r:id="rId42"/>
    <p:sldId id="328" r:id="rId43"/>
    <p:sldId id="296" r:id="rId44"/>
    <p:sldId id="293" r:id="rId45"/>
    <p:sldId id="307" r:id="rId46"/>
    <p:sldId id="340"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40" y="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6B6BC5-A49B-48CE-883E-059A84F23437}" type="datetimeFigureOut">
              <a:rPr lang="en-US" smtClean="0"/>
              <a:t>10/30/2018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138566F-B340-4FBA-A117-A41E32C5E12C}" type="slidenum">
              <a:rPr lang="en-US" smtClean="0"/>
              <a:t>‹#›</a:t>
            </a:fld>
            <a:endParaRPr lang="en-US"/>
          </a:p>
        </p:txBody>
      </p:sp>
    </p:spTree>
    <p:extLst>
      <p:ext uri="{BB962C8B-B14F-4D97-AF65-F5344CB8AC3E}">
        <p14:creationId xmlns:p14="http://schemas.microsoft.com/office/powerpoint/2010/main" val="896035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7940ED-3746-43ED-8E0C-B3EB4187C7A8}" type="datetimeFigureOut">
              <a:rPr lang="en-US" smtClean="0"/>
              <a:t>10/30/2018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540B02-B385-4A8A-A145-2AE44D0E0879}" type="slidenum">
              <a:rPr lang="en-US" smtClean="0"/>
              <a:t>‹#›</a:t>
            </a:fld>
            <a:endParaRPr lang="en-US"/>
          </a:p>
        </p:txBody>
      </p:sp>
    </p:spTree>
    <p:extLst>
      <p:ext uri="{BB962C8B-B14F-4D97-AF65-F5344CB8AC3E}">
        <p14:creationId xmlns:p14="http://schemas.microsoft.com/office/powerpoint/2010/main" val="188436185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540B02-B385-4A8A-A145-2AE44D0E0879}" type="slidenum">
              <a:rPr lang="en-US" smtClean="0"/>
              <a:t>8</a:t>
            </a:fld>
            <a:endParaRPr lang="en-US"/>
          </a:p>
        </p:txBody>
      </p:sp>
    </p:spTree>
    <p:extLst>
      <p:ext uri="{BB962C8B-B14F-4D97-AF65-F5344CB8AC3E}">
        <p14:creationId xmlns:p14="http://schemas.microsoft.com/office/powerpoint/2010/main" val="1748324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279E81-021A-4D61-861F-34AA209C0574}" type="slidenum">
              <a:rPr lang="en-US" smtClean="0"/>
              <a:t>22</a:t>
            </a:fld>
            <a:endParaRPr lang="en-US"/>
          </a:p>
        </p:txBody>
      </p:sp>
    </p:spTree>
    <p:extLst>
      <p:ext uri="{BB962C8B-B14F-4D97-AF65-F5344CB8AC3E}">
        <p14:creationId xmlns:p14="http://schemas.microsoft.com/office/powerpoint/2010/main" val="260867213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5.emf"/><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1.emf"/><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oleObject" Target="../embeddings/oleObject2.bin"/><Relationship Id="rId5" Type="http://schemas.openxmlformats.org/officeDocument/2006/relationships/tags" Target="../tags/tag12.xml"/><Relationship Id="rId10" Type="http://schemas.openxmlformats.org/officeDocument/2006/relationships/image" Target="../media/image4.jpeg"/><Relationship Id="rId4" Type="http://schemas.openxmlformats.org/officeDocument/2006/relationships/tags" Target="../tags/tag11.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1.emf"/><Relationship Id="rId2" Type="http://schemas.openxmlformats.org/officeDocument/2006/relationships/tags" Target="../tags/tag17.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9.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5.bin"/><Relationship Id="rId2" Type="http://schemas.openxmlformats.org/officeDocument/2006/relationships/tags" Target="../tags/tag20.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6.bin"/><Relationship Id="rId2" Type="http://schemas.openxmlformats.org/officeDocument/2006/relationships/tags" Target="../tags/tag24.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7.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6.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shutterstock_111035876.jpg"/>
          <p:cNvPicPr>
            <a:picLocks noChangeAspect="1"/>
          </p:cNvPicPr>
          <p:nvPr userDrawn="1"/>
        </p:nvPicPr>
        <p:blipFill>
          <a:blip r:embed="rId9" cstate="print"/>
          <a:srcRect b="6147"/>
          <a:stretch>
            <a:fillRect/>
          </a:stretch>
        </p:blipFill>
        <p:spPr>
          <a:xfrm>
            <a:off x="0" y="972965"/>
            <a:ext cx="9144000" cy="5885035"/>
          </a:xfrm>
          <a:prstGeom prst="rect">
            <a:avLst/>
          </a:prstGeom>
          <a:noFill/>
          <a:ln>
            <a:noFill/>
          </a:ln>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defTabSz="957756"/>
            <a:endParaRPr lang="en-US" sz="1300" dirty="0">
              <a:solidFill>
                <a:prstClr val="white"/>
              </a:solidFill>
            </a:endParaRPr>
          </a:p>
        </p:txBody>
      </p:sp>
      <p:sp>
        <p:nvSpPr>
          <p:cNvPr id="17" name="Rectangle 7"/>
          <p:cNvSpPr/>
          <p:nvPr userDrawn="1">
            <p:custDataLst>
              <p:tags r:id="rId3"/>
            </p:custDataLst>
          </p:nvPr>
        </p:nvSpPr>
        <p:spPr bwMode="auto">
          <a:xfrm>
            <a:off x="0" y="1"/>
            <a:ext cx="91442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127000" dist="25400" dir="5400000" algn="t" rotWithShape="0">
              <a:schemeClr val="tx1">
                <a:alpha val="25000"/>
              </a:schemeClr>
            </a:outerShdw>
          </a:effectLst>
        </p:spPr>
        <p:txBody>
          <a:bodyPr wrap="square" lIns="33059" tIns="42976" rIns="33059" bIns="42976" rtlCol="0" anchor="ctr"/>
          <a:lstStyle/>
          <a:p>
            <a:pPr algn="ctr" defTabSz="957756"/>
            <a:endParaRPr lang="en-US" sz="1000" dirty="0">
              <a:solidFill>
                <a:prstClr val="white"/>
              </a:solidFill>
              <a:cs typeface="Arial"/>
            </a:endParaRPr>
          </a:p>
        </p:txBody>
      </p:sp>
      <p:pic>
        <p:nvPicPr>
          <p:cNvPr id="11" name="Image 10" descr="Capgemini_logo.jpg"/>
          <p:cNvPicPr>
            <a:picLocks noChangeAspect="1"/>
          </p:cNvPicPr>
          <p:nvPr userDrawn="1"/>
        </p:nvPicPr>
        <p:blipFill>
          <a:blip r:embed="rId10" cstate="print"/>
          <a:stretch>
            <a:fillRect/>
          </a:stretch>
        </p:blipFill>
        <p:spPr>
          <a:xfrm>
            <a:off x="679099" y="658705"/>
            <a:ext cx="2880360" cy="685800"/>
          </a:xfrm>
          <a:prstGeom prst="rect">
            <a:avLst/>
          </a:prstGeom>
          <a:noFill/>
          <a:ln>
            <a:noFill/>
          </a:ln>
        </p:spPr>
      </p:pic>
      <p:graphicFrame>
        <p:nvGraphicFramePr>
          <p:cNvPr id="5" name="Object 4" hidden="1"/>
          <p:cNvGraphicFramePr>
            <a:graphicFrameLocks noChangeAspect="1"/>
          </p:cNvGraphicFramePr>
          <p:nvPr>
            <p:custDataLst>
              <p:tags r:id="rId4"/>
            </p:custDataLst>
          </p:nvPr>
        </p:nvGraphicFramePr>
        <p:xfrm>
          <a:off x="1" y="1"/>
          <a:ext cx="146539" cy="158750"/>
        </p:xfrm>
        <a:graphic>
          <a:graphicData uri="http://schemas.openxmlformats.org/presentationml/2006/ole">
            <mc:AlternateContent xmlns:mc="http://schemas.openxmlformats.org/markup-compatibility/2006">
              <mc:Choice xmlns:v="urn:schemas-microsoft-com:vml" Requires="v">
                <p:oleObj spid="_x0000_s2376"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1"/>
                        <a:ext cx="14653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tretch>
            <a:fillRect/>
          </a:stretch>
        </p:blipFill>
        <p:spPr bwMode="auto">
          <a:xfrm>
            <a:off x="5910040" y="6509495"/>
            <a:ext cx="2889576" cy="239889"/>
          </a:xfrm>
          <a:prstGeom prst="rect">
            <a:avLst/>
          </a:prstGeom>
          <a:noFill/>
          <a:ln>
            <a:noFill/>
          </a:ln>
        </p:spPr>
      </p:pic>
      <p:sp>
        <p:nvSpPr>
          <p:cNvPr id="2" name="Title 1"/>
          <p:cNvSpPr>
            <a:spLocks noGrp="1"/>
          </p:cNvSpPr>
          <p:nvPr>
            <p:ph type="ctrTitle" hasCustomPrompt="1"/>
            <p:custDataLst>
              <p:tags r:id="rId6"/>
            </p:custDataLst>
          </p:nvPr>
        </p:nvSpPr>
        <p:spPr>
          <a:xfrm>
            <a:off x="1" y="2959927"/>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7"/>
            </p:custDataLst>
          </p:nvPr>
        </p:nvSpPr>
        <p:spPr>
          <a:xfrm>
            <a:off x="4491615"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2775643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rot="16200000">
            <a:off x="7551351" y="1645920"/>
            <a:ext cx="2438399" cy="365760"/>
          </a:xfrm>
          <a:prstGeom prst="rect">
            <a:avLst/>
          </a:prstGeom>
        </p:spPr>
        <p:txBody>
          <a:bodyPr/>
          <a:lstStyle/>
          <a:p>
            <a:fld id="{91B10074-98A4-41EC-9D2A-0C949BAED664}" type="datetime1">
              <a:rPr lang="en-US" smtClean="0">
                <a:solidFill>
                  <a:srgbClr val="00264A"/>
                </a:solidFill>
              </a:rPr>
              <a:t>10/30/2018</a:t>
            </a:fld>
            <a:endParaRPr lang="en-US">
              <a:solidFill>
                <a:srgbClr val="00264A"/>
              </a:solidFill>
            </a:endParaRPr>
          </a:p>
        </p:txBody>
      </p:sp>
      <p:sp>
        <p:nvSpPr>
          <p:cNvPr id="5" name="Footer Placeholder 4"/>
          <p:cNvSpPr>
            <a:spLocks noGrp="1"/>
          </p:cNvSpPr>
          <p:nvPr>
            <p:ph type="ftr" sz="quarter" idx="11"/>
          </p:nvPr>
        </p:nvSpPr>
        <p:spPr>
          <a:xfrm rot="16200000">
            <a:off x="7586910" y="4048760"/>
            <a:ext cx="2367281" cy="365760"/>
          </a:xfrm>
          <a:prstGeom prst="rect">
            <a:avLst/>
          </a:prstGeom>
        </p:spPr>
        <p:txBody>
          <a:bodyPr/>
          <a:lstStyle/>
          <a:p>
            <a:r>
              <a:rPr lang="en-US">
                <a:solidFill>
                  <a:srgbClr val="00264A"/>
                </a:solidFill>
              </a:rPr>
              <a:t>IGATE Sensitive</a:t>
            </a:r>
          </a:p>
        </p:txBody>
      </p:sp>
      <p:sp>
        <p:nvSpPr>
          <p:cNvPr id="6" name="Slide Number Placeholder 5"/>
          <p:cNvSpPr>
            <a:spLocks noGrp="1"/>
          </p:cNvSpPr>
          <p:nvPr>
            <p:ph type="sldNum" sz="quarter" idx="12"/>
          </p:nvPr>
        </p:nvSpPr>
        <p:spPr>
          <a:xfrm>
            <a:off x="8531788" y="5648960"/>
            <a:ext cx="548640" cy="396240"/>
          </a:xfrm>
          <a:prstGeom prst="bracketPair">
            <a:avLst>
              <a:gd name="adj" fmla="val 17949"/>
            </a:avLst>
          </a:prstGeom>
        </p:spPr>
        <p:txBody>
          <a:bodyPr/>
          <a:lstStyle/>
          <a:p>
            <a:fld id="{56C0970F-F1BC-4DE4-BE7D-049060DAEFCF}" type="slidenum">
              <a:rPr lang="en-US">
                <a:solidFill>
                  <a:srgbClr val="00264A"/>
                </a:solidFill>
              </a:rPr>
              <a:pPr/>
              <a:t>‹#›</a:t>
            </a:fld>
            <a:endParaRPr lang="en-US">
              <a:solidFill>
                <a:srgbClr val="00264A"/>
              </a:solidFill>
            </a:endParaRPr>
          </a:p>
        </p:txBody>
      </p:sp>
    </p:spTree>
    <p:extLst>
      <p:ext uri="{BB962C8B-B14F-4D97-AF65-F5344CB8AC3E}">
        <p14:creationId xmlns:p14="http://schemas.microsoft.com/office/powerpoint/2010/main" val="230093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able of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1"/>
          <a:ext cx="146539" cy="158750"/>
        </p:xfrm>
        <a:graphic>
          <a:graphicData uri="http://schemas.openxmlformats.org/presentationml/2006/ole">
            <mc:AlternateContent xmlns:mc="http://schemas.openxmlformats.org/markup-compatibility/2006">
              <mc:Choice xmlns:v="urn:schemas-microsoft-com:vml" Requires="v">
                <p:oleObj spid="_x0000_s339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4653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7"/>
          <p:cNvSpPr>
            <a:spLocks/>
          </p:cNvSpPr>
          <p:nvPr userDrawn="1"/>
        </p:nvSpPr>
        <p:spPr bwMode="auto">
          <a:xfrm flipH="1">
            <a:off x="0" y="0"/>
            <a:ext cx="3675139"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31997 w 40083"/>
              <a:gd name="connsiteY7" fmla="*/ 10039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24076 w 40083"/>
              <a:gd name="connsiteY8" fmla="*/ 14 h 10042"/>
              <a:gd name="connsiteX9" fmla="*/ 2443 w 40083"/>
              <a:gd name="connsiteY9" fmla="*/ 0 h 10042"/>
              <a:gd name="connsiteX0" fmla="*/ 2443 w 24076"/>
              <a:gd name="connsiteY0" fmla="*/ 0 h 10042"/>
              <a:gd name="connsiteX1" fmla="*/ 2443 w 24076"/>
              <a:gd name="connsiteY1" fmla="*/ 1636 h 10042"/>
              <a:gd name="connsiteX2" fmla="*/ 1145 w 24076"/>
              <a:gd name="connsiteY2" fmla="*/ 2792 h 10042"/>
              <a:gd name="connsiteX3" fmla="*/ 0 w 24076"/>
              <a:gd name="connsiteY3" fmla="*/ 3073 h 10042"/>
              <a:gd name="connsiteX4" fmla="*/ 420 w 24076"/>
              <a:gd name="connsiteY4" fmla="*/ 3166 h 10042"/>
              <a:gd name="connsiteX5" fmla="*/ 2443 w 24076"/>
              <a:gd name="connsiteY5" fmla="*/ 4580 h 10042"/>
              <a:gd name="connsiteX6" fmla="*/ 2443 w 24076"/>
              <a:gd name="connsiteY6" fmla="*/ 10042 h 10042"/>
              <a:gd name="connsiteX7" fmla="*/ 24076 w 24076"/>
              <a:gd name="connsiteY7" fmla="*/ 10042 h 10042"/>
              <a:gd name="connsiteX8" fmla="*/ 24076 w 24076"/>
              <a:gd name="connsiteY8" fmla="*/ 14 h 10042"/>
              <a:gd name="connsiteX9" fmla="*/ 2443 w 24076"/>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76"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24076" y="10042"/>
                </a:lnTo>
                <a:lnTo>
                  <a:pt x="24076" y="14"/>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pPr algn="ctr" defTabSz="957756" eaLnBrk="0" fontAlgn="base" hangingPunct="0">
              <a:lnSpc>
                <a:spcPct val="85000"/>
              </a:lnSpc>
              <a:spcBef>
                <a:spcPct val="0"/>
              </a:spcBef>
              <a:spcAft>
                <a:spcPct val="0"/>
              </a:spcAft>
            </a:pPr>
            <a:endParaRPr lang="en-US" sz="2000" b="1">
              <a:solidFill>
                <a:srgbClr val="909090"/>
              </a:solidFill>
            </a:endParaRPr>
          </a:p>
        </p:txBody>
      </p:sp>
      <p:sp>
        <p:nvSpPr>
          <p:cNvPr id="2" name="Titre 1"/>
          <p:cNvSpPr>
            <a:spLocks noGrp="1"/>
          </p:cNvSpPr>
          <p:nvPr>
            <p:ph type="title" hasCustomPrompt="1"/>
            <p:custDataLst>
              <p:tags r:id="rId3"/>
            </p:custDataLst>
          </p:nvPr>
        </p:nvSpPr>
        <p:spPr>
          <a:xfrm>
            <a:off x="290148" y="962025"/>
            <a:ext cx="2883877" cy="2248140"/>
          </a:xfrm>
          <a:prstGeom prst="rect">
            <a:avLst/>
          </a:prstGeom>
        </p:spPr>
        <p:txBody>
          <a:bodyPr lIns="180000" tIns="33059" rIns="36000" bIns="33059" anchor="ctr" anchorCtr="0"/>
          <a:lstStyle>
            <a:lvl1pPr algn="l">
              <a:defRPr lang="en-US" sz="4000" b="1" kern="1200" baseline="0" noProof="0" dirty="0" smtClean="0">
                <a:solidFill>
                  <a:schemeClr val="accent5">
                    <a:lumMod val="20000"/>
                    <a:lumOff val="80000"/>
                  </a:schemeClr>
                </a:solidFill>
                <a:latin typeface="Arial" pitchFamily="34" charset="0"/>
                <a:ea typeface="+mj-ea"/>
                <a:cs typeface="Arial" pitchFamily="34" charset="0"/>
              </a:defRPr>
            </a:lvl1pPr>
          </a:lstStyle>
          <a:p>
            <a:pPr lvl="0" algn="l" defTabSz="839694" rtl="0" eaLnBrk="1" latinLnBrk="0" hangingPunct="1">
              <a:spcBef>
                <a:spcPct val="0"/>
              </a:spcBef>
              <a:buNone/>
            </a:pPr>
            <a:r>
              <a:rPr lang="en-US" noProof="0" dirty="0"/>
              <a:t>Click here to edit master text</a:t>
            </a:r>
          </a:p>
        </p:txBody>
      </p:sp>
      <p:sp>
        <p:nvSpPr>
          <p:cNvPr id="10" name="Espace réservé du contenu 9"/>
          <p:cNvSpPr>
            <a:spLocks noGrp="1"/>
          </p:cNvSpPr>
          <p:nvPr>
            <p:ph sz="quarter" idx="10"/>
          </p:nvPr>
        </p:nvSpPr>
        <p:spPr>
          <a:xfrm>
            <a:off x="3821541" y="1512000"/>
            <a:ext cx="4851889" cy="4788000"/>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83369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42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7" y="1494767"/>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66547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5447"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7" y="2111956"/>
            <a:ext cx="8845484"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298605" y="1495448"/>
            <a:ext cx="8860287"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1009663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1"/>
          <a:ext cx="146539" cy="158750"/>
        </p:xfrm>
        <a:graphic>
          <a:graphicData uri="http://schemas.openxmlformats.org/presentationml/2006/ole">
            <mc:AlternateContent xmlns:mc="http://schemas.openxmlformats.org/markup-compatibility/2006">
              <mc:Choice xmlns:v="urn:schemas-microsoft-com:vml" Requires="v">
                <p:oleObj spid="_x0000_s647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4653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1" y="1533439"/>
            <a:ext cx="4155820"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1533441"/>
            <a:ext cx="4155820"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024566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1"/>
          <a:ext cx="146539" cy="158750"/>
        </p:xfrm>
        <a:graphic>
          <a:graphicData uri="http://schemas.openxmlformats.org/presentationml/2006/ole">
            <mc:AlternateContent xmlns:mc="http://schemas.openxmlformats.org/markup-compatibility/2006">
              <mc:Choice xmlns:v="urn:schemas-microsoft-com:vml" Requires="v">
                <p:oleObj spid="_x0000_s7495"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1"/>
                        <a:ext cx="14653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1" y="2206953"/>
            <a:ext cx="4155820"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290502"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4636750"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824593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408791" y="1459814"/>
            <a:ext cx="3990467"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408791" y="1984896"/>
            <a:ext cx="3990467"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4766260" y="1459814"/>
            <a:ext cx="3990467"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4766260" y="1984896"/>
            <a:ext cx="3990467"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408791" y="3843789"/>
            <a:ext cx="3990467"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408791" y="4375489"/>
            <a:ext cx="3990467"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4766260" y="3843789"/>
            <a:ext cx="3990467"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4766260" y="4375489"/>
            <a:ext cx="3990467"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119909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1"/>
          <a:ext cx="146539" cy="158750"/>
        </p:xfrm>
        <a:graphic>
          <a:graphicData uri="http://schemas.openxmlformats.org/presentationml/2006/ole">
            <mc:AlternateContent xmlns:mc="http://schemas.openxmlformats.org/markup-compatibility/2006">
              <mc:Choice xmlns:v="urn:schemas-microsoft-com:vml" Requires="v">
                <p:oleObj spid="_x0000_s851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4653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306714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543"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98342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vmlDrawing" Target="../drawings/vmlDrawing1.v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20" Type="http://schemas.openxmlformats.org/officeDocument/2006/relationships/tags" Target="../tags/tag8.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tags" Target="../tags/tag3.xml"/><Relationship Id="rId23" Type="http://schemas.openxmlformats.org/officeDocument/2006/relationships/image" Target="../media/image2.jpeg"/><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3"/>
            </p:custDataLst>
          </p:nvPr>
        </p:nvGraphicFramePr>
        <p:xfrm>
          <a:off x="1" y="1"/>
          <a:ext cx="146539" cy="158750"/>
        </p:xfrm>
        <a:graphic>
          <a:graphicData uri="http://schemas.openxmlformats.org/presentationml/2006/ole">
            <mc:AlternateContent xmlns:mc="http://schemas.openxmlformats.org/markup-compatibility/2006">
              <mc:Choice xmlns:v="urn:schemas-microsoft-com:vml" Requires="v">
                <p:oleObj spid="_x0000_s1353" name="think-cell Slide" r:id="rId21" imgW="360" imgH="360" progId="">
                  <p:embed/>
                </p:oleObj>
              </mc:Choice>
              <mc:Fallback>
                <p:oleObj name="think-cell Slide" r:id="rId21" imgW="360" imgH="360" progId="">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 y="1"/>
                        <a:ext cx="14653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4"/>
            </p:custDataLst>
          </p:nvPr>
        </p:nvSpPr>
        <p:spPr>
          <a:xfrm>
            <a:off x="2" y="1"/>
            <a:ext cx="9143999" cy="1002135"/>
          </a:xfrm>
          <a:prstGeom prst="rect">
            <a:avLst/>
          </a:prstGeom>
        </p:spPr>
        <p:txBody>
          <a:bodyPr vert="horz" lIns="297529" tIns="33059" rIns="165294" bIns="33059" rtlCol="0" anchor="ctr">
            <a:noAutofit/>
          </a:bodyPr>
          <a:lstStyle/>
          <a:p>
            <a:r>
              <a:rPr lang="fr-FR" noProof="0" dirty="0"/>
              <a:t>Cliquez pour modifier le style du titre</a:t>
            </a:r>
            <a:endParaRPr lang="en-US" noProof="0" dirty="0"/>
          </a:p>
        </p:txBody>
      </p:sp>
      <p:sp>
        <p:nvSpPr>
          <p:cNvPr id="3" name="Text Placeholder 2"/>
          <p:cNvSpPr>
            <a:spLocks noGrp="1"/>
          </p:cNvSpPr>
          <p:nvPr>
            <p:ph type="body" idx="1"/>
            <p:custDataLst>
              <p:tags r:id="rId15"/>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1" name="TextBox 10"/>
          <p:cNvSpPr txBox="1"/>
          <p:nvPr>
            <p:custDataLst>
              <p:tags r:id="rId16"/>
            </p:custDataLst>
          </p:nvPr>
        </p:nvSpPr>
        <p:spPr>
          <a:xfrm>
            <a:off x="8827277" y="6661691"/>
            <a:ext cx="110607" cy="107722"/>
          </a:xfrm>
          <a:prstGeom prst="rect">
            <a:avLst/>
          </a:prstGeom>
          <a:noFill/>
        </p:spPr>
        <p:txBody>
          <a:bodyPr wrap="none" lIns="0" tIns="0" rIns="0" bIns="0" rtlCol="0" anchor="ctr">
            <a:spAutoFit/>
          </a:bodyPr>
          <a:lstStyle/>
          <a:p>
            <a:pPr algn="ctr" defTabSz="957756"/>
            <a:fld id="{6A895693-0027-4F28-9367-92E39A51F51C}" type="slidenum">
              <a:rPr lang="en-US" sz="700">
                <a:solidFill>
                  <a:srgbClr val="9F958F"/>
                </a:solidFill>
              </a:rPr>
              <a:pPr algn="ctr" defTabSz="957756"/>
              <a:t>‹#›</a:t>
            </a:fld>
            <a:endParaRPr lang="en-US" sz="700" dirty="0">
              <a:solidFill>
                <a:srgbClr val="9F958F"/>
              </a:solidFill>
            </a:endParaRPr>
          </a:p>
        </p:txBody>
      </p:sp>
      <p:sp>
        <p:nvSpPr>
          <p:cNvPr id="9" name="Freeform 4"/>
          <p:cNvSpPr>
            <a:spLocks/>
          </p:cNvSpPr>
          <p:nvPr>
            <p:custDataLst>
              <p:tags r:id="rId17"/>
            </p:custDataLst>
          </p:nvPr>
        </p:nvSpPr>
        <p:spPr bwMode="auto">
          <a:xfrm>
            <a:off x="3" y="676403"/>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pPr defTabSz="957756"/>
            <a:endParaRPr lang="fr-FR" sz="1900" dirty="0">
              <a:solidFill>
                <a:srgbClr val="00264A"/>
              </a:solidFill>
            </a:endParaRPr>
          </a:p>
        </p:txBody>
      </p:sp>
      <p:sp>
        <p:nvSpPr>
          <p:cNvPr id="12" name="Rectangle 11"/>
          <p:cNvSpPr>
            <a:spLocks noChangeArrowheads="1"/>
          </p:cNvSpPr>
          <p:nvPr>
            <p:custDataLst>
              <p:tags r:id="rId18"/>
            </p:custDataLst>
          </p:nvPr>
        </p:nvSpPr>
        <p:spPr bwMode="auto">
          <a:xfrm>
            <a:off x="6223229" y="6623405"/>
            <a:ext cx="2455979"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600" dirty="0">
                <a:solidFill>
                  <a:srgbClr val="9F958F"/>
                </a:solidFill>
                <a:cs typeface="Helvetica Light"/>
              </a:rPr>
              <a:t>Copyright © Capgemini 2015. All Rights Reserved</a:t>
            </a:r>
          </a:p>
        </p:txBody>
      </p:sp>
      <p:sp>
        <p:nvSpPr>
          <p:cNvPr id="13" name="Rectangle 12"/>
          <p:cNvSpPr/>
          <p:nvPr>
            <p:custDataLst>
              <p:tags r:id="rId19"/>
            </p:custDataLst>
          </p:nvPr>
        </p:nvSpPr>
        <p:spPr>
          <a:xfrm>
            <a:off x="6911928" y="6427224"/>
            <a:ext cx="1767281" cy="195814"/>
          </a:xfrm>
          <a:prstGeom prst="rect">
            <a:avLst/>
          </a:prstGeom>
        </p:spPr>
        <p:txBody>
          <a:bodyPr wrap="none" lIns="35997" tIns="35997" rIns="35997" bIns="35997" anchor="b" anchorCtr="0">
            <a:noAutofit/>
          </a:bodyPr>
          <a:lstStyle/>
          <a:p>
            <a:pPr algn="r" defTabSz="957756"/>
            <a:r>
              <a:rPr lang="en-US" sz="700" dirty="0">
                <a:solidFill>
                  <a:srgbClr val="9F958F"/>
                </a:solidFill>
              </a:rPr>
              <a:t>Presentation Title | Date</a:t>
            </a:r>
          </a:p>
        </p:txBody>
      </p:sp>
      <p:cxnSp>
        <p:nvCxnSpPr>
          <p:cNvPr id="15" name="Straight Connector 5"/>
          <p:cNvCxnSpPr/>
          <p:nvPr>
            <p:custDataLst>
              <p:tags r:id="rId20"/>
            </p:custDataLst>
          </p:nvPr>
        </p:nvCxnSpPr>
        <p:spPr>
          <a:xfrm flipH="1">
            <a:off x="3"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3" cstate="print"/>
          <a:stretch>
            <a:fillRect/>
          </a:stretch>
        </p:blipFill>
        <p:spPr>
          <a:xfrm>
            <a:off x="270463" y="6439029"/>
            <a:ext cx="1438103" cy="344978"/>
          </a:xfrm>
          <a:prstGeom prst="rect">
            <a:avLst/>
          </a:prstGeom>
          <a:noFill/>
          <a:ln>
            <a:noFill/>
          </a:ln>
        </p:spPr>
      </p:pic>
    </p:spTree>
    <p:extLst>
      <p:ext uri="{BB962C8B-B14F-4D97-AF65-F5344CB8AC3E}">
        <p14:creationId xmlns:p14="http://schemas.microsoft.com/office/powerpoint/2010/main" val="34061608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sldNum="0" hdr="0" ft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27546"/>
            <a:ext cx="8229600" cy="5997054"/>
          </a:xfrm>
        </p:spPr>
        <p:txBody>
          <a:bodyPr>
            <a:normAutofit/>
          </a:bodyPr>
          <a:lstStyle/>
          <a:p>
            <a:pPr algn="ctr"/>
            <a:r>
              <a:rPr lang="en-US" sz="4800" dirty="0"/>
              <a:t>Warehouse Management System</a:t>
            </a:r>
          </a:p>
        </p:txBody>
      </p:sp>
    </p:spTree>
    <p:extLst>
      <p:ext uri="{BB962C8B-B14F-4D97-AF65-F5344CB8AC3E}">
        <p14:creationId xmlns:p14="http://schemas.microsoft.com/office/powerpoint/2010/main" val="935443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27546"/>
            <a:ext cx="8229600" cy="485882"/>
          </a:xfrm>
        </p:spPr>
        <p:txBody>
          <a:bodyPr/>
          <a:lstStyle/>
          <a:p>
            <a:pPr algn="ctr"/>
            <a:r>
              <a:rPr lang="en-US" dirty="0">
                <a:latin typeface="Calibri" panose="020F0502020204030204" pitchFamily="34" charset="0"/>
              </a:rPr>
              <a:t>Pre-Receiving</a:t>
            </a:r>
          </a:p>
        </p:txBody>
      </p:sp>
      <p:sp>
        <p:nvSpPr>
          <p:cNvPr id="3" name="Content Placeholder 2"/>
          <p:cNvSpPr>
            <a:spLocks noGrp="1"/>
          </p:cNvSpPr>
          <p:nvPr>
            <p:ph idx="1"/>
          </p:nvPr>
        </p:nvSpPr>
        <p:spPr>
          <a:xfrm>
            <a:off x="457200" y="1201004"/>
            <a:ext cx="8229600" cy="4925160"/>
          </a:xfrm>
        </p:spPr>
        <p:txBody>
          <a:bodyPr/>
          <a:lstStyle/>
          <a:p>
            <a:pPr>
              <a:buClr>
                <a:schemeClr val="accent5">
                  <a:lumMod val="75000"/>
                </a:schemeClr>
              </a:buClr>
              <a:buFont typeface="Arial" panose="020B0604020202020204" pitchFamily="34" charset="0"/>
              <a:buChar char="•"/>
            </a:pPr>
            <a:endParaRPr lang="en-US" sz="2000" b="0" dirty="0">
              <a:solidFill>
                <a:schemeClr val="tx1"/>
              </a:solidFill>
              <a:latin typeface="Calibri" panose="020F0502020204030204" pitchFamily="34" charset="0"/>
              <a:cs typeface="Arial" panose="020B0604020202020204" pitchFamily="34" charset="0"/>
            </a:endParaRPr>
          </a:p>
          <a:p>
            <a:pPr>
              <a:buClr>
                <a:schemeClr val="accent5">
                  <a:lumMod val="75000"/>
                </a:schemeClr>
              </a:buClr>
              <a:buFont typeface="Arial" panose="020B0604020202020204" pitchFamily="34" charset="0"/>
              <a:buChar char="•"/>
            </a:pPr>
            <a:r>
              <a:rPr lang="en-US" sz="2000" b="0" dirty="0">
                <a:solidFill>
                  <a:schemeClr val="tx1"/>
                </a:solidFill>
                <a:latin typeface="Calibri" panose="020F0502020204030204" pitchFamily="34" charset="0"/>
                <a:cs typeface="Arial" panose="020B0604020202020204" pitchFamily="34" charset="0"/>
              </a:rPr>
              <a:t>Pre-receiving allows warehouse systems to process the functionalities before an inventory is received. </a:t>
            </a:r>
          </a:p>
          <a:p>
            <a:pPr>
              <a:buClr>
                <a:schemeClr val="accent5">
                  <a:lumMod val="75000"/>
                </a:schemeClr>
              </a:buClr>
              <a:buFont typeface="Arial" panose="020B0604020202020204" pitchFamily="34" charset="0"/>
              <a:buChar char="•"/>
            </a:pPr>
            <a:endParaRPr lang="en-US" sz="2000" dirty="0">
              <a:solidFill>
                <a:schemeClr val="tx1"/>
              </a:solidFill>
              <a:latin typeface="Calibri" panose="020F0502020204030204" pitchFamily="34" charset="0"/>
              <a:cs typeface="Arial" panose="020B0604020202020204" pitchFamily="34" charset="0"/>
            </a:endParaRPr>
          </a:p>
          <a:p>
            <a:pPr>
              <a:buClr>
                <a:schemeClr val="accent5">
                  <a:lumMod val="75000"/>
                </a:schemeClr>
              </a:buClr>
              <a:buFont typeface="Arial" panose="020B0604020202020204" pitchFamily="34" charset="0"/>
              <a:buChar char="•"/>
            </a:pPr>
            <a:r>
              <a:rPr lang="en-US" sz="2000" dirty="0">
                <a:solidFill>
                  <a:schemeClr val="tx1"/>
                </a:solidFill>
                <a:latin typeface="Calibri" panose="020F0502020204030204" pitchFamily="34" charset="0"/>
                <a:cs typeface="Arial" panose="020B0604020202020204" pitchFamily="34" charset="0"/>
              </a:rPr>
              <a:t>In Pre-receiving the vendor will send ASN which contains the details of purchase order , Items , quantity of the items, etc.</a:t>
            </a:r>
          </a:p>
          <a:p>
            <a:pPr>
              <a:buClr>
                <a:schemeClr val="accent5">
                  <a:lumMod val="75000"/>
                </a:schemeClr>
              </a:buClr>
              <a:buFont typeface="Arial" panose="020B0604020202020204" pitchFamily="34" charset="0"/>
              <a:buChar char="•"/>
            </a:pPr>
            <a:endParaRPr lang="en-US" sz="2000" b="0" dirty="0">
              <a:solidFill>
                <a:schemeClr val="tx1"/>
              </a:solidFill>
              <a:latin typeface="Calibri" panose="020F0502020204030204" pitchFamily="34" charset="0"/>
              <a:cs typeface="Arial" panose="020B0604020202020204" pitchFamily="34" charset="0"/>
            </a:endParaRPr>
          </a:p>
          <a:p>
            <a:pPr>
              <a:buClr>
                <a:schemeClr val="accent5">
                  <a:lumMod val="75000"/>
                </a:schemeClr>
              </a:buClr>
              <a:buFont typeface="Arial" panose="020B0604020202020204" pitchFamily="34" charset="0"/>
              <a:buChar char="•"/>
            </a:pPr>
            <a:r>
              <a:rPr lang="en-US" sz="2000" b="0" dirty="0">
                <a:solidFill>
                  <a:schemeClr val="tx1"/>
                </a:solidFill>
                <a:latin typeface="Calibri" panose="020F0502020204030204" pitchFamily="34" charset="0"/>
                <a:cs typeface="Arial" panose="020B0604020202020204" pitchFamily="34" charset="0"/>
              </a:rPr>
              <a:t>Pre-receiving comes with Appointment scheduling and  Yard management.</a:t>
            </a:r>
          </a:p>
          <a:p>
            <a:pPr>
              <a:buClr>
                <a:schemeClr val="accent5">
                  <a:lumMod val="75000"/>
                </a:schemeClr>
              </a:buClr>
              <a:buFont typeface="Arial" panose="020B0604020202020204" pitchFamily="34" charset="0"/>
              <a:buChar char="•"/>
            </a:pPr>
            <a:endParaRPr lang="en-US" sz="2000" b="0" dirty="0">
              <a:solidFill>
                <a:schemeClr val="tx1"/>
              </a:solidFill>
              <a:latin typeface="Calibri" panose="020F0502020204030204" pitchFamily="34" charset="0"/>
              <a:cs typeface="Arial" panose="020B0604020202020204" pitchFamily="34" charset="0"/>
            </a:endParaRP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937048"/>
            <a:ext cx="3477491" cy="233040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3937048"/>
            <a:ext cx="3648075" cy="2330402"/>
          </a:xfrm>
          <a:prstGeom prst="rect">
            <a:avLst/>
          </a:prstGeom>
        </p:spPr>
      </p:pic>
    </p:spTree>
    <p:extLst>
      <p:ext uri="{BB962C8B-B14F-4D97-AF65-F5344CB8AC3E}">
        <p14:creationId xmlns:p14="http://schemas.microsoft.com/office/powerpoint/2010/main" val="3112278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Yard management Flow</a:t>
            </a:r>
          </a:p>
        </p:txBody>
      </p:sp>
      <p:pic>
        <p:nvPicPr>
          <p:cNvPr id="5" name="Picture 4">
            <a:extLst>
              <a:ext uri="{FF2B5EF4-FFF2-40B4-BE49-F238E27FC236}">
                <a16:creationId xmlns:a16="http://schemas.microsoft.com/office/drawing/2014/main" id="{D47861AB-81C4-4A07-ABEF-DA70F31CFE4B}"/>
              </a:ext>
            </a:extLst>
          </p:cNvPr>
          <p:cNvPicPr>
            <a:picLocks noChangeAspect="1"/>
          </p:cNvPicPr>
          <p:nvPr/>
        </p:nvPicPr>
        <p:blipFill>
          <a:blip r:embed="rId2"/>
          <a:stretch>
            <a:fillRect/>
          </a:stretch>
        </p:blipFill>
        <p:spPr>
          <a:xfrm>
            <a:off x="228600" y="1600200"/>
            <a:ext cx="8191500" cy="3876675"/>
          </a:xfrm>
          <a:prstGeom prst="rect">
            <a:avLst/>
          </a:prstGeom>
        </p:spPr>
      </p:pic>
    </p:spTree>
    <p:extLst>
      <p:ext uri="{BB962C8B-B14F-4D97-AF65-F5344CB8AC3E}">
        <p14:creationId xmlns:p14="http://schemas.microsoft.com/office/powerpoint/2010/main" val="714574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Ways of Appointment Scheduling</a:t>
            </a:r>
          </a:p>
        </p:txBody>
      </p:sp>
      <p:sp>
        <p:nvSpPr>
          <p:cNvPr id="3" name="Content Placeholder 2"/>
          <p:cNvSpPr>
            <a:spLocks noGrp="1"/>
          </p:cNvSpPr>
          <p:nvPr>
            <p:ph idx="1"/>
          </p:nvPr>
        </p:nvSpPr>
        <p:spPr/>
        <p:txBody>
          <a:bodyPr/>
          <a:lstStyle/>
          <a:p>
            <a:pPr marL="342900" lvl="1" indent="-342900">
              <a:lnSpc>
                <a:spcPct val="100000"/>
              </a:lnSpc>
              <a:buClr>
                <a:schemeClr val="accent5">
                  <a:lumMod val="75000"/>
                </a:schemeClr>
              </a:buClr>
            </a:pPr>
            <a:r>
              <a:rPr lang="en-US" sz="2000" b="1" dirty="0">
                <a:solidFill>
                  <a:schemeClr val="tx1"/>
                </a:solidFill>
                <a:latin typeface="Calibri" panose="020F0502020204030204" pitchFamily="34" charset="0"/>
              </a:rPr>
              <a:t>UI Appointment Scheduling</a:t>
            </a:r>
            <a:r>
              <a:rPr lang="en-US" sz="2000" dirty="0">
                <a:solidFill>
                  <a:schemeClr val="tx1"/>
                </a:solidFill>
                <a:latin typeface="Calibri" panose="020F0502020204030204" pitchFamily="34" charset="0"/>
              </a:rPr>
              <a:t>: </a:t>
            </a:r>
            <a:r>
              <a:rPr lang="en-US" sz="2000" dirty="0">
                <a:solidFill>
                  <a:schemeClr val="tx1"/>
                </a:solidFill>
                <a:latin typeface="Calibri" panose="020F0502020204030204" pitchFamily="34" charset="0"/>
                <a:cs typeface="Times New Roman" panose="02020603050405020304" pitchFamily="18" charset="0"/>
              </a:rPr>
              <a:t>We can schedule the appointment through the   user interface.</a:t>
            </a:r>
            <a:endParaRPr lang="en-US" sz="2000" b="1" dirty="0">
              <a:solidFill>
                <a:schemeClr val="tx1"/>
              </a:solidFill>
              <a:latin typeface="Calibri" panose="020F0502020204030204" pitchFamily="34" charset="0"/>
            </a:endParaRPr>
          </a:p>
          <a:p>
            <a:pPr marL="342900" lvl="1" indent="-342900">
              <a:lnSpc>
                <a:spcPct val="100000"/>
              </a:lnSpc>
              <a:buClr>
                <a:schemeClr val="accent5">
                  <a:lumMod val="75000"/>
                </a:schemeClr>
              </a:buClr>
            </a:pPr>
            <a:r>
              <a:rPr lang="en-US" sz="2000" b="1" dirty="0">
                <a:solidFill>
                  <a:schemeClr val="tx1"/>
                </a:solidFill>
                <a:latin typeface="Calibri" panose="020F0502020204030204" pitchFamily="34" charset="0"/>
              </a:rPr>
              <a:t>Guard check in: </a:t>
            </a:r>
            <a:r>
              <a:rPr lang="en-US" sz="2000" dirty="0">
                <a:solidFill>
                  <a:schemeClr val="tx1"/>
                </a:solidFill>
                <a:latin typeface="Calibri" panose="020F0502020204030204" pitchFamily="34" charset="0"/>
                <a:cs typeface="Times New Roman" panose="02020603050405020304" pitchFamily="18" charset="0"/>
              </a:rPr>
              <a:t>The appointment is scheduled by guard while check in the inventories which are coming into the warehouse.</a:t>
            </a:r>
            <a:endParaRPr lang="en-US" sz="2000" b="1" dirty="0">
              <a:solidFill>
                <a:schemeClr val="tx1"/>
              </a:solidFill>
              <a:latin typeface="Calibri" panose="020F0502020204030204" pitchFamily="34" charset="0"/>
            </a:endParaRPr>
          </a:p>
          <a:p>
            <a:pPr marL="342900" lvl="1" indent="-342900">
              <a:lnSpc>
                <a:spcPct val="100000"/>
              </a:lnSpc>
              <a:buClr>
                <a:schemeClr val="accent5">
                  <a:lumMod val="75000"/>
                </a:schemeClr>
              </a:buClr>
            </a:pPr>
            <a:r>
              <a:rPr lang="en-US" sz="2000" b="1" dirty="0">
                <a:solidFill>
                  <a:schemeClr val="tx1"/>
                </a:solidFill>
                <a:latin typeface="Calibri" panose="020F0502020204030204" pitchFamily="34" charset="0"/>
              </a:rPr>
              <a:t>Through ASN Bridge: </a:t>
            </a:r>
            <a:r>
              <a:rPr lang="en-US" sz="2000" dirty="0">
                <a:solidFill>
                  <a:schemeClr val="tx1"/>
                </a:solidFill>
                <a:latin typeface="Calibri" panose="020F0502020204030204" pitchFamily="34" charset="0"/>
              </a:rPr>
              <a:t>In this </a:t>
            </a:r>
            <a:r>
              <a:rPr lang="en-US" sz="2000" dirty="0">
                <a:solidFill>
                  <a:schemeClr val="tx1"/>
                </a:solidFill>
                <a:latin typeface="Calibri" panose="020F0502020204030204" pitchFamily="34" charset="0"/>
                <a:cs typeface="Times New Roman" panose="02020603050405020304" pitchFamily="18" charset="0"/>
              </a:rPr>
              <a:t>option an appointment is scheduled within ASN. In this scheduling </a:t>
            </a:r>
            <a:r>
              <a:rPr lang="en-US" sz="2000" b="1" dirty="0">
                <a:solidFill>
                  <a:schemeClr val="tx1"/>
                </a:solidFill>
                <a:latin typeface="Calibri" panose="020F0502020204030204" pitchFamily="34" charset="0"/>
                <a:cs typeface="Times New Roman" panose="02020603050405020304" pitchFamily="18" charset="0"/>
              </a:rPr>
              <a:t>asn_hdr</a:t>
            </a:r>
            <a:r>
              <a:rPr lang="en-US" sz="2000" dirty="0">
                <a:solidFill>
                  <a:schemeClr val="tx1"/>
                </a:solidFill>
                <a:latin typeface="Calibri" panose="020F0502020204030204" pitchFamily="34" charset="0"/>
                <a:cs typeface="Times New Roman" panose="02020603050405020304" pitchFamily="18" charset="0"/>
              </a:rPr>
              <a:t> table is used and it contains flag. If flag is </a:t>
            </a:r>
            <a:r>
              <a:rPr lang="en-US" sz="2000" b="1" dirty="0">
                <a:solidFill>
                  <a:schemeClr val="tx1"/>
                </a:solidFill>
                <a:latin typeface="Calibri" panose="020F0502020204030204" pitchFamily="34" charset="0"/>
                <a:cs typeface="Times New Roman" panose="02020603050405020304" pitchFamily="18" charset="0"/>
              </a:rPr>
              <a:t>Y</a:t>
            </a:r>
            <a:r>
              <a:rPr lang="en-US" sz="2000" dirty="0">
                <a:solidFill>
                  <a:schemeClr val="tx1"/>
                </a:solidFill>
                <a:latin typeface="Calibri" panose="020F0502020204030204" pitchFamily="34" charset="0"/>
                <a:cs typeface="Times New Roman" panose="02020603050405020304" pitchFamily="18" charset="0"/>
              </a:rPr>
              <a:t> then appointment is scheduled by ASN bridge and if flag is </a:t>
            </a:r>
            <a:r>
              <a:rPr lang="en-US" sz="2000" b="1" dirty="0">
                <a:solidFill>
                  <a:schemeClr val="tx1"/>
                </a:solidFill>
                <a:latin typeface="Calibri" panose="020F0502020204030204" pitchFamily="34" charset="0"/>
                <a:cs typeface="Times New Roman" panose="02020603050405020304" pitchFamily="18" charset="0"/>
              </a:rPr>
              <a:t>N</a:t>
            </a:r>
            <a:r>
              <a:rPr lang="en-US" sz="2000" dirty="0">
                <a:solidFill>
                  <a:schemeClr val="tx1"/>
                </a:solidFill>
                <a:latin typeface="Calibri" panose="020F0502020204030204" pitchFamily="34" charset="0"/>
                <a:cs typeface="Times New Roman" panose="02020603050405020304" pitchFamily="18" charset="0"/>
              </a:rPr>
              <a:t> then appointment is scheduled by  supervisor.</a:t>
            </a:r>
            <a:endParaRPr lang="en-US" sz="2000" dirty="0">
              <a:solidFill>
                <a:schemeClr val="tx1"/>
              </a:solidFill>
              <a:latin typeface="Calibri" panose="020F0502020204030204" pitchFamily="34" charset="0"/>
            </a:endParaRPr>
          </a:p>
          <a:p>
            <a:pPr marL="342900" lvl="1" indent="-342900">
              <a:lnSpc>
                <a:spcPct val="100000"/>
              </a:lnSpc>
              <a:buClr>
                <a:schemeClr val="accent5">
                  <a:lumMod val="75000"/>
                </a:schemeClr>
              </a:buClr>
            </a:pPr>
            <a:r>
              <a:rPr lang="en-US" sz="2000" b="1" dirty="0">
                <a:solidFill>
                  <a:schemeClr val="tx1"/>
                </a:solidFill>
                <a:latin typeface="Calibri" panose="020F0502020204030204" pitchFamily="34" charset="0"/>
              </a:rPr>
              <a:t>Through Appointment Bridge</a:t>
            </a:r>
            <a:r>
              <a:rPr lang="en-US" sz="2000" dirty="0">
                <a:solidFill>
                  <a:schemeClr val="tx1"/>
                </a:solidFill>
                <a:latin typeface="Calibri" panose="020F0502020204030204" pitchFamily="34" charset="0"/>
              </a:rPr>
              <a:t>: </a:t>
            </a:r>
            <a:r>
              <a:rPr lang="en-US" sz="2000" dirty="0">
                <a:solidFill>
                  <a:schemeClr val="tx1"/>
                </a:solidFill>
                <a:latin typeface="Calibri" panose="020F0502020204030204" pitchFamily="34" charset="0"/>
                <a:cs typeface="Times New Roman" panose="02020603050405020304" pitchFamily="18" charset="0"/>
              </a:rPr>
              <a:t>We have appointment table, where host will               separately schedule the appointment(2004)</a:t>
            </a:r>
          </a:p>
          <a:p>
            <a:pPr marL="0" indent="0">
              <a:buNone/>
            </a:pPr>
            <a:endParaRPr lang="en-US" sz="2000" dirty="0">
              <a:latin typeface="Calibri" panose="020F0502020204030204" pitchFamily="34" charset="0"/>
            </a:endParaRPr>
          </a:p>
          <a:p>
            <a:pPr marL="0" indent="0">
              <a:buNone/>
            </a:pPr>
            <a:endParaRPr lang="en-US" sz="2000" dirty="0">
              <a:latin typeface="Calibri" panose="020F0502020204030204" pitchFamily="34" charset="0"/>
            </a:endParaRPr>
          </a:p>
        </p:txBody>
      </p:sp>
      <p:pic>
        <p:nvPicPr>
          <p:cNvPr id="4" name="Picture 3">
            <a:extLst>
              <a:ext uri="{FF2B5EF4-FFF2-40B4-BE49-F238E27FC236}">
                <a16:creationId xmlns:a16="http://schemas.microsoft.com/office/drawing/2014/main" id="{EF78D3AC-A8BF-4700-AE59-B54B22854116}"/>
              </a:ext>
            </a:extLst>
          </p:cNvPr>
          <p:cNvPicPr>
            <a:picLocks noChangeAspect="1"/>
          </p:cNvPicPr>
          <p:nvPr/>
        </p:nvPicPr>
        <p:blipFill>
          <a:blip r:embed="rId2"/>
          <a:stretch>
            <a:fillRect/>
          </a:stretch>
        </p:blipFill>
        <p:spPr>
          <a:xfrm>
            <a:off x="2362200" y="4922069"/>
            <a:ext cx="3894734" cy="1665425"/>
          </a:xfrm>
          <a:prstGeom prst="rect">
            <a:avLst/>
          </a:prstGeom>
        </p:spPr>
      </p:pic>
    </p:spTree>
    <p:extLst>
      <p:ext uri="{BB962C8B-B14F-4D97-AF65-F5344CB8AC3E}">
        <p14:creationId xmlns:p14="http://schemas.microsoft.com/office/powerpoint/2010/main" val="3709012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Receiving</a:t>
            </a:r>
          </a:p>
        </p:txBody>
      </p:sp>
      <p:sp>
        <p:nvSpPr>
          <p:cNvPr id="3" name="Content Placeholder 2"/>
          <p:cNvSpPr>
            <a:spLocks noGrp="1"/>
          </p:cNvSpPr>
          <p:nvPr>
            <p:ph idx="1"/>
          </p:nvPr>
        </p:nvSpPr>
        <p:spPr/>
        <p:txBody>
          <a:bodyPr/>
          <a:lstStyle/>
          <a:p>
            <a:r>
              <a:rPr lang="en-US" sz="2000" dirty="0">
                <a:solidFill>
                  <a:schemeClr val="tx1"/>
                </a:solidFill>
                <a:latin typeface="Calibri" panose="020F0502020204030204" pitchFamily="34" charset="0"/>
                <a:cs typeface="Times New Roman" panose="02020603050405020304" pitchFamily="18" charset="0"/>
              </a:rPr>
              <a:t>Receiving is the process of unloading the inventory from the trailer. </a:t>
            </a:r>
          </a:p>
          <a:p>
            <a:pPr marL="0" indent="0">
              <a:lnSpc>
                <a:spcPct val="100000"/>
              </a:lnSpc>
              <a:buNone/>
            </a:pPr>
            <a:r>
              <a:rPr lang="en-US" sz="2000" dirty="0">
                <a:solidFill>
                  <a:schemeClr val="tx1"/>
                </a:solidFill>
                <a:latin typeface="Calibri" panose="020F0502020204030204" pitchFamily="34" charset="0"/>
                <a:cs typeface="Times New Roman" panose="02020603050405020304" pitchFamily="18" charset="0"/>
              </a:rPr>
              <a:t>Types of Receiving:</a:t>
            </a:r>
          </a:p>
          <a:p>
            <a:pPr>
              <a:lnSpc>
                <a:spcPct val="100000"/>
              </a:lnSpc>
            </a:pPr>
            <a:r>
              <a:rPr lang="en-US" sz="2000" b="1" dirty="0">
                <a:solidFill>
                  <a:schemeClr val="tx1"/>
                </a:solidFill>
                <a:latin typeface="Calibri" panose="020F0502020204030204" pitchFamily="34" charset="0"/>
                <a:cs typeface="Times New Roman" panose="02020603050405020304" pitchFamily="18" charset="0"/>
              </a:rPr>
              <a:t>Pallet Level:</a:t>
            </a:r>
          </a:p>
          <a:p>
            <a:pPr marL="0" indent="0">
              <a:lnSpc>
                <a:spcPct val="100000"/>
              </a:lnSpc>
              <a:buNone/>
            </a:pPr>
            <a:r>
              <a:rPr lang="en-US" sz="2000" dirty="0">
                <a:solidFill>
                  <a:schemeClr val="tx1"/>
                </a:solidFill>
                <a:latin typeface="Calibri" panose="020F0502020204030204" pitchFamily="34" charset="0"/>
                <a:cs typeface="Times New Roman" panose="02020603050405020304" pitchFamily="18" charset="0"/>
              </a:rPr>
              <a:t>In pallet level the whole pallet is scanned and we get all the information of item and cases.</a:t>
            </a:r>
          </a:p>
          <a:p>
            <a:pPr lvl="0"/>
            <a:r>
              <a:rPr lang="en-US" sz="2000" b="1" dirty="0">
                <a:solidFill>
                  <a:schemeClr val="tx1"/>
                </a:solidFill>
                <a:latin typeface="Calibri" panose="020F0502020204030204" pitchFamily="34" charset="0"/>
              </a:rPr>
              <a:t>Case Level</a:t>
            </a:r>
            <a:r>
              <a:rPr lang="en-US" sz="2000" dirty="0">
                <a:solidFill>
                  <a:schemeClr val="tx1"/>
                </a:solidFill>
                <a:latin typeface="Calibri" panose="020F0502020204030204" pitchFamily="34" charset="0"/>
              </a:rPr>
              <a:t>: </a:t>
            </a:r>
          </a:p>
          <a:p>
            <a:pPr marL="0" lvl="0" indent="0">
              <a:buNone/>
            </a:pPr>
            <a:r>
              <a:rPr lang="en-US" sz="2000" dirty="0">
                <a:solidFill>
                  <a:schemeClr val="tx1"/>
                </a:solidFill>
                <a:latin typeface="Calibri" panose="020F0502020204030204" pitchFamily="34" charset="0"/>
              </a:rPr>
              <a:t>Case level contains ASN header, Case header and Case details and after bridging          the ASN details will be added. The </a:t>
            </a:r>
            <a:r>
              <a:rPr lang="en-US" sz="2000" b="1" dirty="0">
                <a:solidFill>
                  <a:schemeClr val="tx1"/>
                </a:solidFill>
                <a:latin typeface="Calibri" panose="020F0502020204030204" pitchFamily="34" charset="0"/>
              </a:rPr>
              <a:t>asn_hdr</a:t>
            </a:r>
            <a:r>
              <a:rPr lang="en-US" sz="2000" dirty="0">
                <a:solidFill>
                  <a:schemeClr val="tx1"/>
                </a:solidFill>
                <a:latin typeface="Calibri" panose="020F0502020204030204" pitchFamily="34" charset="0"/>
              </a:rPr>
              <a:t> contains ship_via, shpmnt_nbr, trlr_nbr, </a:t>
            </a:r>
            <a:r>
              <a:rPr lang="en-US" sz="2000" b="1" dirty="0" err="1">
                <a:solidFill>
                  <a:schemeClr val="tx1"/>
                </a:solidFill>
                <a:latin typeface="Calibri" panose="020F0502020204030204" pitchFamily="34" charset="0"/>
              </a:rPr>
              <a:t>case_hdr</a:t>
            </a:r>
            <a:r>
              <a:rPr lang="en-US" sz="2000" dirty="0">
                <a:solidFill>
                  <a:schemeClr val="tx1"/>
                </a:solidFill>
                <a:latin typeface="Calibri" panose="020F0502020204030204" pitchFamily="34" charset="0"/>
              </a:rPr>
              <a:t> contains </a:t>
            </a:r>
            <a:r>
              <a:rPr lang="en-US" sz="2000" dirty="0" err="1">
                <a:solidFill>
                  <a:schemeClr val="tx1"/>
                </a:solidFill>
                <a:latin typeface="Calibri" panose="020F0502020204030204" pitchFamily="34" charset="0"/>
              </a:rPr>
              <a:t>case_nbr</a:t>
            </a:r>
            <a:r>
              <a:rPr lang="en-US" sz="2000" dirty="0">
                <a:solidFill>
                  <a:schemeClr val="tx1"/>
                </a:solidFill>
                <a:latin typeface="Calibri" panose="020F0502020204030204" pitchFamily="34" charset="0"/>
              </a:rPr>
              <a:t>, </a:t>
            </a:r>
            <a:r>
              <a:rPr lang="en-US" sz="2000" dirty="0" err="1">
                <a:solidFill>
                  <a:schemeClr val="tx1"/>
                </a:solidFill>
                <a:latin typeface="Calibri" panose="020F0502020204030204" pitchFamily="34" charset="0"/>
              </a:rPr>
              <a:t>create_date_time</a:t>
            </a:r>
            <a:r>
              <a:rPr lang="en-US" sz="2000" dirty="0">
                <a:solidFill>
                  <a:schemeClr val="tx1"/>
                </a:solidFill>
                <a:latin typeface="Calibri" panose="020F0502020204030204" pitchFamily="34" charset="0"/>
              </a:rPr>
              <a:t>, trlr_nbr, </a:t>
            </a:r>
            <a:r>
              <a:rPr lang="en-US" sz="2000" b="1" dirty="0" err="1">
                <a:solidFill>
                  <a:schemeClr val="tx1"/>
                </a:solidFill>
                <a:latin typeface="Calibri" panose="020F0502020204030204" pitchFamily="34" charset="0"/>
              </a:rPr>
              <a:t>case_dtl</a:t>
            </a:r>
            <a:r>
              <a:rPr lang="en-US" sz="2000" dirty="0">
                <a:solidFill>
                  <a:schemeClr val="tx1"/>
                </a:solidFill>
                <a:latin typeface="Calibri" panose="020F0502020204030204" pitchFamily="34" charset="0"/>
              </a:rPr>
              <a:t> contains </a:t>
            </a:r>
            <a:r>
              <a:rPr lang="en-US" sz="2000" dirty="0" err="1">
                <a:solidFill>
                  <a:schemeClr val="tx1"/>
                </a:solidFill>
                <a:latin typeface="Calibri" panose="020F0502020204030204" pitchFamily="34" charset="0"/>
              </a:rPr>
              <a:t>actl_qty</a:t>
            </a:r>
            <a:r>
              <a:rPr lang="en-US" sz="2000" dirty="0">
                <a:solidFill>
                  <a:schemeClr val="tx1"/>
                </a:solidFill>
                <a:latin typeface="Calibri" panose="020F0502020204030204" pitchFamily="34" charset="0"/>
              </a:rPr>
              <a:t>, </a:t>
            </a:r>
            <a:r>
              <a:rPr lang="en-US" sz="2000" dirty="0" err="1">
                <a:solidFill>
                  <a:schemeClr val="tx1"/>
                </a:solidFill>
                <a:latin typeface="Calibri" panose="020F0502020204030204" pitchFamily="34" charset="0"/>
              </a:rPr>
              <a:t>case_nbr,sku_id</a:t>
            </a:r>
            <a:r>
              <a:rPr lang="en-US" sz="2000" dirty="0">
                <a:solidFill>
                  <a:schemeClr val="tx1"/>
                </a:solidFill>
                <a:latin typeface="Calibri" panose="020F0502020204030204" pitchFamily="34" charset="0"/>
              </a:rPr>
              <a:t> and </a:t>
            </a:r>
            <a:r>
              <a:rPr lang="en-US" sz="2000" b="1" dirty="0">
                <a:solidFill>
                  <a:schemeClr val="tx1"/>
                </a:solidFill>
                <a:latin typeface="Calibri" panose="020F0502020204030204" pitchFamily="34" charset="0"/>
              </a:rPr>
              <a:t>asn_dtl</a:t>
            </a:r>
            <a:r>
              <a:rPr lang="en-US" sz="2000" dirty="0">
                <a:solidFill>
                  <a:schemeClr val="tx1"/>
                </a:solidFill>
                <a:latin typeface="Calibri" panose="020F0502020204030204" pitchFamily="34" charset="0"/>
              </a:rPr>
              <a:t> contains sku_id, cases_rcvd, units_rcvd.</a:t>
            </a:r>
            <a:endParaRPr lang="en-US" sz="2000" dirty="0">
              <a:solidFill>
                <a:schemeClr val="tx1"/>
              </a:solidFill>
              <a:latin typeface="Calibri" panose="020F0502020204030204" pitchFamily="34" charset="0"/>
              <a:cs typeface="Times New Roman" panose="02020603050405020304" pitchFamily="18" charset="0"/>
            </a:endParaRPr>
          </a:p>
          <a:p>
            <a:pPr marL="0" indent="0">
              <a:lnSpc>
                <a:spcPct val="100000"/>
              </a:lnSpc>
              <a:buNone/>
            </a:pPr>
            <a:r>
              <a:rPr lang="en-US" sz="2000" dirty="0">
                <a:solidFill>
                  <a:schemeClr val="tx1"/>
                </a:solidFill>
                <a:latin typeface="Calibri" panose="020F0502020204030204" pitchFamily="34" charset="0"/>
                <a:cs typeface="Times New Roman" panose="02020603050405020304" pitchFamily="18" charset="0"/>
              </a:rPr>
              <a:t>	</a:t>
            </a:r>
            <a:endParaRPr lang="en-US" sz="2000" dirty="0">
              <a:solidFill>
                <a:schemeClr val="tx1"/>
              </a:solidFill>
              <a:latin typeface="Calibri" panose="020F0502020204030204" pitchFamily="34" charset="0"/>
            </a:endParaRPr>
          </a:p>
          <a:p>
            <a:pPr marL="0" indent="0">
              <a:buNone/>
            </a:pPr>
            <a:r>
              <a:rPr lang="en-US" sz="2000" dirty="0">
                <a:solidFill>
                  <a:schemeClr val="tx1"/>
                </a:solidFill>
              </a:rPr>
              <a:t> </a:t>
            </a:r>
          </a:p>
        </p:txBody>
      </p:sp>
    </p:spTree>
    <p:extLst>
      <p:ext uri="{BB962C8B-B14F-4D97-AF65-F5344CB8AC3E}">
        <p14:creationId xmlns:p14="http://schemas.microsoft.com/office/powerpoint/2010/main" val="2219944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Receiving</a:t>
            </a:r>
            <a:endParaRPr lang="en-US" dirty="0"/>
          </a:p>
        </p:txBody>
      </p:sp>
      <p:sp>
        <p:nvSpPr>
          <p:cNvPr id="3" name="Content Placeholder 2"/>
          <p:cNvSpPr>
            <a:spLocks noGrp="1"/>
          </p:cNvSpPr>
          <p:nvPr>
            <p:ph idx="1"/>
          </p:nvPr>
        </p:nvSpPr>
        <p:spPr/>
        <p:txBody>
          <a:bodyPr/>
          <a:lstStyle/>
          <a:p>
            <a:pPr lvl="0"/>
            <a:r>
              <a:rPr lang="en-US" sz="2000" b="1" dirty="0">
                <a:solidFill>
                  <a:schemeClr val="tx1"/>
                </a:solidFill>
                <a:latin typeface="Calibri" panose="020F0502020204030204" pitchFamily="34" charset="0"/>
              </a:rPr>
              <a:t>SKU Level</a:t>
            </a:r>
            <a:r>
              <a:rPr lang="en-US" sz="2000" dirty="0">
                <a:solidFill>
                  <a:schemeClr val="tx1"/>
                </a:solidFill>
                <a:latin typeface="Calibri" panose="020F0502020204030204" pitchFamily="34" charset="0"/>
              </a:rPr>
              <a:t>: </a:t>
            </a:r>
          </a:p>
          <a:p>
            <a:pPr marL="0" lvl="0" indent="0">
              <a:buNone/>
            </a:pPr>
            <a:r>
              <a:rPr lang="en-US" sz="2000" dirty="0">
                <a:solidFill>
                  <a:schemeClr val="tx1"/>
                </a:solidFill>
                <a:latin typeface="Calibri" panose="020F0502020204030204" pitchFamily="34" charset="0"/>
              </a:rPr>
              <a:t>SKU level contains only ASN header and ASN details and there will be no case information. The </a:t>
            </a:r>
            <a:r>
              <a:rPr lang="en-US" sz="2000" b="1" dirty="0">
                <a:solidFill>
                  <a:schemeClr val="tx1"/>
                </a:solidFill>
                <a:latin typeface="Calibri" panose="020F0502020204030204" pitchFamily="34" charset="0"/>
              </a:rPr>
              <a:t>asn_hdr</a:t>
            </a:r>
            <a:r>
              <a:rPr lang="en-US" sz="2000" dirty="0">
                <a:solidFill>
                  <a:schemeClr val="tx1"/>
                </a:solidFill>
                <a:latin typeface="Calibri" panose="020F0502020204030204" pitchFamily="34" charset="0"/>
              </a:rPr>
              <a:t> contains ship_via, shpmnt_nbr, trlr_nbr and </a:t>
            </a:r>
            <a:r>
              <a:rPr lang="en-US" sz="2000" b="1" dirty="0">
                <a:solidFill>
                  <a:schemeClr val="tx1"/>
                </a:solidFill>
                <a:latin typeface="Calibri" panose="020F0502020204030204" pitchFamily="34" charset="0"/>
              </a:rPr>
              <a:t>asn_dtl</a:t>
            </a:r>
            <a:r>
              <a:rPr lang="en-US" sz="2000" dirty="0">
                <a:solidFill>
                  <a:schemeClr val="tx1"/>
                </a:solidFill>
                <a:latin typeface="Calibri" panose="020F0502020204030204" pitchFamily="34" charset="0"/>
              </a:rPr>
              <a:t> contains sku_id, cases_rcvd.</a:t>
            </a:r>
            <a:endParaRPr lang="en-US" sz="2000" b="1" dirty="0">
              <a:solidFill>
                <a:schemeClr val="tx1"/>
              </a:solidFill>
              <a:latin typeface="Calibri" panose="020F0502020204030204" pitchFamily="34" charset="0"/>
            </a:endParaRPr>
          </a:p>
          <a:p>
            <a:pPr lvl="0"/>
            <a:r>
              <a:rPr lang="en-US" sz="2000" b="1" dirty="0">
                <a:solidFill>
                  <a:schemeClr val="tx1"/>
                </a:solidFill>
                <a:latin typeface="Calibri" panose="020F0502020204030204" pitchFamily="34" charset="0"/>
              </a:rPr>
              <a:t>Blind level:</a:t>
            </a:r>
            <a:r>
              <a:rPr lang="en-US" sz="2000" dirty="0">
                <a:solidFill>
                  <a:schemeClr val="tx1"/>
                </a:solidFill>
                <a:latin typeface="Calibri" panose="020F0502020204030204" pitchFamily="34" charset="0"/>
              </a:rPr>
              <a:t> </a:t>
            </a:r>
          </a:p>
          <a:p>
            <a:pPr marL="0" indent="0">
              <a:buNone/>
            </a:pPr>
            <a:r>
              <a:rPr lang="en-US" sz="2000" dirty="0">
                <a:solidFill>
                  <a:schemeClr val="tx1"/>
                </a:solidFill>
                <a:latin typeface="Calibri" panose="020F0502020204030204" pitchFamily="34" charset="0"/>
              </a:rPr>
              <a:t>In Blind level, the vendor will send only ASN header and no other details. The </a:t>
            </a:r>
            <a:r>
              <a:rPr lang="en-US" sz="2000" b="1" dirty="0">
                <a:solidFill>
                  <a:schemeClr val="tx1"/>
                </a:solidFill>
                <a:latin typeface="Calibri" panose="020F0502020204030204" pitchFamily="34" charset="0"/>
              </a:rPr>
              <a:t>asn_hdr</a:t>
            </a:r>
            <a:r>
              <a:rPr lang="en-US" sz="2000" dirty="0">
                <a:solidFill>
                  <a:schemeClr val="tx1"/>
                </a:solidFill>
                <a:latin typeface="Calibri" panose="020F0502020204030204" pitchFamily="34" charset="0"/>
              </a:rPr>
              <a:t> contains ship_via, shpmnt_nbr and trlr_nbr.</a:t>
            </a:r>
          </a:p>
          <a:p>
            <a:endParaRPr lang="en-US" sz="2000" dirty="0"/>
          </a:p>
        </p:txBody>
      </p:sp>
    </p:spTree>
    <p:extLst>
      <p:ext uri="{BB962C8B-B14F-4D97-AF65-F5344CB8AC3E}">
        <p14:creationId xmlns:p14="http://schemas.microsoft.com/office/powerpoint/2010/main" val="2606825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Receiving</a:t>
            </a:r>
          </a:p>
        </p:txBody>
      </p:sp>
      <p:sp>
        <p:nvSpPr>
          <p:cNvPr id="3" name="Content Placeholder 2"/>
          <p:cNvSpPr>
            <a:spLocks noGrp="1"/>
          </p:cNvSpPr>
          <p:nvPr>
            <p:ph idx="1"/>
          </p:nvPr>
        </p:nvSpPr>
        <p:spPr/>
        <p:txBody>
          <a:bodyPr/>
          <a:lstStyle/>
          <a:p>
            <a:pPr marL="0" indent="0">
              <a:buNone/>
            </a:pPr>
            <a:r>
              <a:rPr lang="en-US" sz="2000" dirty="0">
                <a:solidFill>
                  <a:schemeClr val="tx1"/>
                </a:solidFill>
                <a:latin typeface="Calibri" panose="020F0502020204030204" pitchFamily="34" charset="0"/>
              </a:rPr>
              <a:t>Receiving process is done in two methods:</a:t>
            </a:r>
            <a:endParaRPr lang="en-US" sz="2000" dirty="0">
              <a:latin typeface="Calibri" panose="020F0502020204030204" pitchFamily="34" charset="0"/>
            </a:endParaRPr>
          </a:p>
          <a:p>
            <a:pPr algn="just">
              <a:buFont typeface="Arial" panose="020B0604020202020204" pitchFamily="34" charset="0"/>
              <a:buChar char="•"/>
            </a:pPr>
            <a:r>
              <a:rPr lang="en-US" sz="2000" b="1" dirty="0">
                <a:solidFill>
                  <a:schemeClr val="tx1"/>
                </a:solidFill>
                <a:latin typeface="Calibri" panose="020F0502020204030204" pitchFamily="34" charset="0"/>
                <a:cs typeface="Times New Roman" panose="02020603050405020304" pitchFamily="18" charset="0"/>
              </a:rPr>
              <a:t>Manual Unload:</a:t>
            </a:r>
            <a:r>
              <a:rPr lang="en-US" sz="2000" dirty="0">
                <a:solidFill>
                  <a:schemeClr val="tx1"/>
                </a:solidFill>
                <a:latin typeface="Calibri" panose="020F0502020204030204" pitchFamily="34" charset="0"/>
                <a:cs typeface="Times New Roman" panose="02020603050405020304" pitchFamily="18" charset="0"/>
              </a:rPr>
              <a:t> In manual unload the cases are manually unloaded from the trailer.</a:t>
            </a:r>
          </a:p>
          <a:p>
            <a:pPr algn="just">
              <a:buFont typeface="Arial" panose="020B0604020202020204" pitchFamily="34" charset="0"/>
              <a:buChar char="•"/>
            </a:pPr>
            <a:r>
              <a:rPr lang="en-US" sz="2000" b="1" dirty="0">
                <a:solidFill>
                  <a:schemeClr val="tx1"/>
                </a:solidFill>
                <a:latin typeface="Calibri" panose="020F0502020204030204" pitchFamily="34" charset="0"/>
                <a:cs typeface="Times New Roman" panose="02020603050405020304" pitchFamily="18" charset="0"/>
              </a:rPr>
              <a:t>Conveyor Unload: </a:t>
            </a:r>
            <a:r>
              <a:rPr lang="en-US" sz="2000" dirty="0">
                <a:solidFill>
                  <a:schemeClr val="tx1"/>
                </a:solidFill>
                <a:latin typeface="Calibri" panose="020F0502020204030204" pitchFamily="34" charset="0"/>
                <a:cs typeface="Times New Roman" panose="02020603050405020304" pitchFamily="18" charset="0"/>
              </a:rPr>
              <a:t>In conveyor unload the cases from the trailers are 	     unloaded onto the conveyor. From the conveyor, the operators unload 	     the cases onto pallets using the </a:t>
            </a:r>
            <a:r>
              <a:rPr lang="en-US" sz="2000" b="1" dirty="0">
                <a:solidFill>
                  <a:schemeClr val="tx1"/>
                </a:solidFill>
                <a:latin typeface="Calibri" panose="020F0502020204030204" pitchFamily="34" charset="0"/>
                <a:cs typeface="Times New Roman" panose="02020603050405020304" pitchFamily="18" charset="0"/>
              </a:rPr>
              <a:t>RF-Receive palletize </a:t>
            </a:r>
            <a:r>
              <a:rPr lang="en-US" sz="2000" dirty="0">
                <a:solidFill>
                  <a:schemeClr val="tx1"/>
                </a:solidFill>
                <a:latin typeface="Calibri" panose="020F0502020204030204" pitchFamily="34" charset="0"/>
                <a:cs typeface="Times New Roman" panose="02020603050405020304" pitchFamily="18" charset="0"/>
              </a:rPr>
              <a:t>option in WM.</a:t>
            </a:r>
          </a:p>
          <a:p>
            <a:pPr algn="just">
              <a:buFont typeface="Arial" panose="020B0604020202020204" pitchFamily="34" charset="0"/>
              <a:buChar char="•"/>
            </a:pPr>
            <a:endParaRPr lang="en-US" sz="2000" dirty="0">
              <a:solidFill>
                <a:schemeClr val="tx1"/>
              </a:solidFill>
              <a:latin typeface="Calibri" panose="020F0502020204030204" pitchFamily="34" charset="0"/>
              <a:cs typeface="Times New Roman" panose="02020603050405020304" pitchFamily="18" charset="0"/>
            </a:endParaRPr>
          </a:p>
          <a:p>
            <a:pPr marL="0" indent="0">
              <a:buNone/>
            </a:pPr>
            <a:endParaRPr lang="en-US" sz="2000" dirty="0">
              <a:latin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500" y="3657600"/>
            <a:ext cx="4038600" cy="2438400"/>
          </a:xfrm>
          <a:prstGeom prst="rect">
            <a:avLst/>
          </a:prstGeom>
        </p:spPr>
      </p:pic>
    </p:spTree>
    <p:extLst>
      <p:ext uri="{BB962C8B-B14F-4D97-AF65-F5344CB8AC3E}">
        <p14:creationId xmlns:p14="http://schemas.microsoft.com/office/powerpoint/2010/main" val="2239318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Receiving Flow</a:t>
            </a:r>
            <a:endParaRPr lang="en-US" dirty="0"/>
          </a:p>
        </p:txBody>
      </p:sp>
      <p:sp>
        <p:nvSpPr>
          <p:cNvPr id="3" name="Content Placeholder 2"/>
          <p:cNvSpPr>
            <a:spLocks noGrp="1"/>
          </p:cNvSpPr>
          <p:nvPr>
            <p:ph idx="1"/>
          </p:nvPr>
        </p:nvSpPr>
        <p:spPr>
          <a:xfrm>
            <a:off x="381000" y="1524000"/>
            <a:ext cx="8229600" cy="4221163"/>
          </a:xfrm>
        </p:spPr>
        <p:txBody>
          <a:bodyPr/>
          <a:lstStyle/>
          <a:p>
            <a:pPr algn="just">
              <a:buFont typeface="Arial" panose="020B0604020202020204" pitchFamily="34" charset="0"/>
              <a:buChar char="•"/>
            </a:pPr>
            <a:r>
              <a:rPr lang="en-US" sz="2000" b="1" dirty="0">
                <a:solidFill>
                  <a:schemeClr val="tx1"/>
                </a:solidFill>
                <a:latin typeface="Calibri" panose="020F0502020204030204" pitchFamily="34" charset="0"/>
                <a:cs typeface="Times New Roman" panose="02020603050405020304" pitchFamily="18" charset="0"/>
              </a:rPr>
              <a:t>Verify Case: </a:t>
            </a:r>
            <a:r>
              <a:rPr lang="en-US" sz="2000" dirty="0">
                <a:solidFill>
                  <a:schemeClr val="tx1"/>
                </a:solidFill>
                <a:latin typeface="Calibri" panose="020F0502020204030204" pitchFamily="34" charset="0"/>
                <a:cs typeface="Times New Roman" panose="02020603050405020304" pitchFamily="18" charset="0"/>
              </a:rPr>
              <a:t>It involves verifying/checking the cases.</a:t>
            </a:r>
          </a:p>
          <a:p>
            <a:pPr algn="just">
              <a:buFont typeface="Arial" panose="020B0604020202020204" pitchFamily="34" charset="0"/>
              <a:buChar char="•"/>
            </a:pPr>
            <a:endParaRPr lang="en-US" sz="2000" b="1" dirty="0">
              <a:solidFill>
                <a:schemeClr val="tx1"/>
              </a:solidFill>
              <a:latin typeface="Calibri" panose="020F0502020204030204" pitchFamily="34" charset="0"/>
              <a:cs typeface="Times New Roman" panose="02020603050405020304" pitchFamily="18" charset="0"/>
            </a:endParaRPr>
          </a:p>
          <a:p>
            <a:pPr algn="just">
              <a:buFont typeface="Arial" panose="020B0604020202020204" pitchFamily="34" charset="0"/>
              <a:buChar char="•"/>
            </a:pPr>
            <a:r>
              <a:rPr lang="en-US" sz="2000" b="1" dirty="0">
                <a:solidFill>
                  <a:schemeClr val="tx1"/>
                </a:solidFill>
                <a:latin typeface="Calibri" panose="020F0502020204030204" pitchFamily="34" charset="0"/>
                <a:cs typeface="Times New Roman" panose="02020603050405020304" pitchFamily="18" charset="0"/>
              </a:rPr>
              <a:t>Receive Inventories: </a:t>
            </a:r>
            <a:r>
              <a:rPr lang="en-US" sz="2000" dirty="0">
                <a:solidFill>
                  <a:schemeClr val="tx1"/>
                </a:solidFill>
                <a:latin typeface="Calibri" panose="020F0502020204030204" pitchFamily="34" charset="0"/>
                <a:cs typeface="Times New Roman" panose="02020603050405020304" pitchFamily="18" charset="0"/>
              </a:rPr>
              <a:t>After verifying the case, receive the inventories.</a:t>
            </a:r>
          </a:p>
          <a:p>
            <a:pPr algn="just">
              <a:buFont typeface="Arial" panose="020B0604020202020204" pitchFamily="34" charset="0"/>
              <a:buChar char="•"/>
            </a:pPr>
            <a:endParaRPr lang="en-US" sz="2000" b="1" dirty="0">
              <a:solidFill>
                <a:schemeClr val="tx1"/>
              </a:solidFill>
              <a:latin typeface="Calibri" panose="020F0502020204030204" pitchFamily="34" charset="0"/>
              <a:cs typeface="Times New Roman" panose="02020603050405020304" pitchFamily="18" charset="0"/>
            </a:endParaRPr>
          </a:p>
          <a:p>
            <a:pPr algn="just">
              <a:buFont typeface="Arial" panose="020B0604020202020204" pitchFamily="34" charset="0"/>
              <a:buChar char="•"/>
            </a:pPr>
            <a:r>
              <a:rPr lang="en-US" sz="2000" b="1" dirty="0">
                <a:solidFill>
                  <a:schemeClr val="tx1"/>
                </a:solidFill>
                <a:latin typeface="Calibri" panose="020F0502020204030204" pitchFamily="34" charset="0"/>
                <a:cs typeface="Times New Roman" panose="02020603050405020304" pitchFamily="18" charset="0"/>
              </a:rPr>
              <a:t>Immediate Needs: </a:t>
            </a:r>
            <a:r>
              <a:rPr lang="en-US" sz="2000" dirty="0">
                <a:solidFill>
                  <a:schemeClr val="tx1"/>
                </a:solidFill>
                <a:latin typeface="Calibri" panose="020F0502020204030204" pitchFamily="34" charset="0"/>
                <a:cs typeface="Times New Roman" panose="02020603050405020304" pitchFamily="18" charset="0"/>
              </a:rPr>
              <a:t>If audit check and other checks are needed then it will go to immediate needs or if the requested order is with inventory and if it is immediately needed then it will go to immediate needs.</a:t>
            </a:r>
          </a:p>
          <a:p>
            <a:pPr algn="just">
              <a:buFont typeface="Arial" panose="020B0604020202020204" pitchFamily="34" charset="0"/>
              <a:buChar char="•"/>
            </a:pPr>
            <a:endParaRPr lang="en-US" sz="2000" b="1" dirty="0">
              <a:solidFill>
                <a:schemeClr val="tx1"/>
              </a:solidFill>
              <a:latin typeface="Calibri" panose="020F0502020204030204" pitchFamily="34" charset="0"/>
              <a:cs typeface="Times New Roman" panose="02020603050405020304" pitchFamily="18" charset="0"/>
            </a:endParaRPr>
          </a:p>
          <a:p>
            <a:pPr algn="just">
              <a:buFont typeface="Arial" panose="020B0604020202020204" pitchFamily="34" charset="0"/>
              <a:buChar char="•"/>
            </a:pPr>
            <a:r>
              <a:rPr lang="en-US" sz="2000" b="1" dirty="0">
                <a:solidFill>
                  <a:schemeClr val="tx1"/>
                </a:solidFill>
                <a:latin typeface="Calibri" panose="020F0502020204030204" pitchFamily="34" charset="0"/>
                <a:cs typeface="Times New Roman" panose="02020603050405020304" pitchFamily="18" charset="0"/>
              </a:rPr>
              <a:t>Sorting: </a:t>
            </a:r>
            <a:r>
              <a:rPr lang="en-US" sz="2000" dirty="0">
                <a:solidFill>
                  <a:schemeClr val="tx1"/>
                </a:solidFill>
                <a:latin typeface="Calibri" panose="020F0502020204030204" pitchFamily="34" charset="0"/>
                <a:cs typeface="Times New Roman" panose="02020603050405020304" pitchFamily="18" charset="0"/>
              </a:rPr>
              <a:t>Collecting the similar types of cases or items in SKU’s.</a:t>
            </a:r>
          </a:p>
          <a:p>
            <a:pPr algn="just">
              <a:buFont typeface="Arial" panose="020B0604020202020204" pitchFamily="34" charset="0"/>
              <a:buChar char="•"/>
            </a:pPr>
            <a:endParaRPr lang="en-US" sz="2000" b="1" dirty="0">
              <a:solidFill>
                <a:schemeClr val="tx1"/>
              </a:solidFill>
              <a:latin typeface="Calibri" panose="020F0502020204030204" pitchFamily="34" charset="0"/>
              <a:cs typeface="Times New Roman" panose="02020603050405020304" pitchFamily="18" charset="0"/>
            </a:endParaRPr>
          </a:p>
          <a:p>
            <a:pPr algn="just">
              <a:buFont typeface="Arial" panose="020B0604020202020204" pitchFamily="34" charset="0"/>
              <a:buChar char="•"/>
            </a:pPr>
            <a:r>
              <a:rPr lang="en-US" sz="2000" b="1" dirty="0">
                <a:solidFill>
                  <a:schemeClr val="tx1"/>
                </a:solidFill>
                <a:latin typeface="Calibri" panose="020F0502020204030204" pitchFamily="34" charset="0"/>
                <a:cs typeface="Times New Roman" panose="02020603050405020304" pitchFamily="18" charset="0"/>
              </a:rPr>
              <a:t>Build Pallet: </a:t>
            </a:r>
            <a:r>
              <a:rPr lang="en-US" sz="2000" dirty="0">
                <a:solidFill>
                  <a:schemeClr val="tx1"/>
                </a:solidFill>
                <a:latin typeface="Calibri" panose="020F0502020204030204" pitchFamily="34" charset="0"/>
                <a:cs typeface="Times New Roman" panose="02020603050405020304" pitchFamily="18" charset="0"/>
              </a:rPr>
              <a:t>Pallet is flat transport structure that supports cases or items while lifted by forklift, so build pallet, once the items/cases are 	      sorted to place them in proper location.</a:t>
            </a:r>
          </a:p>
          <a:p>
            <a:pPr marL="0" indent="0" algn="just">
              <a:buNone/>
            </a:pPr>
            <a:endParaRPr lang="en-US" sz="2000" dirty="0">
              <a:solidFill>
                <a:schemeClr val="tx1"/>
              </a:solidFill>
              <a:latin typeface="Calibri" panose="020F0502020204030204" pitchFamily="34" charset="0"/>
              <a:cs typeface="Times New Roman" panose="02020603050405020304" pitchFamily="18" charset="0"/>
            </a:endParaRPr>
          </a:p>
          <a:p>
            <a:pPr marL="0" indent="0">
              <a:buNone/>
            </a:pPr>
            <a:endParaRPr lang="en-US" dirty="0">
              <a:solidFill>
                <a:schemeClr val="tx1"/>
              </a:solidFill>
            </a:endParaRPr>
          </a:p>
          <a:p>
            <a:pPr marL="0" lvl="0" indent="0">
              <a:buNone/>
            </a:pPr>
            <a:r>
              <a:rPr lang="en-US" sz="2800" i="1" dirty="0">
                <a:solidFill>
                  <a:schemeClr val="tx1"/>
                </a:solidFill>
              </a:rPr>
              <a:t> </a:t>
            </a:r>
            <a:endParaRPr lang="en-US" sz="2800"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3661979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Inbound VAS</a:t>
            </a:r>
          </a:p>
        </p:txBody>
      </p:sp>
      <p:sp>
        <p:nvSpPr>
          <p:cNvPr id="3" name="Content Placeholder 2"/>
          <p:cNvSpPr>
            <a:spLocks noGrp="1"/>
          </p:cNvSpPr>
          <p:nvPr>
            <p:ph idx="1"/>
          </p:nvPr>
        </p:nvSpPr>
        <p:spPr/>
        <p:txBody>
          <a:bodyPr/>
          <a:lstStyle/>
          <a:p>
            <a:r>
              <a:rPr lang="en-US" sz="2000" dirty="0">
                <a:latin typeface="Calibri" panose="020F0502020204030204" pitchFamily="34" charset="0"/>
              </a:rPr>
              <a:t>Inbound Value Added Service (VAS) enables clients to initiate multi-step processing for LPNs. </a:t>
            </a:r>
          </a:p>
          <a:p>
            <a:r>
              <a:rPr lang="en-US" sz="2000" dirty="0">
                <a:latin typeface="Calibri" panose="020F0502020204030204" pitchFamily="34" charset="0"/>
              </a:rPr>
              <a:t>For example, inventory may be diverted to a QA area so that warehouse personnel can perform a quality audit on the LPN.  </a:t>
            </a:r>
          </a:p>
          <a:p>
            <a:r>
              <a:rPr lang="en-US" sz="2000" dirty="0">
                <a:latin typeface="Calibri" panose="020F0502020204030204" pitchFamily="34" charset="0"/>
              </a:rPr>
              <a:t>After the quality audit, the LPN may be sent to a re-packaging area to be broken-down or packed into a specific standard LPN quantity. </a:t>
            </a:r>
          </a:p>
          <a:p>
            <a:r>
              <a:rPr lang="en-US" sz="2000" dirty="0">
                <a:latin typeface="Calibri" panose="020F0502020204030204" pitchFamily="34" charset="0"/>
              </a:rPr>
              <a:t> And lastly, the inventory may be directed to a reserve location for final putaway.  </a:t>
            </a:r>
          </a:p>
          <a:p>
            <a:r>
              <a:rPr lang="en-US" sz="2000" dirty="0">
                <a:latin typeface="Calibri" panose="020F0502020204030204" pitchFamily="34" charset="0"/>
              </a:rPr>
              <a:t>The Inbound VAS functionality sequentially directs the inventory through each step of the VAS path.</a:t>
            </a:r>
          </a:p>
          <a:p>
            <a:endParaRPr lang="en-US" dirty="0"/>
          </a:p>
        </p:txBody>
      </p:sp>
    </p:spTree>
    <p:extLst>
      <p:ext uri="{BB962C8B-B14F-4D97-AF65-F5344CB8AC3E}">
        <p14:creationId xmlns:p14="http://schemas.microsoft.com/office/powerpoint/2010/main" val="2487062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27546"/>
            <a:ext cx="8229600" cy="485882"/>
          </a:xfrm>
        </p:spPr>
        <p:txBody>
          <a:bodyPr/>
          <a:lstStyle/>
          <a:p>
            <a:pPr algn="ctr"/>
            <a:r>
              <a:rPr lang="en-US" dirty="0">
                <a:latin typeface="Calibri" panose="020F0502020204030204" pitchFamily="34" charset="0"/>
              </a:rPr>
              <a:t>Putaway</a:t>
            </a:r>
          </a:p>
        </p:txBody>
      </p:sp>
      <p:sp>
        <p:nvSpPr>
          <p:cNvPr id="3" name="Content Placeholder 2"/>
          <p:cNvSpPr>
            <a:spLocks noGrp="1"/>
          </p:cNvSpPr>
          <p:nvPr>
            <p:ph idx="1"/>
          </p:nvPr>
        </p:nvSpPr>
        <p:spPr>
          <a:xfrm>
            <a:off x="457200" y="1201004"/>
            <a:ext cx="8229600" cy="5275996"/>
          </a:xfrm>
        </p:spPr>
        <p:txBody>
          <a:bodyPr/>
          <a:lstStyle/>
          <a:p>
            <a:pPr algn="just">
              <a:buClr>
                <a:srgbClr val="00B0F0"/>
              </a:buClr>
            </a:pPr>
            <a:r>
              <a:rPr lang="en-US" sz="2000" b="0" dirty="0">
                <a:solidFill>
                  <a:schemeClr val="tx1"/>
                </a:solidFill>
                <a:latin typeface="Calibri" panose="020F0502020204030204" pitchFamily="34" charset="0"/>
                <a:cs typeface="Times New Roman" panose="02020603050405020304" pitchFamily="18" charset="0"/>
              </a:rPr>
              <a:t>Put away is the process of storing the goods to the specified location in the warehouse.</a:t>
            </a:r>
          </a:p>
          <a:p>
            <a:endParaRPr lang="en-US" sz="2000" dirty="0">
              <a:solidFill>
                <a:schemeClr val="tx1"/>
              </a:solidFill>
              <a:latin typeface="Calibri" panose="020F0502020204030204" pitchFamily="34" charset="0"/>
            </a:endParaRPr>
          </a:p>
          <a:p>
            <a:r>
              <a:rPr lang="en-US" sz="2000" dirty="0">
                <a:solidFill>
                  <a:schemeClr val="tx1"/>
                </a:solidFill>
                <a:latin typeface="Calibri" panose="020F0502020204030204" pitchFamily="34" charset="0"/>
              </a:rPr>
              <a:t>WM uses the configured, user defined rules.  The UI – </a:t>
            </a:r>
            <a:r>
              <a:rPr lang="en-US" sz="2000" b="1" i="1" dirty="0">
                <a:solidFill>
                  <a:schemeClr val="tx1"/>
                </a:solidFill>
                <a:latin typeface="Calibri" panose="020F0502020204030204" pitchFamily="34" charset="0"/>
              </a:rPr>
              <a:t>Putaway Type Determination Rules</a:t>
            </a:r>
            <a:r>
              <a:rPr lang="en-US" sz="2000" dirty="0">
                <a:solidFill>
                  <a:schemeClr val="tx1"/>
                </a:solidFill>
                <a:latin typeface="Calibri" panose="020F0502020204030204" pitchFamily="34" charset="0"/>
              </a:rPr>
              <a:t> option allows the user to specify a specific putaway type based on an attribute of the case .</a:t>
            </a:r>
          </a:p>
          <a:p>
            <a:pPr marL="0" indent="0">
              <a:buNone/>
            </a:pPr>
            <a:endParaRPr lang="en-US" sz="2000" dirty="0">
              <a:solidFill>
                <a:schemeClr val="tx1"/>
              </a:solidFill>
              <a:latin typeface="Calibri" panose="020F0502020204030204" pitchFamily="34" charset="0"/>
            </a:endParaRPr>
          </a:p>
          <a:p>
            <a:pPr lvl="0"/>
            <a:r>
              <a:rPr lang="en-US" sz="2000" dirty="0">
                <a:solidFill>
                  <a:schemeClr val="tx1"/>
                </a:solidFill>
                <a:latin typeface="Calibri" panose="020F0502020204030204" pitchFamily="34" charset="0"/>
              </a:rPr>
              <a:t>WM uses the putaway type from the Item Master. </a:t>
            </a:r>
            <a:r>
              <a:rPr lang="en-US" sz="2000" b="1" dirty="0" err="1">
                <a:solidFill>
                  <a:schemeClr val="tx1"/>
                </a:solidFill>
                <a:latin typeface="Calibri" panose="020F0502020204030204" pitchFamily="34" charset="0"/>
              </a:rPr>
              <a:t>Item_Master</a:t>
            </a:r>
            <a:r>
              <a:rPr lang="en-US" sz="2000" dirty="0">
                <a:solidFill>
                  <a:schemeClr val="tx1"/>
                </a:solidFill>
                <a:latin typeface="Calibri" panose="020F0502020204030204" pitchFamily="34" charset="0"/>
              </a:rPr>
              <a:t> contains information like sku_id, </a:t>
            </a:r>
            <a:r>
              <a:rPr lang="en-US" sz="2000" dirty="0" err="1">
                <a:solidFill>
                  <a:schemeClr val="tx1"/>
                </a:solidFill>
                <a:latin typeface="Calibri" panose="020F0502020204030204" pitchFamily="34" charset="0"/>
              </a:rPr>
              <a:t>unit_ht</a:t>
            </a:r>
            <a:r>
              <a:rPr lang="en-US" sz="2000" dirty="0">
                <a:solidFill>
                  <a:schemeClr val="tx1"/>
                </a:solidFill>
                <a:latin typeface="Calibri" panose="020F0502020204030204" pitchFamily="34" charset="0"/>
              </a:rPr>
              <a:t>, </a:t>
            </a:r>
            <a:r>
              <a:rPr lang="en-US" sz="2000" dirty="0" err="1">
                <a:solidFill>
                  <a:schemeClr val="tx1"/>
                </a:solidFill>
                <a:latin typeface="Calibri" panose="020F0502020204030204" pitchFamily="34" charset="0"/>
              </a:rPr>
              <a:t>unit_vol</a:t>
            </a:r>
            <a:r>
              <a:rPr lang="en-US" sz="2000" dirty="0">
                <a:solidFill>
                  <a:schemeClr val="tx1"/>
                </a:solidFill>
                <a:latin typeface="Calibri" panose="020F0502020204030204" pitchFamily="34" charset="0"/>
              </a:rPr>
              <a:t>, </a:t>
            </a:r>
            <a:r>
              <a:rPr lang="en-US" sz="2000" dirty="0" err="1">
                <a:solidFill>
                  <a:schemeClr val="tx1"/>
                </a:solidFill>
                <a:latin typeface="Calibri" panose="020F0502020204030204" pitchFamily="34" charset="0"/>
              </a:rPr>
              <a:t>unit_wt,etc</a:t>
            </a:r>
            <a:r>
              <a:rPr lang="en-US" sz="2000" dirty="0">
                <a:solidFill>
                  <a:schemeClr val="tx1"/>
                </a:solidFill>
                <a:latin typeface="Calibri" panose="020F0502020204030204" pitchFamily="34" charset="0"/>
              </a:rPr>
              <a:t>.</a:t>
            </a:r>
          </a:p>
          <a:p>
            <a:pPr lvl="0"/>
            <a:endParaRPr lang="en-US" sz="2000" dirty="0">
              <a:solidFill>
                <a:schemeClr val="tx1"/>
              </a:solidFill>
              <a:latin typeface="Calibri" panose="020F0502020204030204" pitchFamily="34" charset="0"/>
            </a:endParaRPr>
          </a:p>
          <a:p>
            <a:pPr lvl="0"/>
            <a:r>
              <a:rPr lang="en-US" sz="2000" dirty="0">
                <a:solidFill>
                  <a:schemeClr val="tx1"/>
                </a:solidFill>
                <a:latin typeface="Calibri" panose="020F0502020204030204" pitchFamily="34" charset="0"/>
              </a:rPr>
              <a:t>WM uses the default putaway type in the Warehouse Master.</a:t>
            </a:r>
          </a:p>
          <a:p>
            <a:pPr marL="0" indent="0" algn="just">
              <a:buClr>
                <a:srgbClr val="00B0F0"/>
              </a:buClr>
              <a:buNone/>
            </a:pPr>
            <a:endParaRPr lang="en-US" sz="2000" b="0" dirty="0">
              <a:solidFill>
                <a:schemeClr val="tx1"/>
              </a:solidFill>
              <a:latin typeface="Calibri" panose="020F0502020204030204" pitchFamily="34" charset="0"/>
              <a:cs typeface="Times New Roman" panose="02020603050405020304" pitchFamily="18" charset="0"/>
            </a:endParaRPr>
          </a:p>
          <a:p>
            <a:pPr marL="0" indent="0">
              <a:buNone/>
            </a:pPr>
            <a:endParaRPr lang="en-US" sz="2000" b="0" dirty="0">
              <a:solidFill>
                <a:schemeClr val="tx1"/>
              </a:solidFill>
            </a:endParaRPr>
          </a:p>
        </p:txBody>
      </p:sp>
    </p:spTree>
    <p:extLst>
      <p:ext uri="{BB962C8B-B14F-4D97-AF65-F5344CB8AC3E}">
        <p14:creationId xmlns:p14="http://schemas.microsoft.com/office/powerpoint/2010/main" val="2750171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cs typeface="Times New Roman" panose="02020603050405020304" pitchFamily="18" charset="0"/>
              </a:rPr>
              <a:t>Types of location</a:t>
            </a:r>
            <a:endParaRPr lang="en-US" dirty="0"/>
          </a:p>
        </p:txBody>
      </p:sp>
      <p:sp>
        <p:nvSpPr>
          <p:cNvPr id="3" name="Content Placeholder 2"/>
          <p:cNvSpPr>
            <a:spLocks noGrp="1"/>
          </p:cNvSpPr>
          <p:nvPr>
            <p:ph idx="1"/>
          </p:nvPr>
        </p:nvSpPr>
        <p:spPr>
          <a:xfrm>
            <a:off x="298516" y="1066800"/>
            <a:ext cx="8712115" cy="5071717"/>
          </a:xfrm>
        </p:spPr>
        <p:txBody>
          <a:bodyPr/>
          <a:lstStyle/>
          <a:p>
            <a:pPr algn="just"/>
            <a:endParaRPr lang="en-US" sz="2000" b="1" dirty="0">
              <a:solidFill>
                <a:schemeClr val="tx1"/>
              </a:solidFill>
              <a:latin typeface="Calibri" panose="020F0502020204030204" pitchFamily="34" charset="0"/>
              <a:cs typeface="Times New Roman" panose="02020603050405020304" pitchFamily="18" charset="0"/>
            </a:endParaRPr>
          </a:p>
          <a:p>
            <a:pPr algn="just"/>
            <a:r>
              <a:rPr lang="en-US" sz="2000" b="1" dirty="0">
                <a:solidFill>
                  <a:schemeClr val="tx1"/>
                </a:solidFill>
                <a:latin typeface="Calibri" panose="020F0502020204030204" pitchFamily="34" charset="0"/>
                <a:cs typeface="Times New Roman" panose="02020603050405020304" pitchFamily="18" charset="0"/>
              </a:rPr>
              <a:t>Active Location: </a:t>
            </a:r>
            <a:r>
              <a:rPr lang="en-US" sz="2000" dirty="0">
                <a:solidFill>
                  <a:schemeClr val="tx1"/>
                </a:solidFill>
                <a:latin typeface="Calibri" panose="020F0502020204030204" pitchFamily="34" charset="0"/>
                <a:cs typeface="Times New Roman" panose="02020603050405020304" pitchFamily="18" charset="0"/>
              </a:rPr>
              <a:t>Active location are near to the Dock door and individual items will  be picked.</a:t>
            </a:r>
          </a:p>
          <a:p>
            <a:pPr algn="just"/>
            <a:r>
              <a:rPr lang="en-US" sz="2000" b="1" dirty="0">
                <a:solidFill>
                  <a:schemeClr val="tx1"/>
                </a:solidFill>
                <a:latin typeface="Calibri" panose="020F0502020204030204" pitchFamily="34" charset="0"/>
                <a:cs typeface="Times New Roman" panose="02020603050405020304" pitchFamily="18" charset="0"/>
              </a:rPr>
              <a:t>Case Pick Location: </a:t>
            </a:r>
            <a:r>
              <a:rPr lang="en-US" sz="2000" dirty="0">
                <a:solidFill>
                  <a:schemeClr val="tx1"/>
                </a:solidFill>
                <a:latin typeface="Calibri" panose="020F0502020204030204" pitchFamily="34" charset="0"/>
                <a:cs typeface="Times New Roman" panose="02020603050405020304" pitchFamily="18" charset="0"/>
              </a:rPr>
              <a:t>Case pick location is used to store entire cases.</a:t>
            </a:r>
          </a:p>
          <a:p>
            <a:pPr algn="just"/>
            <a:r>
              <a:rPr lang="en-US" sz="2000" b="1" dirty="0">
                <a:solidFill>
                  <a:schemeClr val="tx1"/>
                </a:solidFill>
                <a:latin typeface="Calibri" panose="020F0502020204030204" pitchFamily="34" charset="0"/>
                <a:cs typeface="Times New Roman" panose="02020603050405020304" pitchFamily="18" charset="0"/>
              </a:rPr>
              <a:t>Reserved Location: </a:t>
            </a:r>
            <a:r>
              <a:rPr lang="en-US" sz="2000" dirty="0">
                <a:solidFill>
                  <a:schemeClr val="tx1"/>
                </a:solidFill>
                <a:latin typeface="Calibri" panose="020F0502020204030204" pitchFamily="34" charset="0"/>
                <a:cs typeface="Times New Roman" panose="02020603050405020304" pitchFamily="18" charset="0"/>
              </a:rPr>
              <a:t>Reserved location is used to store the inventories in bulk quantities.</a:t>
            </a:r>
          </a:p>
          <a:p>
            <a:pPr marL="0" indent="0">
              <a:buNone/>
            </a:pP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417" y="3276600"/>
            <a:ext cx="7561179"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9765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Topics </a:t>
            </a:r>
          </a:p>
        </p:txBody>
      </p:sp>
      <p:sp>
        <p:nvSpPr>
          <p:cNvPr id="3" name="Content Placeholder 2"/>
          <p:cNvSpPr>
            <a:spLocks noGrp="1"/>
          </p:cNvSpPr>
          <p:nvPr>
            <p:ph idx="1"/>
          </p:nvPr>
        </p:nvSpPr>
        <p:spPr/>
        <p:txBody>
          <a:bodyPr/>
          <a:lstStyle/>
          <a:p>
            <a:r>
              <a:rPr lang="en-US" sz="2000" dirty="0">
                <a:latin typeface="Calibri" panose="020F0502020204030204" pitchFamily="34" charset="0"/>
              </a:rPr>
              <a:t>Warehouse</a:t>
            </a:r>
          </a:p>
          <a:p>
            <a:r>
              <a:rPr lang="en-US" sz="2000" dirty="0">
                <a:latin typeface="Calibri" panose="020F0502020204030204" pitchFamily="34" charset="0"/>
              </a:rPr>
              <a:t>Types of Warehouses</a:t>
            </a:r>
          </a:p>
          <a:p>
            <a:r>
              <a:rPr lang="en-US" sz="2000" dirty="0">
                <a:latin typeface="Calibri" panose="020F0502020204030204" pitchFamily="34" charset="0"/>
              </a:rPr>
              <a:t>Warehouse Management System</a:t>
            </a:r>
          </a:p>
          <a:p>
            <a:r>
              <a:rPr lang="en-US" sz="2000" dirty="0">
                <a:latin typeface="Calibri" panose="020F0502020204030204" pitchFamily="34" charset="0"/>
              </a:rPr>
              <a:t>Inbound Operations</a:t>
            </a:r>
          </a:p>
          <a:p>
            <a:pPr lvl="1"/>
            <a:r>
              <a:rPr lang="en-US" sz="1600" dirty="0">
                <a:latin typeface="Calibri" panose="020F0502020204030204" pitchFamily="34" charset="0"/>
              </a:rPr>
              <a:t>Pre-Receiving</a:t>
            </a:r>
          </a:p>
          <a:p>
            <a:pPr lvl="1"/>
            <a:r>
              <a:rPr lang="en-US" sz="1600" dirty="0">
                <a:latin typeface="Calibri" panose="020F0502020204030204" pitchFamily="34" charset="0"/>
              </a:rPr>
              <a:t>Receiving</a:t>
            </a:r>
          </a:p>
          <a:p>
            <a:pPr lvl="1"/>
            <a:r>
              <a:rPr lang="en-US" sz="1600" dirty="0">
                <a:latin typeface="Calibri" panose="020F0502020204030204" pitchFamily="34" charset="0"/>
              </a:rPr>
              <a:t>Immediate needs</a:t>
            </a:r>
          </a:p>
          <a:p>
            <a:pPr lvl="1"/>
            <a:r>
              <a:rPr lang="en-US" sz="1600" dirty="0">
                <a:latin typeface="Calibri" panose="020F0502020204030204" pitchFamily="34" charset="0"/>
              </a:rPr>
              <a:t>Putaway</a:t>
            </a:r>
          </a:p>
          <a:p>
            <a:r>
              <a:rPr lang="en-US" sz="2000" dirty="0">
                <a:latin typeface="Calibri" panose="020F0502020204030204" pitchFamily="34" charset="0"/>
              </a:rPr>
              <a:t>Inventory Management</a:t>
            </a:r>
          </a:p>
          <a:p>
            <a:r>
              <a:rPr lang="en-US" sz="2000" dirty="0">
                <a:latin typeface="Calibri" panose="020F0502020204030204" pitchFamily="34" charset="0"/>
              </a:rPr>
              <a:t>Outbound operations</a:t>
            </a:r>
          </a:p>
          <a:p>
            <a:pPr lvl="1"/>
            <a:r>
              <a:rPr lang="en-US" sz="1600" dirty="0">
                <a:latin typeface="Calibri" panose="020F0502020204030204" pitchFamily="34" charset="0"/>
              </a:rPr>
              <a:t>Waving Processes</a:t>
            </a:r>
          </a:p>
          <a:p>
            <a:r>
              <a:rPr lang="en-US" sz="2000" dirty="0">
                <a:latin typeface="Calibri" panose="020F0502020204030204" pitchFamily="34" charset="0"/>
              </a:rPr>
              <a:t>Shipping</a:t>
            </a:r>
          </a:p>
          <a:p>
            <a:r>
              <a:rPr lang="en-US" sz="2000" dirty="0">
                <a:latin typeface="Calibri" panose="020F0502020204030204" pitchFamily="34" charset="0"/>
              </a:rPr>
              <a:t>Invoicing</a:t>
            </a:r>
            <a:endParaRPr lang="en-US" sz="1600" dirty="0">
              <a:latin typeface="Calibri" panose="020F0502020204030204" pitchFamily="34" charset="0"/>
            </a:endParaRPr>
          </a:p>
          <a:p>
            <a:endParaRPr lang="en-US" dirty="0">
              <a:latin typeface="Calibri" panose="020F0502020204030204" pitchFamily="34" charset="0"/>
            </a:endParaRPr>
          </a:p>
          <a:p>
            <a:pPr lvl="1"/>
            <a:endParaRPr lang="en-US" dirty="0"/>
          </a:p>
          <a:p>
            <a:pPr marL="174625" lvl="1" indent="0">
              <a:buNone/>
            </a:pPr>
            <a:r>
              <a:rPr lang="en-US" dirty="0"/>
              <a:t>	</a:t>
            </a:r>
          </a:p>
          <a:p>
            <a:pPr lvl="1"/>
            <a:endParaRPr lang="en-US" dirty="0"/>
          </a:p>
          <a:p>
            <a:endParaRPr lang="en-US" dirty="0"/>
          </a:p>
        </p:txBody>
      </p:sp>
    </p:spTree>
    <p:extLst>
      <p:ext uri="{BB962C8B-B14F-4D97-AF65-F5344CB8AC3E}">
        <p14:creationId xmlns:p14="http://schemas.microsoft.com/office/powerpoint/2010/main" val="3983037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Putaway</a:t>
            </a:r>
            <a:endParaRPr lang="en-US" dirty="0"/>
          </a:p>
        </p:txBody>
      </p:sp>
      <p:sp>
        <p:nvSpPr>
          <p:cNvPr id="3" name="Content Placeholder 2"/>
          <p:cNvSpPr>
            <a:spLocks noGrp="1"/>
          </p:cNvSpPr>
          <p:nvPr>
            <p:ph idx="1"/>
          </p:nvPr>
        </p:nvSpPr>
        <p:spPr/>
        <p:txBody>
          <a:bodyPr/>
          <a:lstStyle/>
          <a:p>
            <a:r>
              <a:rPr lang="en-US" sz="2000" b="1" dirty="0">
                <a:solidFill>
                  <a:schemeClr val="tx1"/>
                </a:solidFill>
                <a:latin typeface="Calibri" panose="020F0502020204030204" pitchFamily="34" charset="0"/>
                <a:cs typeface="Times New Roman" panose="02020603050405020304" pitchFamily="18" charset="0"/>
              </a:rPr>
              <a:t>Staging Location: </a:t>
            </a:r>
            <a:r>
              <a:rPr lang="en-US" sz="2000" dirty="0">
                <a:solidFill>
                  <a:schemeClr val="tx1"/>
                </a:solidFill>
                <a:latin typeface="Calibri" panose="020F0502020204030204" pitchFamily="34" charset="0"/>
                <a:cs typeface="Times New Roman" panose="02020603050405020304" pitchFamily="18" charset="0"/>
              </a:rPr>
              <a:t>It is the temporary location near the dock door where the items are stored so that it doesn’t block the incoming items.</a:t>
            </a:r>
          </a:p>
          <a:p>
            <a:r>
              <a:rPr lang="en-US" sz="2000" b="1" dirty="0">
                <a:solidFill>
                  <a:schemeClr val="tx1"/>
                </a:solidFill>
                <a:latin typeface="Calibri" panose="020F0502020204030204" pitchFamily="34" charset="0"/>
              </a:rPr>
              <a:t>Transitional</a:t>
            </a:r>
            <a:r>
              <a:rPr lang="en-US" sz="2000" b="1" dirty="0">
                <a:latin typeface="Calibri" panose="020F0502020204030204" pitchFamily="34" charset="0"/>
              </a:rPr>
              <a:t> </a:t>
            </a:r>
            <a:r>
              <a:rPr lang="en-US" sz="2000" b="1" dirty="0">
                <a:solidFill>
                  <a:schemeClr val="tx1"/>
                </a:solidFill>
                <a:latin typeface="Calibri" panose="020F0502020204030204" pitchFamily="34" charset="0"/>
                <a:cs typeface="Times New Roman" panose="02020603050405020304" pitchFamily="18" charset="0"/>
              </a:rPr>
              <a:t>Location </a:t>
            </a:r>
            <a:r>
              <a:rPr lang="en-US" sz="2000" b="1" dirty="0">
                <a:latin typeface="Calibri" panose="020F0502020204030204" pitchFamily="34" charset="0"/>
              </a:rPr>
              <a:t>:</a:t>
            </a:r>
            <a:r>
              <a:rPr lang="en-US" sz="2000" dirty="0">
                <a:solidFill>
                  <a:schemeClr val="tx1"/>
                </a:solidFill>
                <a:latin typeface="Calibri" panose="020F0502020204030204" pitchFamily="34" charset="0"/>
              </a:rPr>
              <a:t> Any cancelled items are stored here.</a:t>
            </a:r>
          </a:p>
          <a:p>
            <a:endParaRPr lang="en-US" sz="2000" dirty="0">
              <a:solidFill>
                <a:schemeClr val="tx1"/>
              </a:solidFill>
              <a:latin typeface="Calibri" panose="020F0502020204030204" pitchFamily="34" charset="0"/>
            </a:endParaRPr>
          </a:p>
          <a:p>
            <a:pPr marL="0" indent="0">
              <a:buNone/>
            </a:pPr>
            <a:endParaRPr lang="en-US" sz="2000" b="1" dirty="0">
              <a:solidFill>
                <a:schemeClr val="tx1"/>
              </a:solidFill>
              <a:latin typeface="Calibri" panose="020F0502020204030204" pitchFamily="34" charset="0"/>
            </a:endParaRPr>
          </a:p>
          <a:p>
            <a:pPr marL="0" indent="0">
              <a:buNone/>
            </a:pPr>
            <a:r>
              <a:rPr lang="en-US" sz="2000" b="1" dirty="0">
                <a:solidFill>
                  <a:schemeClr val="tx1"/>
                </a:solidFill>
                <a:latin typeface="Calibri" panose="020F0502020204030204" pitchFamily="34" charset="0"/>
              </a:rPr>
              <a:t>Types of Putaway</a:t>
            </a:r>
          </a:p>
          <a:p>
            <a:pPr algn="just">
              <a:buClr>
                <a:srgbClr val="00B0F0"/>
              </a:buClr>
              <a:buFont typeface="Arial" panose="020B0604020202020204" pitchFamily="34" charset="0"/>
              <a:buChar char="•"/>
            </a:pPr>
            <a:r>
              <a:rPr lang="en-US" sz="2000" b="1" dirty="0">
                <a:solidFill>
                  <a:schemeClr val="tx1"/>
                </a:solidFill>
                <a:latin typeface="Calibri" panose="020F0502020204030204" pitchFamily="34" charset="0"/>
                <a:cs typeface="Times New Roman" panose="02020603050405020304" pitchFamily="18" charset="0"/>
              </a:rPr>
              <a:t>User Directed Putaway: </a:t>
            </a:r>
            <a:r>
              <a:rPr lang="en-US" sz="2000" dirty="0">
                <a:solidFill>
                  <a:schemeClr val="tx1"/>
                </a:solidFill>
                <a:latin typeface="Calibri" panose="020F0502020204030204" pitchFamily="34" charset="0"/>
                <a:cs typeface="Times New Roman" panose="02020603050405020304" pitchFamily="18" charset="0"/>
              </a:rPr>
              <a:t>In User Directed Putaway the warehouse users manually determine the put away location.</a:t>
            </a:r>
          </a:p>
          <a:p>
            <a:pPr algn="just">
              <a:buClr>
                <a:srgbClr val="00B0F0"/>
              </a:buClr>
              <a:buFont typeface="Arial" panose="020B0604020202020204" pitchFamily="34" charset="0"/>
              <a:buChar char="•"/>
            </a:pPr>
            <a:endParaRPr lang="en-US" sz="2000" b="1" dirty="0">
              <a:solidFill>
                <a:schemeClr val="tx1"/>
              </a:solidFill>
              <a:latin typeface="Calibri" panose="020F0502020204030204" pitchFamily="34" charset="0"/>
              <a:cs typeface="Times New Roman" panose="02020603050405020304" pitchFamily="18" charset="0"/>
            </a:endParaRPr>
          </a:p>
          <a:p>
            <a:pPr algn="just">
              <a:buClr>
                <a:srgbClr val="00B0F0"/>
              </a:buClr>
              <a:buFont typeface="Arial" panose="020B0604020202020204" pitchFamily="34" charset="0"/>
              <a:buChar char="•"/>
            </a:pPr>
            <a:r>
              <a:rPr lang="en-US" sz="2000" b="1" dirty="0">
                <a:solidFill>
                  <a:schemeClr val="tx1"/>
                </a:solidFill>
                <a:latin typeface="Calibri" panose="020F0502020204030204" pitchFamily="34" charset="0"/>
                <a:cs typeface="Times New Roman" panose="02020603050405020304" pitchFamily="18" charset="0"/>
              </a:rPr>
              <a:t>System Directed Putaway: </a:t>
            </a:r>
            <a:r>
              <a:rPr lang="en-US" sz="2000" dirty="0">
                <a:solidFill>
                  <a:schemeClr val="tx1"/>
                </a:solidFill>
                <a:latin typeface="Calibri" panose="020F0502020204030204" pitchFamily="34" charset="0"/>
                <a:cs typeface="Times New Roman" panose="02020603050405020304" pitchFamily="18" charset="0"/>
              </a:rPr>
              <a:t>In System Directed Putaway the WM will suggest the put away location based on the configuration.</a:t>
            </a:r>
          </a:p>
          <a:p>
            <a:endParaRPr lang="en-US" sz="20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2897029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27546"/>
            <a:ext cx="8229600" cy="485882"/>
          </a:xfrm>
        </p:spPr>
        <p:txBody>
          <a:bodyPr/>
          <a:lstStyle/>
          <a:p>
            <a:pPr algn="ctr"/>
            <a:r>
              <a:rPr lang="en-US" dirty="0">
                <a:latin typeface="Calibri" panose="020F0502020204030204" pitchFamily="34" charset="0"/>
              </a:rPr>
              <a:t>Putaway</a:t>
            </a:r>
          </a:p>
        </p:txBody>
      </p:sp>
      <p:sp>
        <p:nvSpPr>
          <p:cNvPr id="3" name="Content Placeholder 2"/>
          <p:cNvSpPr>
            <a:spLocks noGrp="1"/>
          </p:cNvSpPr>
          <p:nvPr>
            <p:ph idx="1"/>
          </p:nvPr>
        </p:nvSpPr>
        <p:spPr>
          <a:xfrm>
            <a:off x="457200" y="1201004"/>
            <a:ext cx="8229600" cy="4925160"/>
          </a:xfrm>
        </p:spPr>
        <p:txBody>
          <a:bodyPr/>
          <a:lstStyle/>
          <a:p>
            <a:pPr marL="0" indent="0" algn="just">
              <a:buClr>
                <a:srgbClr val="00B0F0"/>
              </a:buClr>
              <a:buNone/>
            </a:pPr>
            <a:endParaRPr lang="en-US" sz="2000" b="0" dirty="0">
              <a:solidFill>
                <a:schemeClr val="tx1"/>
              </a:solidFill>
              <a:latin typeface="Calibri" panose="020F0502020204030204" pitchFamily="34" charset="0"/>
              <a:cs typeface="Times New Roman" panose="02020603050405020304" pitchFamily="18" charset="0"/>
            </a:endParaRPr>
          </a:p>
          <a:p>
            <a:pPr marL="0" indent="0">
              <a:buNone/>
            </a:pPr>
            <a:endParaRPr lang="en-US" sz="2000" b="0" dirty="0">
              <a:solidFill>
                <a:schemeClr val="tx1"/>
              </a:solidFill>
              <a:latin typeface="Calibri" panose="020F0502020204030204" pitchFamily="34" charset="0"/>
            </a:endParaRPr>
          </a:p>
          <a:p>
            <a:pPr marL="0" indent="0">
              <a:buNone/>
            </a:pPr>
            <a:r>
              <a:rPr lang="en-US" sz="2000" b="0" dirty="0">
                <a:solidFill>
                  <a:schemeClr val="tx1"/>
                </a:solidFill>
                <a:latin typeface="Calibri" panose="020F0502020204030204" pitchFamily="34" charset="0"/>
              </a:rPr>
              <a:t>Types of </a:t>
            </a:r>
            <a:r>
              <a:rPr lang="en-US" sz="2000" b="0" dirty="0">
                <a:solidFill>
                  <a:schemeClr val="tx1"/>
                </a:solidFill>
                <a:latin typeface="Calibri" panose="020F0502020204030204" pitchFamily="34" charset="0"/>
                <a:cs typeface="Times New Roman" panose="02020603050405020304" pitchFamily="18" charset="0"/>
              </a:rPr>
              <a:t>System Directed Put Away: </a:t>
            </a:r>
          </a:p>
          <a:p>
            <a:r>
              <a:rPr lang="en-US" sz="2000" b="1" dirty="0">
                <a:solidFill>
                  <a:schemeClr val="tx1"/>
                </a:solidFill>
                <a:latin typeface="Calibri" panose="020F0502020204030204" pitchFamily="34" charset="0"/>
              </a:rPr>
              <a:t>Direct to Active/Case Pick</a:t>
            </a:r>
            <a:r>
              <a:rPr lang="en-US" sz="2000" dirty="0">
                <a:solidFill>
                  <a:schemeClr val="tx1"/>
                </a:solidFill>
                <a:latin typeface="Calibri" panose="020F0502020204030204" pitchFamily="34" charset="0"/>
              </a:rPr>
              <a:t>: </a:t>
            </a:r>
            <a:r>
              <a:rPr lang="en-US" sz="2000" dirty="0">
                <a:solidFill>
                  <a:schemeClr val="tx1"/>
                </a:solidFill>
                <a:latin typeface="Calibri" panose="020F0502020204030204" pitchFamily="34" charset="0"/>
                <a:cs typeface="Times New Roman" panose="02020603050405020304" pitchFamily="18" charset="0"/>
              </a:rPr>
              <a:t>Cases will be directly moved to active or Case Pick location.                              </a:t>
            </a:r>
          </a:p>
          <a:p>
            <a:r>
              <a:rPr lang="en-US" sz="2000" b="1" dirty="0">
                <a:solidFill>
                  <a:schemeClr val="tx1"/>
                </a:solidFill>
                <a:latin typeface="Calibri" panose="020F0502020204030204" pitchFamily="34" charset="0"/>
              </a:rPr>
              <a:t>Direct to Reserve: </a:t>
            </a:r>
            <a:r>
              <a:rPr lang="en-US" sz="2000" dirty="0">
                <a:solidFill>
                  <a:schemeClr val="tx1"/>
                </a:solidFill>
                <a:latin typeface="Calibri" panose="020F0502020204030204" pitchFamily="34" charset="0"/>
                <a:cs typeface="Times New Roman" panose="02020603050405020304" pitchFamily="18" charset="0"/>
              </a:rPr>
              <a:t>Cases will be directly moved to reserve location.   </a:t>
            </a:r>
          </a:p>
          <a:p>
            <a:r>
              <a:rPr lang="en-US" sz="2000" dirty="0">
                <a:solidFill>
                  <a:schemeClr val="tx1"/>
                </a:solidFill>
                <a:latin typeface="Calibri" panose="020F0502020204030204" pitchFamily="34" charset="0"/>
                <a:cs typeface="Times New Roman" panose="02020603050405020304" pitchFamily="18" charset="0"/>
              </a:rPr>
              <a:t> </a:t>
            </a:r>
            <a:r>
              <a:rPr lang="en-US" sz="2000" b="1" dirty="0">
                <a:solidFill>
                  <a:schemeClr val="tx1"/>
                </a:solidFill>
                <a:latin typeface="Calibri" panose="020F0502020204030204" pitchFamily="34" charset="0"/>
              </a:rPr>
              <a:t>Radial: </a:t>
            </a:r>
            <a:r>
              <a:rPr lang="en-US" sz="2000" dirty="0">
                <a:solidFill>
                  <a:schemeClr val="tx1"/>
                </a:solidFill>
                <a:latin typeface="Calibri" panose="020F0502020204030204" pitchFamily="34" charset="0"/>
                <a:cs typeface="Times New Roman" panose="02020603050405020304" pitchFamily="18" charset="0"/>
              </a:rPr>
              <a:t>In radial approach the location for put away will be the location which has nearest radius from the picking area.</a:t>
            </a:r>
          </a:p>
          <a:p>
            <a:pPr algn="just"/>
            <a:r>
              <a:rPr lang="en-US" sz="2000" b="1" dirty="0">
                <a:solidFill>
                  <a:schemeClr val="tx1"/>
                </a:solidFill>
                <a:latin typeface="Calibri" panose="020F0502020204030204" pitchFamily="34" charset="0"/>
              </a:rPr>
              <a:t>Suggested</a:t>
            </a:r>
            <a:r>
              <a:rPr lang="en-US" sz="2000" dirty="0">
                <a:solidFill>
                  <a:schemeClr val="tx1"/>
                </a:solidFill>
                <a:latin typeface="Calibri" panose="020F0502020204030204" pitchFamily="34" charset="0"/>
              </a:rPr>
              <a:t>: If the location where you want to store the inventory has some problems then we can put that inventory to the other location by overriding that location , so that location is suggested location. </a:t>
            </a:r>
          </a:p>
          <a:p>
            <a:pPr algn="just"/>
            <a:r>
              <a:rPr lang="en-US" sz="2000" b="1" dirty="0">
                <a:solidFill>
                  <a:schemeClr val="tx1"/>
                </a:solidFill>
                <a:latin typeface="Calibri" panose="020F0502020204030204" pitchFamily="34" charset="0"/>
              </a:rPr>
              <a:t>LPN Consolidation: </a:t>
            </a:r>
            <a:r>
              <a:rPr lang="en-US" sz="2000" dirty="0">
                <a:solidFill>
                  <a:schemeClr val="tx1"/>
                </a:solidFill>
                <a:latin typeface="Calibri" panose="020F0502020204030204" pitchFamily="34" charset="0"/>
                <a:cs typeface="Times New Roman" panose="02020603050405020304" pitchFamily="18" charset="0"/>
              </a:rPr>
              <a:t>In this approach two similar cases will be consolidated into one to use the warehouse space efficiently.</a:t>
            </a:r>
            <a:endParaRPr lang="en-US" sz="2000" dirty="0">
              <a:solidFill>
                <a:schemeClr val="tx1"/>
              </a:solidFill>
              <a:latin typeface="Calibri" panose="020F0502020204030204" pitchFamily="34" charset="0"/>
            </a:endParaRPr>
          </a:p>
          <a:p>
            <a:pPr marL="0" indent="0">
              <a:buNone/>
            </a:pPr>
            <a:endParaRPr lang="en-US"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3181246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Inventory management</a:t>
            </a:r>
          </a:p>
        </p:txBody>
      </p:sp>
      <p:sp>
        <p:nvSpPr>
          <p:cNvPr id="3" name="Content Placeholder 2"/>
          <p:cNvSpPr>
            <a:spLocks noGrp="1"/>
          </p:cNvSpPr>
          <p:nvPr>
            <p:ph idx="1"/>
          </p:nvPr>
        </p:nvSpPr>
        <p:spPr>
          <a:xfrm>
            <a:off x="304800" y="1295400"/>
            <a:ext cx="8712115" cy="4636540"/>
          </a:xfrm>
        </p:spPr>
        <p:txBody>
          <a:bodyPr/>
          <a:lstStyle/>
          <a:p>
            <a:pPr lvl="0"/>
            <a:r>
              <a:rPr lang="en-US" sz="2000" b="1" dirty="0">
                <a:solidFill>
                  <a:schemeClr val="tx1"/>
                </a:solidFill>
              </a:rPr>
              <a:t> </a:t>
            </a:r>
            <a:r>
              <a:rPr lang="en-US" sz="2000" b="1" dirty="0">
                <a:solidFill>
                  <a:schemeClr val="tx1"/>
                </a:solidFill>
                <a:latin typeface="Calibri" panose="020F0502020204030204" pitchFamily="34" charset="0"/>
              </a:rPr>
              <a:t>Advanced Lot Management: </a:t>
            </a:r>
            <a:r>
              <a:rPr lang="en-US" sz="2000" dirty="0">
                <a:solidFill>
                  <a:schemeClr val="tx1"/>
                </a:solidFill>
                <a:latin typeface="Calibri" panose="020F0502020204030204" pitchFamily="34" charset="0"/>
              </a:rPr>
              <a:t>Advanced Lot Management allows the client to track inventory throughout the warehouse by the lot number and the Item with which it is associated.</a:t>
            </a:r>
          </a:p>
          <a:p>
            <a:pPr lvl="0"/>
            <a:r>
              <a:rPr lang="en-US" sz="2000" b="1" dirty="0">
                <a:solidFill>
                  <a:schemeClr val="tx1"/>
                </a:solidFill>
                <a:latin typeface="Calibri" panose="020F0502020204030204" pitchFamily="34" charset="0"/>
              </a:rPr>
              <a:t> Cycle Count - </a:t>
            </a:r>
            <a:r>
              <a:rPr lang="en-US" sz="2000" dirty="0">
                <a:solidFill>
                  <a:schemeClr val="tx1"/>
                </a:solidFill>
                <a:latin typeface="Calibri" panose="020F0502020204030204" pitchFamily="34" charset="0"/>
              </a:rPr>
              <a:t>Cycle counting is used to verify the accuracy between the Warehouse Management (WM) inventory and physical inventory. Cycle Counts are used to perform to a smaller set of Active, Case Pick, or Reserve locations.</a:t>
            </a:r>
          </a:p>
          <a:p>
            <a:pPr lvl="0"/>
            <a:r>
              <a:rPr lang="en-US" sz="2000" b="1" dirty="0">
                <a:solidFill>
                  <a:schemeClr val="tx1"/>
                </a:solidFill>
                <a:latin typeface="Calibri" panose="020F0502020204030204" pitchFamily="34" charset="0"/>
              </a:rPr>
              <a:t>Physical Count - </a:t>
            </a:r>
            <a:r>
              <a:rPr lang="en-US" sz="2000" dirty="0">
                <a:solidFill>
                  <a:schemeClr val="tx1"/>
                </a:solidFill>
                <a:latin typeface="Calibri" panose="020F0502020204030204" pitchFamily="34" charset="0"/>
              </a:rPr>
              <a:t>Physical Counts are used to verify the accuracy between the Warehouse Management (WM) inventory and physical inventory. Physical Counts are performed once or twice a year to verify the entire inventory in a building or storage area.</a:t>
            </a:r>
          </a:p>
          <a:p>
            <a:r>
              <a:rPr lang="en-US" sz="2000" b="1" dirty="0">
                <a:solidFill>
                  <a:schemeClr val="tx1"/>
                </a:solidFill>
                <a:latin typeface="Calibri" panose="020F0502020204030204" pitchFamily="34" charset="0"/>
              </a:rPr>
              <a:t>PIX - </a:t>
            </a:r>
            <a:r>
              <a:rPr lang="en-US" sz="2000" dirty="0">
                <a:solidFill>
                  <a:schemeClr val="tx1"/>
                </a:solidFill>
                <a:latin typeface="Calibri" panose="020F0502020204030204" pitchFamily="34" charset="0"/>
              </a:rPr>
              <a:t>Perpetual Inventory Transactions (PIX) are used by Warehouse Management (WM) to provide real time updates to the host's perpetual inventory system. The OMS is Synchronized with the WMS through PIX. When ever there is any change in inventory then automatically Pix are generated </a:t>
            </a:r>
          </a:p>
          <a:p>
            <a:endParaRPr lang="en-US" sz="1800" b="0" dirty="0">
              <a:solidFill>
                <a:schemeClr val="tx1"/>
              </a:solidFill>
              <a:latin typeface="Calibri" panose="020F0502020204030204" pitchFamily="34" charset="0"/>
            </a:endParaRPr>
          </a:p>
        </p:txBody>
      </p:sp>
    </p:spTree>
    <p:extLst>
      <p:ext uri="{BB962C8B-B14F-4D97-AF65-F5344CB8AC3E}">
        <p14:creationId xmlns:p14="http://schemas.microsoft.com/office/powerpoint/2010/main" val="2544292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Inventory management</a:t>
            </a:r>
          </a:p>
        </p:txBody>
      </p:sp>
      <p:sp>
        <p:nvSpPr>
          <p:cNvPr id="3" name="Content Placeholder 2"/>
          <p:cNvSpPr>
            <a:spLocks noGrp="1"/>
          </p:cNvSpPr>
          <p:nvPr>
            <p:ph idx="1"/>
          </p:nvPr>
        </p:nvSpPr>
        <p:spPr/>
        <p:txBody>
          <a:bodyPr/>
          <a:lstStyle/>
          <a:p>
            <a:pPr marL="0" indent="0">
              <a:buNone/>
            </a:pPr>
            <a:endParaRPr lang="en-US" sz="2000" b="1" dirty="0">
              <a:solidFill>
                <a:schemeClr val="tx1"/>
              </a:solidFill>
              <a:latin typeface="Calibri" panose="020F0502020204030204" pitchFamily="34" charset="0"/>
            </a:endParaRPr>
          </a:p>
          <a:p>
            <a:r>
              <a:rPr lang="en-US" sz="2000" b="1" dirty="0">
                <a:solidFill>
                  <a:schemeClr val="tx1"/>
                </a:solidFill>
                <a:latin typeface="Calibri" panose="020F0502020204030204" pitchFamily="34" charset="0"/>
              </a:rPr>
              <a:t>Replenishment - </a:t>
            </a:r>
            <a:r>
              <a:rPr lang="en-US" sz="2000" dirty="0">
                <a:solidFill>
                  <a:schemeClr val="tx1"/>
                </a:solidFill>
                <a:latin typeface="Calibri" panose="020F0502020204030204" pitchFamily="34" charset="0"/>
              </a:rPr>
              <a:t>Replenishment is the process of filling inventory into active or case-pick locations to ensure that inventory is available at the location when the picker arrives to pick inventory.</a:t>
            </a:r>
          </a:p>
          <a:p>
            <a:pPr marL="0" indent="0">
              <a:buNone/>
            </a:pPr>
            <a:r>
              <a:rPr lang="en-US" sz="2000" dirty="0">
                <a:solidFill>
                  <a:schemeClr val="tx1"/>
                </a:solidFill>
                <a:latin typeface="Calibri" panose="020F0502020204030204" pitchFamily="34" charset="0"/>
              </a:rPr>
              <a:t>Lean Time replenishment: WM perform the minimum/maximum analysis  for  each location in the specified range to determine how much inventory is needed.  WM then allocates inventory to satisfy the requirements, and generates priority  pull tasks accordingly. </a:t>
            </a:r>
          </a:p>
          <a:p>
            <a:pPr marL="0" indent="0">
              <a:buNone/>
            </a:pPr>
            <a:endParaRPr lang="en-US" sz="2000" dirty="0">
              <a:latin typeface="Calibri" panose="020F0502020204030204" pitchFamily="34" charset="0"/>
            </a:endParaRPr>
          </a:p>
          <a:p>
            <a:pPr marL="0" indent="0">
              <a:buNone/>
            </a:pPr>
            <a:endParaRPr lang="en-US" sz="2000" dirty="0"/>
          </a:p>
        </p:txBody>
      </p:sp>
    </p:spTree>
    <p:extLst>
      <p:ext uri="{BB962C8B-B14F-4D97-AF65-F5344CB8AC3E}">
        <p14:creationId xmlns:p14="http://schemas.microsoft.com/office/powerpoint/2010/main" val="2577727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304800"/>
            <a:ext cx="9143999" cy="697336"/>
          </a:xfrm>
        </p:spPr>
        <p:txBody>
          <a:bodyPr/>
          <a:lstStyle/>
          <a:p>
            <a:pPr algn="ctr"/>
            <a:r>
              <a:rPr lang="en-US" dirty="0">
                <a:latin typeface="Calibri" panose="020F0502020204030204" pitchFamily="34" charset="0"/>
              </a:rPr>
              <a:t>Outbound Processes</a:t>
            </a:r>
            <a:br>
              <a:rPr lang="en-US" dirty="0"/>
            </a:br>
            <a:endParaRPr lang="en-US" dirty="0"/>
          </a:p>
        </p:txBody>
      </p:sp>
      <p:sp>
        <p:nvSpPr>
          <p:cNvPr id="3" name="Content Placeholder 2"/>
          <p:cNvSpPr>
            <a:spLocks noGrp="1"/>
          </p:cNvSpPr>
          <p:nvPr>
            <p:ph idx="1"/>
          </p:nvPr>
        </p:nvSpPr>
        <p:spPr/>
        <p:txBody>
          <a:bodyPr/>
          <a:lstStyle/>
          <a:p>
            <a:r>
              <a:rPr lang="en-US" sz="2000" dirty="0">
                <a:solidFill>
                  <a:schemeClr val="tx1"/>
                </a:solidFill>
                <a:latin typeface="Calibri" panose="020F0502020204030204" pitchFamily="34" charset="0"/>
              </a:rPr>
              <a:t>Outbound processing comprises of the preparation of goods to be delivered from a warehouse to a receiving location. </a:t>
            </a:r>
          </a:p>
          <a:p>
            <a:r>
              <a:rPr lang="en-US" sz="2000" dirty="0">
                <a:solidFill>
                  <a:schemeClr val="tx1"/>
                </a:solidFill>
                <a:latin typeface="Calibri" panose="020F0502020204030204" pitchFamily="34" charset="0"/>
              </a:rPr>
              <a:t>The outbound processes aid the movement of the goods from the warehouse to the customer.</a:t>
            </a:r>
          </a:p>
          <a:p>
            <a:pPr marL="0" indent="0">
              <a:buNone/>
            </a:pPr>
            <a:endParaRPr lang="en-US" sz="2000" dirty="0">
              <a:solidFill>
                <a:schemeClr val="tx1"/>
              </a:solidFill>
              <a:latin typeface="Calibri" panose="020F0502020204030204" pitchFamily="34" charset="0"/>
            </a:endParaRPr>
          </a:p>
          <a:p>
            <a:endParaRPr lang="en-US" sz="2000" dirty="0">
              <a:solidFill>
                <a:schemeClr val="tx1"/>
              </a:solidFill>
              <a:latin typeface="Calibri" panose="020F0502020204030204" pitchFamily="34" charset="0"/>
            </a:endParaRPr>
          </a:p>
          <a:p>
            <a:pPr marL="0" indent="0">
              <a:buNone/>
            </a:pPr>
            <a:endParaRPr lang="en-US" dirty="0">
              <a:solidFill>
                <a:schemeClr val="tx1"/>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667000"/>
            <a:ext cx="41910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6355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Waving Process</a:t>
            </a:r>
          </a:p>
        </p:txBody>
      </p:sp>
      <p:sp>
        <p:nvSpPr>
          <p:cNvPr id="5" name="Content Placeholder 4"/>
          <p:cNvSpPr>
            <a:spLocks noGrp="1"/>
          </p:cNvSpPr>
          <p:nvPr>
            <p:ph idx="1"/>
          </p:nvPr>
        </p:nvSpPr>
        <p:spPr/>
        <p:txBody>
          <a:bodyPr/>
          <a:lstStyle/>
          <a:p>
            <a:pPr marL="0" indent="0">
              <a:buNone/>
            </a:pPr>
            <a:r>
              <a:rPr lang="en-US" sz="2000" dirty="0">
                <a:latin typeface="Calibri" panose="020F0502020204030204" pitchFamily="34" charset="0"/>
              </a:rPr>
              <a:t>Waving is the process of grouping the orders from order pool and processing them to fulfill the order.</a:t>
            </a:r>
          </a:p>
          <a:p>
            <a:pPr marL="0" indent="0">
              <a:buNone/>
            </a:pPr>
            <a:endParaRPr lang="en-US" dirty="0"/>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438400"/>
            <a:ext cx="8220992"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02085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Waving Process</a:t>
            </a:r>
            <a:endParaRPr lang="en-US" dirty="0"/>
          </a:p>
        </p:txBody>
      </p:sp>
      <p:sp>
        <p:nvSpPr>
          <p:cNvPr id="4" name="Content Placeholder 3"/>
          <p:cNvSpPr>
            <a:spLocks noGrp="1"/>
          </p:cNvSpPr>
          <p:nvPr>
            <p:ph idx="1"/>
          </p:nvPr>
        </p:nvSpPr>
        <p:spPr/>
        <p:txBody>
          <a:bodyPr/>
          <a:lstStyle/>
          <a:p>
            <a:pPr marL="0" indent="0">
              <a:buNone/>
            </a:pPr>
            <a:r>
              <a:rPr lang="en-US" sz="2000" dirty="0">
                <a:solidFill>
                  <a:schemeClr val="tx1"/>
                </a:solidFill>
                <a:latin typeface="Calibri" panose="020F0502020204030204" pitchFamily="34" charset="0"/>
              </a:rPr>
              <a:t>Waving Process involves the following tasks:</a:t>
            </a:r>
          </a:p>
          <a:p>
            <a:pPr lvl="0"/>
            <a:r>
              <a:rPr lang="en-US" sz="2000" b="1" dirty="0">
                <a:solidFill>
                  <a:schemeClr val="tx1"/>
                </a:solidFill>
                <a:latin typeface="Calibri" panose="020F0502020204030204" pitchFamily="34" charset="0"/>
              </a:rPr>
              <a:t>Wave Starter</a:t>
            </a:r>
            <a:endParaRPr lang="en-US" sz="2000" dirty="0">
              <a:solidFill>
                <a:schemeClr val="tx1"/>
              </a:solidFill>
              <a:latin typeface="Calibri" panose="020F0502020204030204" pitchFamily="34" charset="0"/>
            </a:endParaRPr>
          </a:p>
          <a:p>
            <a:pPr marL="0" indent="0">
              <a:buNone/>
            </a:pPr>
            <a:r>
              <a:rPr lang="en-US" sz="2000" dirty="0">
                <a:solidFill>
                  <a:schemeClr val="tx1"/>
                </a:solidFill>
                <a:latin typeface="Calibri" panose="020F0502020204030204" pitchFamily="34" charset="0"/>
              </a:rPr>
              <a:t>In wave starter, the order from the host is sent to the WMS. </a:t>
            </a:r>
          </a:p>
          <a:p>
            <a:pPr marL="0" lvl="0" indent="0">
              <a:buNone/>
            </a:pPr>
            <a:endParaRPr lang="en-US" sz="2000" b="1" dirty="0">
              <a:solidFill>
                <a:schemeClr val="tx1"/>
              </a:solidFill>
              <a:latin typeface="Calibri" panose="020F0502020204030204" pitchFamily="34" charset="0"/>
            </a:endParaRPr>
          </a:p>
          <a:p>
            <a:pPr lvl="0"/>
            <a:r>
              <a:rPr lang="en-US" sz="2000" b="1" dirty="0">
                <a:solidFill>
                  <a:schemeClr val="tx1"/>
                </a:solidFill>
                <a:latin typeface="Calibri" panose="020F0502020204030204" pitchFamily="34" charset="0"/>
              </a:rPr>
              <a:t>Selection and Order Sequencing</a:t>
            </a:r>
            <a:endParaRPr lang="en-US" sz="2000" dirty="0">
              <a:solidFill>
                <a:schemeClr val="tx1"/>
              </a:solidFill>
              <a:latin typeface="Calibri" panose="020F0502020204030204" pitchFamily="34" charset="0"/>
            </a:endParaRPr>
          </a:p>
          <a:p>
            <a:pPr marL="0" indent="0">
              <a:buNone/>
            </a:pPr>
            <a:r>
              <a:rPr lang="en-US" sz="2000" dirty="0">
                <a:solidFill>
                  <a:schemeClr val="tx1"/>
                </a:solidFill>
                <a:latin typeface="Calibri" panose="020F0502020204030204" pitchFamily="34" charset="0"/>
              </a:rPr>
              <a:t>In this task, the orders are selected from the order pool and determines the sequence in which orders to be picked</a:t>
            </a:r>
            <a:r>
              <a:rPr lang="en-US" sz="2000" b="1" dirty="0">
                <a:solidFill>
                  <a:schemeClr val="tx1"/>
                </a:solidFill>
                <a:latin typeface="Calibri" panose="020F0502020204030204" pitchFamily="34" charset="0"/>
              </a:rPr>
              <a:t>.</a:t>
            </a:r>
            <a:endParaRPr lang="en-US" sz="2000" dirty="0">
              <a:solidFill>
                <a:schemeClr val="tx1"/>
              </a:solidFill>
              <a:latin typeface="Calibri" panose="020F0502020204030204" pitchFamily="34" charset="0"/>
            </a:endParaRPr>
          </a:p>
          <a:p>
            <a:pPr lvl="0"/>
            <a:endParaRPr lang="en-US" sz="2000" b="1" dirty="0">
              <a:solidFill>
                <a:schemeClr val="tx1"/>
              </a:solidFill>
              <a:latin typeface="Calibri" panose="020F0502020204030204" pitchFamily="34" charset="0"/>
            </a:endParaRPr>
          </a:p>
          <a:p>
            <a:pPr lvl="0"/>
            <a:r>
              <a:rPr lang="en-US" sz="2000" b="1" dirty="0">
                <a:solidFill>
                  <a:schemeClr val="tx1"/>
                </a:solidFill>
                <a:latin typeface="Calibri" panose="020F0502020204030204" pitchFamily="34" charset="0"/>
              </a:rPr>
              <a:t>Allocation</a:t>
            </a:r>
            <a:endParaRPr lang="en-US" sz="2000" dirty="0">
              <a:solidFill>
                <a:schemeClr val="tx1"/>
              </a:solidFill>
              <a:latin typeface="Calibri" panose="020F0502020204030204" pitchFamily="34" charset="0"/>
            </a:endParaRPr>
          </a:p>
          <a:p>
            <a:pPr marL="0" indent="0">
              <a:buNone/>
            </a:pPr>
            <a:r>
              <a:rPr lang="en-US" sz="2000" dirty="0">
                <a:solidFill>
                  <a:schemeClr val="tx1"/>
                </a:solidFill>
                <a:latin typeface="Calibri" panose="020F0502020204030204" pitchFamily="34" charset="0"/>
              </a:rPr>
              <a:t>Inventory allocation is the process of allocating an inventory to a specific order. Inventory need type (INT) indicates why the inventory is needed. INT’s identify the inventory needs for allocation and to perform the tasks such as picking, replenishment, cycle count and so on.</a:t>
            </a:r>
          </a:p>
          <a:p>
            <a:pPr marL="0" indent="0">
              <a:buNone/>
            </a:pPr>
            <a:endParaRPr lang="en-US" sz="2000" b="1" dirty="0">
              <a:solidFill>
                <a:schemeClr val="tx1"/>
              </a:solidFill>
              <a:latin typeface="Calibri" panose="020F0502020204030204" pitchFamily="34" charset="0"/>
            </a:endParaRPr>
          </a:p>
          <a:p>
            <a:pPr marL="0" indent="0">
              <a:buNone/>
            </a:pPr>
            <a:endParaRPr lang="en-US" sz="20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19073194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INT Types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69999082"/>
              </p:ext>
            </p:extLst>
          </p:nvPr>
        </p:nvGraphicFramePr>
        <p:xfrm>
          <a:off x="1295400" y="1295397"/>
          <a:ext cx="6858000" cy="4968244"/>
        </p:xfrm>
        <a:graphic>
          <a:graphicData uri="http://schemas.openxmlformats.org/drawingml/2006/table">
            <a:tbl>
              <a:tblPr firstRow="1" bandRow="1">
                <a:tableStyleId>{9D7B26C5-4107-4FEC-AEDC-1716B250A1EF}</a:tableStyleId>
              </a:tblPr>
              <a:tblGrid>
                <a:gridCol w="1885950">
                  <a:extLst>
                    <a:ext uri="{9D8B030D-6E8A-4147-A177-3AD203B41FA5}">
                      <a16:colId xmlns:a16="http://schemas.microsoft.com/office/drawing/2014/main" val="20000"/>
                    </a:ext>
                  </a:extLst>
                </a:gridCol>
                <a:gridCol w="4972050">
                  <a:extLst>
                    <a:ext uri="{9D8B030D-6E8A-4147-A177-3AD203B41FA5}">
                      <a16:colId xmlns:a16="http://schemas.microsoft.com/office/drawing/2014/main" val="20001"/>
                    </a:ext>
                  </a:extLst>
                </a:gridCol>
              </a:tblGrid>
              <a:tr h="552027">
                <a:tc>
                  <a:txBody>
                    <a:bodyPr/>
                    <a:lstStyle/>
                    <a:p>
                      <a:pPr marL="0" marR="0" algn="ctr">
                        <a:spcBef>
                          <a:spcPts val="0"/>
                        </a:spcBef>
                        <a:spcAft>
                          <a:spcPts val="0"/>
                        </a:spcAft>
                      </a:pPr>
                      <a:r>
                        <a:rPr lang="en-US" sz="1600" dirty="0">
                          <a:effectLst/>
                        </a:rPr>
                        <a:t>INT</a:t>
                      </a:r>
                      <a:endParaRPr lang="en-US" sz="1600" dirty="0">
                        <a:effectLst/>
                        <a:latin typeface="Calibri" panose="020F0502020204030204" pitchFamily="34" charset="0"/>
                        <a:ea typeface="Times New Roman"/>
                        <a:cs typeface="Times New Roman"/>
                      </a:endParaRPr>
                    </a:p>
                  </a:txBody>
                  <a:tcPr marL="68580" marR="68580" marT="0" marB="0"/>
                </a:tc>
                <a:tc>
                  <a:txBody>
                    <a:bodyPr/>
                    <a:lstStyle/>
                    <a:p>
                      <a:pPr marL="0" marR="0" algn="ctr">
                        <a:spcBef>
                          <a:spcPts val="0"/>
                        </a:spcBef>
                        <a:spcAft>
                          <a:spcPts val="0"/>
                        </a:spcAft>
                      </a:pPr>
                      <a:r>
                        <a:rPr lang="en-US" sz="1600">
                          <a:effectLst/>
                        </a:rPr>
                        <a:t>Description</a:t>
                      </a:r>
                      <a:endParaRPr lang="en-US" sz="1600">
                        <a:effectLst/>
                        <a:latin typeface="Calibri" panose="020F0502020204030204" pitchFamily="34" charset="0"/>
                        <a:ea typeface="Times New Roman"/>
                        <a:cs typeface="Times New Roman"/>
                      </a:endParaRPr>
                    </a:p>
                  </a:txBody>
                  <a:tcPr marL="68580" marR="68580" marT="0" marB="0"/>
                </a:tc>
                <a:extLst>
                  <a:ext uri="{0D108BD9-81ED-4DB2-BD59-A6C34878D82A}">
                    <a16:rowId xmlns:a16="http://schemas.microsoft.com/office/drawing/2014/main" val="10000"/>
                  </a:ext>
                </a:extLst>
              </a:tr>
              <a:tr h="339709">
                <a:tc>
                  <a:txBody>
                    <a:bodyPr/>
                    <a:lstStyle/>
                    <a:p>
                      <a:pPr marL="0" marR="0">
                        <a:spcBef>
                          <a:spcPts val="0"/>
                        </a:spcBef>
                        <a:spcAft>
                          <a:spcPts val="0"/>
                        </a:spcAft>
                      </a:pPr>
                      <a:r>
                        <a:rPr lang="en-US" sz="1600">
                          <a:effectLst/>
                        </a:rPr>
                        <a:t>1</a:t>
                      </a:r>
                      <a:endParaRPr lang="en-US" sz="1600">
                        <a:effectLst/>
                        <a:latin typeface="Calibri" panose="020F0502020204030204" pitchFamily="34" charset="0"/>
                        <a:ea typeface="Times New Roman"/>
                        <a:cs typeface="Times New Roman"/>
                      </a:endParaRPr>
                    </a:p>
                  </a:txBody>
                  <a:tcPr marL="68580" marR="68580" marT="0" marB="0"/>
                </a:tc>
                <a:tc>
                  <a:txBody>
                    <a:bodyPr/>
                    <a:lstStyle/>
                    <a:p>
                      <a:pPr marL="0" marR="0">
                        <a:spcBef>
                          <a:spcPts val="0"/>
                        </a:spcBef>
                        <a:spcAft>
                          <a:spcPts val="0"/>
                        </a:spcAft>
                      </a:pPr>
                      <a:r>
                        <a:rPr lang="en-US" sz="1600" dirty="0">
                          <a:effectLst/>
                        </a:rPr>
                        <a:t>Replenish Active from Reserve</a:t>
                      </a:r>
                      <a:endParaRPr lang="en-US" sz="1600" dirty="0">
                        <a:effectLst/>
                        <a:latin typeface="Calibri" panose="020F0502020204030204" pitchFamily="34" charset="0"/>
                        <a:ea typeface="Times New Roman"/>
                        <a:cs typeface="Times New Roman"/>
                      </a:endParaRPr>
                    </a:p>
                  </a:txBody>
                  <a:tcPr marL="68580" marR="68580" marT="0" marB="0"/>
                </a:tc>
                <a:extLst>
                  <a:ext uri="{0D108BD9-81ED-4DB2-BD59-A6C34878D82A}">
                    <a16:rowId xmlns:a16="http://schemas.microsoft.com/office/drawing/2014/main" val="10001"/>
                  </a:ext>
                </a:extLst>
              </a:tr>
              <a:tr h="339709">
                <a:tc>
                  <a:txBody>
                    <a:bodyPr/>
                    <a:lstStyle/>
                    <a:p>
                      <a:pPr marL="0" marR="0">
                        <a:spcBef>
                          <a:spcPts val="0"/>
                        </a:spcBef>
                        <a:spcAft>
                          <a:spcPts val="0"/>
                        </a:spcAft>
                      </a:pPr>
                      <a:r>
                        <a:rPr lang="en-US" sz="1600">
                          <a:effectLst/>
                        </a:rPr>
                        <a:t>2</a:t>
                      </a:r>
                      <a:endParaRPr lang="en-US" sz="1600">
                        <a:effectLst/>
                        <a:latin typeface="Calibri" panose="020F0502020204030204" pitchFamily="34" charset="0"/>
                        <a:ea typeface="Times New Roman"/>
                        <a:cs typeface="Times New Roman"/>
                      </a:endParaRPr>
                    </a:p>
                  </a:txBody>
                  <a:tcPr marL="68580" marR="68580" marT="0" marB="0"/>
                </a:tc>
                <a:tc>
                  <a:txBody>
                    <a:bodyPr/>
                    <a:lstStyle/>
                    <a:p>
                      <a:pPr marL="0" marR="0">
                        <a:spcBef>
                          <a:spcPts val="0"/>
                        </a:spcBef>
                        <a:spcAft>
                          <a:spcPts val="0"/>
                        </a:spcAft>
                      </a:pPr>
                      <a:r>
                        <a:rPr lang="en-US" sz="1600">
                          <a:effectLst/>
                        </a:rPr>
                        <a:t>Full iLPN to Shipping</a:t>
                      </a:r>
                      <a:endParaRPr lang="en-US" sz="1600">
                        <a:effectLst/>
                        <a:latin typeface="Calibri" panose="020F0502020204030204" pitchFamily="34" charset="0"/>
                        <a:ea typeface="Times New Roman"/>
                        <a:cs typeface="Times New Roman"/>
                      </a:endParaRPr>
                    </a:p>
                  </a:txBody>
                  <a:tcPr marL="68580" marR="68580" marT="0" marB="0"/>
                </a:tc>
                <a:extLst>
                  <a:ext uri="{0D108BD9-81ED-4DB2-BD59-A6C34878D82A}">
                    <a16:rowId xmlns:a16="http://schemas.microsoft.com/office/drawing/2014/main" val="10002"/>
                  </a:ext>
                </a:extLst>
              </a:tr>
              <a:tr h="339709">
                <a:tc>
                  <a:txBody>
                    <a:bodyPr/>
                    <a:lstStyle/>
                    <a:p>
                      <a:pPr marL="0" marR="0">
                        <a:spcBef>
                          <a:spcPts val="0"/>
                        </a:spcBef>
                        <a:spcAft>
                          <a:spcPts val="0"/>
                        </a:spcAft>
                      </a:pPr>
                      <a:r>
                        <a:rPr lang="en-US" sz="1600">
                          <a:effectLst/>
                        </a:rPr>
                        <a:t>11</a:t>
                      </a:r>
                      <a:endParaRPr lang="en-US" sz="1600">
                        <a:effectLst/>
                        <a:latin typeface="Calibri" panose="020F0502020204030204" pitchFamily="34" charset="0"/>
                        <a:ea typeface="Times New Roman"/>
                        <a:cs typeface="Times New Roman"/>
                      </a:endParaRPr>
                    </a:p>
                  </a:txBody>
                  <a:tcPr marL="68580" marR="68580" marT="0" marB="0"/>
                </a:tc>
                <a:tc>
                  <a:txBody>
                    <a:bodyPr/>
                    <a:lstStyle/>
                    <a:p>
                      <a:pPr marL="0" marR="0">
                        <a:spcBef>
                          <a:spcPts val="0"/>
                        </a:spcBef>
                        <a:spcAft>
                          <a:spcPts val="0"/>
                        </a:spcAft>
                      </a:pPr>
                      <a:r>
                        <a:rPr lang="en-US" sz="1600">
                          <a:effectLst/>
                        </a:rPr>
                        <a:t>Putaway LPN</a:t>
                      </a:r>
                      <a:endParaRPr lang="en-US" sz="1600">
                        <a:effectLst/>
                        <a:latin typeface="Calibri" panose="020F0502020204030204" pitchFamily="34" charset="0"/>
                        <a:ea typeface="Times New Roman"/>
                        <a:cs typeface="Times New Roman"/>
                      </a:endParaRPr>
                    </a:p>
                  </a:txBody>
                  <a:tcPr marL="68580" marR="68580" marT="0" marB="0"/>
                </a:tc>
                <a:extLst>
                  <a:ext uri="{0D108BD9-81ED-4DB2-BD59-A6C34878D82A}">
                    <a16:rowId xmlns:a16="http://schemas.microsoft.com/office/drawing/2014/main" val="10003"/>
                  </a:ext>
                </a:extLst>
              </a:tr>
              <a:tr h="339709">
                <a:tc>
                  <a:txBody>
                    <a:bodyPr/>
                    <a:lstStyle/>
                    <a:p>
                      <a:pPr marL="0" marR="0">
                        <a:spcBef>
                          <a:spcPts val="0"/>
                        </a:spcBef>
                        <a:spcAft>
                          <a:spcPts val="0"/>
                        </a:spcAft>
                      </a:pPr>
                      <a:r>
                        <a:rPr lang="en-US" sz="1600">
                          <a:effectLst/>
                        </a:rPr>
                        <a:t>40</a:t>
                      </a:r>
                      <a:endParaRPr lang="en-US" sz="1600">
                        <a:effectLst/>
                        <a:latin typeface="Calibri" panose="020F0502020204030204" pitchFamily="34" charset="0"/>
                        <a:ea typeface="Times New Roman"/>
                        <a:cs typeface="Times New Roman"/>
                      </a:endParaRPr>
                    </a:p>
                  </a:txBody>
                  <a:tcPr marL="68580" marR="68580" marT="0" marB="0"/>
                </a:tc>
                <a:tc>
                  <a:txBody>
                    <a:bodyPr/>
                    <a:lstStyle/>
                    <a:p>
                      <a:pPr marL="0" marR="0">
                        <a:spcBef>
                          <a:spcPts val="0"/>
                        </a:spcBef>
                        <a:spcAft>
                          <a:spcPts val="0"/>
                        </a:spcAft>
                      </a:pPr>
                      <a:r>
                        <a:rPr lang="en-US" sz="1600">
                          <a:effectLst/>
                        </a:rPr>
                        <a:t>Slot Move A to A</a:t>
                      </a:r>
                      <a:endParaRPr lang="en-US" sz="1600">
                        <a:effectLst/>
                        <a:latin typeface="Calibri" panose="020F0502020204030204" pitchFamily="34" charset="0"/>
                        <a:ea typeface="Times New Roman"/>
                        <a:cs typeface="Times New Roman"/>
                      </a:endParaRPr>
                    </a:p>
                  </a:txBody>
                  <a:tcPr marL="68580" marR="68580" marT="0" marB="0"/>
                </a:tc>
                <a:extLst>
                  <a:ext uri="{0D108BD9-81ED-4DB2-BD59-A6C34878D82A}">
                    <a16:rowId xmlns:a16="http://schemas.microsoft.com/office/drawing/2014/main" val="10004"/>
                  </a:ext>
                </a:extLst>
              </a:tr>
              <a:tr h="339709">
                <a:tc>
                  <a:txBody>
                    <a:bodyPr/>
                    <a:lstStyle/>
                    <a:p>
                      <a:pPr marL="0" marR="0">
                        <a:spcBef>
                          <a:spcPts val="0"/>
                        </a:spcBef>
                        <a:spcAft>
                          <a:spcPts val="0"/>
                        </a:spcAft>
                      </a:pPr>
                      <a:r>
                        <a:rPr lang="en-US" sz="1600">
                          <a:effectLst/>
                        </a:rPr>
                        <a:t>42</a:t>
                      </a:r>
                      <a:endParaRPr lang="en-US" sz="1600">
                        <a:effectLst/>
                        <a:latin typeface="Calibri" panose="020F0502020204030204" pitchFamily="34" charset="0"/>
                        <a:ea typeface="Times New Roman"/>
                        <a:cs typeface="Times New Roman"/>
                      </a:endParaRPr>
                    </a:p>
                  </a:txBody>
                  <a:tcPr marL="68580" marR="68580" marT="0" marB="0"/>
                </a:tc>
                <a:tc>
                  <a:txBody>
                    <a:bodyPr/>
                    <a:lstStyle/>
                    <a:p>
                      <a:pPr marL="0" marR="0">
                        <a:spcBef>
                          <a:spcPts val="0"/>
                        </a:spcBef>
                        <a:spcAft>
                          <a:spcPts val="0"/>
                        </a:spcAft>
                      </a:pPr>
                      <a:r>
                        <a:rPr lang="en-US" sz="1600">
                          <a:effectLst/>
                        </a:rPr>
                        <a:t>Slot Move A to R</a:t>
                      </a:r>
                      <a:endParaRPr lang="en-US" sz="1600">
                        <a:effectLst/>
                        <a:latin typeface="Calibri" panose="020F0502020204030204" pitchFamily="34" charset="0"/>
                        <a:ea typeface="Times New Roman"/>
                        <a:cs typeface="Times New Roman"/>
                      </a:endParaRPr>
                    </a:p>
                  </a:txBody>
                  <a:tcPr marL="68580" marR="68580" marT="0" marB="0"/>
                </a:tc>
                <a:extLst>
                  <a:ext uri="{0D108BD9-81ED-4DB2-BD59-A6C34878D82A}">
                    <a16:rowId xmlns:a16="http://schemas.microsoft.com/office/drawing/2014/main" val="10005"/>
                  </a:ext>
                </a:extLst>
              </a:tr>
              <a:tr h="339709">
                <a:tc>
                  <a:txBody>
                    <a:bodyPr/>
                    <a:lstStyle/>
                    <a:p>
                      <a:pPr marL="0" marR="0">
                        <a:spcBef>
                          <a:spcPts val="0"/>
                        </a:spcBef>
                        <a:spcAft>
                          <a:spcPts val="0"/>
                        </a:spcAft>
                      </a:pPr>
                      <a:r>
                        <a:rPr lang="en-US" sz="1600">
                          <a:effectLst/>
                        </a:rPr>
                        <a:t>43</a:t>
                      </a:r>
                      <a:endParaRPr lang="en-US" sz="1600">
                        <a:effectLst/>
                        <a:latin typeface="Calibri" panose="020F0502020204030204" pitchFamily="34" charset="0"/>
                        <a:ea typeface="Times New Roman"/>
                        <a:cs typeface="Times New Roman"/>
                      </a:endParaRPr>
                    </a:p>
                  </a:txBody>
                  <a:tcPr marL="68580" marR="68580" marT="0" marB="0"/>
                </a:tc>
                <a:tc>
                  <a:txBody>
                    <a:bodyPr/>
                    <a:lstStyle/>
                    <a:p>
                      <a:pPr marL="0" marR="0">
                        <a:spcBef>
                          <a:spcPts val="0"/>
                        </a:spcBef>
                        <a:spcAft>
                          <a:spcPts val="0"/>
                        </a:spcAft>
                      </a:pPr>
                      <a:r>
                        <a:rPr lang="en-US" sz="1600">
                          <a:effectLst/>
                        </a:rPr>
                        <a:t>Slot Move C to R</a:t>
                      </a:r>
                      <a:endParaRPr lang="en-US" sz="1600">
                        <a:effectLst/>
                        <a:latin typeface="Calibri" panose="020F0502020204030204" pitchFamily="34" charset="0"/>
                        <a:ea typeface="Times New Roman"/>
                        <a:cs typeface="Times New Roman"/>
                      </a:endParaRPr>
                    </a:p>
                  </a:txBody>
                  <a:tcPr marL="68580" marR="68580" marT="0" marB="0"/>
                </a:tc>
                <a:extLst>
                  <a:ext uri="{0D108BD9-81ED-4DB2-BD59-A6C34878D82A}">
                    <a16:rowId xmlns:a16="http://schemas.microsoft.com/office/drawing/2014/main" val="10006"/>
                  </a:ext>
                </a:extLst>
              </a:tr>
              <a:tr h="339709">
                <a:tc>
                  <a:txBody>
                    <a:bodyPr/>
                    <a:lstStyle/>
                    <a:p>
                      <a:pPr marL="0" marR="0">
                        <a:spcBef>
                          <a:spcPts val="0"/>
                        </a:spcBef>
                        <a:spcAft>
                          <a:spcPts val="0"/>
                        </a:spcAft>
                      </a:pPr>
                      <a:r>
                        <a:rPr lang="en-US" sz="1600">
                          <a:effectLst/>
                        </a:rPr>
                        <a:t>50</a:t>
                      </a:r>
                      <a:endParaRPr lang="en-US" sz="1600">
                        <a:effectLst/>
                        <a:latin typeface="Calibri" panose="020F0502020204030204" pitchFamily="34" charset="0"/>
                        <a:ea typeface="Times New Roman"/>
                        <a:cs typeface="Times New Roman"/>
                      </a:endParaRPr>
                    </a:p>
                  </a:txBody>
                  <a:tcPr marL="68580" marR="68580" marT="0" marB="0"/>
                </a:tc>
                <a:tc>
                  <a:txBody>
                    <a:bodyPr/>
                    <a:lstStyle/>
                    <a:p>
                      <a:pPr marL="0" marR="0">
                        <a:spcBef>
                          <a:spcPts val="0"/>
                        </a:spcBef>
                        <a:spcAft>
                          <a:spcPts val="0"/>
                        </a:spcAft>
                      </a:pPr>
                      <a:r>
                        <a:rPr lang="en-US" sz="1600">
                          <a:effectLst/>
                        </a:rPr>
                        <a:t>Pick oLPN from Active</a:t>
                      </a:r>
                      <a:endParaRPr lang="en-US" sz="1600">
                        <a:effectLst/>
                        <a:latin typeface="Calibri" panose="020F0502020204030204" pitchFamily="34" charset="0"/>
                        <a:ea typeface="Times New Roman"/>
                        <a:cs typeface="Times New Roman"/>
                      </a:endParaRPr>
                    </a:p>
                  </a:txBody>
                  <a:tcPr marL="68580" marR="68580" marT="0" marB="0"/>
                </a:tc>
                <a:extLst>
                  <a:ext uri="{0D108BD9-81ED-4DB2-BD59-A6C34878D82A}">
                    <a16:rowId xmlns:a16="http://schemas.microsoft.com/office/drawing/2014/main" val="10007"/>
                  </a:ext>
                </a:extLst>
              </a:tr>
              <a:tr h="339709">
                <a:tc>
                  <a:txBody>
                    <a:bodyPr/>
                    <a:lstStyle/>
                    <a:p>
                      <a:pPr marL="0" marR="0">
                        <a:spcBef>
                          <a:spcPts val="0"/>
                        </a:spcBef>
                        <a:spcAft>
                          <a:spcPts val="0"/>
                        </a:spcAft>
                      </a:pPr>
                      <a:r>
                        <a:rPr lang="en-US" sz="1600">
                          <a:effectLst/>
                        </a:rPr>
                        <a:t>53</a:t>
                      </a:r>
                      <a:endParaRPr lang="en-US" sz="1600">
                        <a:effectLst/>
                        <a:latin typeface="Calibri" panose="020F0502020204030204" pitchFamily="34" charset="0"/>
                        <a:ea typeface="Times New Roman"/>
                        <a:cs typeface="Times New Roman"/>
                      </a:endParaRPr>
                    </a:p>
                  </a:txBody>
                  <a:tcPr marL="68580" marR="68580" marT="0" marB="0"/>
                </a:tc>
                <a:tc>
                  <a:txBody>
                    <a:bodyPr/>
                    <a:lstStyle/>
                    <a:p>
                      <a:pPr marL="0" marR="0">
                        <a:spcBef>
                          <a:spcPts val="0"/>
                        </a:spcBef>
                        <a:spcAft>
                          <a:spcPts val="0"/>
                        </a:spcAft>
                      </a:pPr>
                      <a:r>
                        <a:rPr lang="en-US" sz="1600">
                          <a:effectLst/>
                        </a:rPr>
                        <a:t>Retail Allocation from Reserve</a:t>
                      </a:r>
                      <a:endParaRPr lang="en-US" sz="1600">
                        <a:effectLst/>
                        <a:latin typeface="Calibri" panose="020F0502020204030204" pitchFamily="34" charset="0"/>
                        <a:ea typeface="Times New Roman"/>
                        <a:cs typeface="Times New Roman"/>
                      </a:endParaRPr>
                    </a:p>
                  </a:txBody>
                  <a:tcPr marL="68580" marR="68580" marT="0" marB="0"/>
                </a:tc>
                <a:extLst>
                  <a:ext uri="{0D108BD9-81ED-4DB2-BD59-A6C34878D82A}">
                    <a16:rowId xmlns:a16="http://schemas.microsoft.com/office/drawing/2014/main" val="10008"/>
                  </a:ext>
                </a:extLst>
              </a:tr>
              <a:tr h="339709">
                <a:tc>
                  <a:txBody>
                    <a:bodyPr/>
                    <a:lstStyle/>
                    <a:p>
                      <a:pPr marL="0" marR="0">
                        <a:spcBef>
                          <a:spcPts val="0"/>
                        </a:spcBef>
                        <a:spcAft>
                          <a:spcPts val="0"/>
                        </a:spcAft>
                      </a:pPr>
                      <a:r>
                        <a:rPr lang="en-US" sz="1600">
                          <a:effectLst/>
                        </a:rPr>
                        <a:t>54</a:t>
                      </a:r>
                      <a:endParaRPr lang="en-US" sz="1600">
                        <a:effectLst/>
                        <a:latin typeface="Calibri" panose="020F0502020204030204" pitchFamily="34" charset="0"/>
                        <a:ea typeface="Times New Roman"/>
                        <a:cs typeface="Times New Roman"/>
                      </a:endParaRPr>
                    </a:p>
                  </a:txBody>
                  <a:tcPr marL="68580" marR="68580" marT="0" marB="0"/>
                </a:tc>
                <a:tc>
                  <a:txBody>
                    <a:bodyPr/>
                    <a:lstStyle/>
                    <a:p>
                      <a:pPr marL="0" marR="0">
                        <a:spcBef>
                          <a:spcPts val="0"/>
                        </a:spcBef>
                        <a:spcAft>
                          <a:spcPts val="0"/>
                        </a:spcAft>
                      </a:pPr>
                      <a:r>
                        <a:rPr lang="en-US" sz="1600" dirty="0">
                          <a:effectLst/>
                        </a:rPr>
                        <a:t>Retail Allocation from Active</a:t>
                      </a:r>
                      <a:endParaRPr lang="en-US" sz="1600" dirty="0">
                        <a:effectLst/>
                        <a:latin typeface="Calibri" panose="020F0502020204030204" pitchFamily="34" charset="0"/>
                        <a:ea typeface="Times New Roman"/>
                        <a:cs typeface="Times New Roman"/>
                      </a:endParaRPr>
                    </a:p>
                  </a:txBody>
                  <a:tcPr marL="68580" marR="68580" marT="0" marB="0"/>
                </a:tc>
                <a:extLst>
                  <a:ext uri="{0D108BD9-81ED-4DB2-BD59-A6C34878D82A}">
                    <a16:rowId xmlns:a16="http://schemas.microsoft.com/office/drawing/2014/main" val="10009"/>
                  </a:ext>
                </a:extLst>
              </a:tr>
              <a:tr h="339709">
                <a:tc>
                  <a:txBody>
                    <a:bodyPr/>
                    <a:lstStyle/>
                    <a:p>
                      <a:pPr marL="0" marR="0">
                        <a:spcBef>
                          <a:spcPts val="0"/>
                        </a:spcBef>
                        <a:spcAft>
                          <a:spcPts val="0"/>
                        </a:spcAft>
                      </a:pPr>
                      <a:r>
                        <a:rPr lang="en-US" sz="1600" dirty="0">
                          <a:effectLst/>
                        </a:rPr>
                        <a:t>100</a:t>
                      </a:r>
                      <a:endParaRPr lang="en-US" sz="1600" dirty="0">
                        <a:effectLst/>
                        <a:latin typeface="Calibri" panose="020F0502020204030204" pitchFamily="34" charset="0"/>
                        <a:ea typeface="Times New Roman"/>
                        <a:cs typeface="Times New Roman"/>
                      </a:endParaRPr>
                    </a:p>
                  </a:txBody>
                  <a:tcPr marL="68580" marR="68580" marT="0" marB="0"/>
                </a:tc>
                <a:tc>
                  <a:txBody>
                    <a:bodyPr/>
                    <a:lstStyle/>
                    <a:p>
                      <a:pPr marL="0" marR="0">
                        <a:spcBef>
                          <a:spcPts val="0"/>
                        </a:spcBef>
                        <a:spcAft>
                          <a:spcPts val="0"/>
                        </a:spcAft>
                      </a:pPr>
                      <a:r>
                        <a:rPr lang="en-US" sz="1600">
                          <a:effectLst/>
                        </a:rPr>
                        <a:t>Cycle Count Reserve</a:t>
                      </a:r>
                      <a:endParaRPr lang="en-US" sz="1600">
                        <a:effectLst/>
                        <a:latin typeface="Calibri" panose="020F0502020204030204" pitchFamily="34" charset="0"/>
                        <a:ea typeface="Times New Roman"/>
                        <a:cs typeface="Times New Roman"/>
                      </a:endParaRPr>
                    </a:p>
                  </a:txBody>
                  <a:tcPr marL="68580" marR="68580" marT="0" marB="0"/>
                </a:tc>
                <a:extLst>
                  <a:ext uri="{0D108BD9-81ED-4DB2-BD59-A6C34878D82A}">
                    <a16:rowId xmlns:a16="http://schemas.microsoft.com/office/drawing/2014/main" val="10010"/>
                  </a:ext>
                </a:extLst>
              </a:tr>
              <a:tr h="339709">
                <a:tc>
                  <a:txBody>
                    <a:bodyPr/>
                    <a:lstStyle/>
                    <a:p>
                      <a:pPr marL="0" marR="0">
                        <a:spcBef>
                          <a:spcPts val="0"/>
                        </a:spcBef>
                        <a:spcAft>
                          <a:spcPts val="0"/>
                        </a:spcAft>
                      </a:pPr>
                      <a:r>
                        <a:rPr lang="en-US" sz="1600">
                          <a:effectLst/>
                        </a:rPr>
                        <a:t>101</a:t>
                      </a:r>
                      <a:endParaRPr lang="en-US" sz="1600">
                        <a:effectLst/>
                        <a:latin typeface="Calibri" panose="020F0502020204030204" pitchFamily="34" charset="0"/>
                        <a:ea typeface="Times New Roman"/>
                        <a:cs typeface="Times New Roman"/>
                      </a:endParaRPr>
                    </a:p>
                  </a:txBody>
                  <a:tcPr marL="68580" marR="68580" marT="0" marB="0"/>
                </a:tc>
                <a:tc>
                  <a:txBody>
                    <a:bodyPr/>
                    <a:lstStyle/>
                    <a:p>
                      <a:pPr marL="0" marR="0">
                        <a:spcBef>
                          <a:spcPts val="0"/>
                        </a:spcBef>
                        <a:spcAft>
                          <a:spcPts val="0"/>
                        </a:spcAft>
                      </a:pPr>
                      <a:r>
                        <a:rPr lang="en-US" sz="1600">
                          <a:effectLst/>
                        </a:rPr>
                        <a:t>Cycle Count Active</a:t>
                      </a:r>
                      <a:endParaRPr lang="en-US" sz="1600">
                        <a:effectLst/>
                        <a:latin typeface="Calibri" panose="020F0502020204030204" pitchFamily="34" charset="0"/>
                        <a:ea typeface="Times New Roman"/>
                        <a:cs typeface="Times New Roman"/>
                      </a:endParaRPr>
                    </a:p>
                  </a:txBody>
                  <a:tcPr marL="68580" marR="68580" marT="0" marB="0"/>
                </a:tc>
                <a:extLst>
                  <a:ext uri="{0D108BD9-81ED-4DB2-BD59-A6C34878D82A}">
                    <a16:rowId xmlns:a16="http://schemas.microsoft.com/office/drawing/2014/main" val="10011"/>
                  </a:ext>
                </a:extLst>
              </a:tr>
              <a:tr h="339709">
                <a:tc>
                  <a:txBody>
                    <a:bodyPr/>
                    <a:lstStyle/>
                    <a:p>
                      <a:pPr marL="0" marR="0">
                        <a:spcBef>
                          <a:spcPts val="0"/>
                        </a:spcBef>
                        <a:spcAft>
                          <a:spcPts val="0"/>
                        </a:spcAft>
                      </a:pPr>
                      <a:r>
                        <a:rPr lang="en-US" sz="1600">
                          <a:effectLst/>
                        </a:rPr>
                        <a:t>303</a:t>
                      </a:r>
                      <a:endParaRPr lang="en-US" sz="1600">
                        <a:effectLst/>
                        <a:latin typeface="Calibri" panose="020F0502020204030204" pitchFamily="34" charset="0"/>
                        <a:ea typeface="Times New Roman"/>
                        <a:cs typeface="Times New Roman"/>
                      </a:endParaRPr>
                    </a:p>
                  </a:txBody>
                  <a:tcPr marL="68580" marR="68580" marT="0" marB="0"/>
                </a:tc>
                <a:tc>
                  <a:txBody>
                    <a:bodyPr/>
                    <a:lstStyle/>
                    <a:p>
                      <a:pPr marL="0" marR="0">
                        <a:spcBef>
                          <a:spcPts val="0"/>
                        </a:spcBef>
                        <a:spcAft>
                          <a:spcPts val="0"/>
                        </a:spcAft>
                      </a:pPr>
                      <a:r>
                        <a:rPr lang="en-US" sz="1600" dirty="0">
                          <a:effectLst/>
                        </a:rPr>
                        <a:t>Recall</a:t>
                      </a:r>
                    </a:p>
                  </a:txBody>
                  <a:tcPr marL="68580" marR="68580" marT="0" marB="0"/>
                </a:tc>
                <a:extLst>
                  <a:ext uri="{0D108BD9-81ED-4DB2-BD59-A6C34878D82A}">
                    <a16:rowId xmlns:a16="http://schemas.microsoft.com/office/drawing/2014/main" val="10012"/>
                  </a:ext>
                </a:extLst>
              </a:tr>
              <a:tr h="339709">
                <a:tc>
                  <a:txBody>
                    <a:bodyPr/>
                    <a:lstStyle/>
                    <a:p>
                      <a:pPr marL="0" marR="0">
                        <a:spcBef>
                          <a:spcPts val="0"/>
                        </a:spcBef>
                        <a:spcAft>
                          <a:spcPts val="0"/>
                        </a:spcAft>
                      </a:pPr>
                      <a:r>
                        <a:rPr lang="en-US" sz="1800" dirty="0">
                          <a:effectLst/>
                        </a:rPr>
                        <a:t>503</a:t>
                      </a:r>
                      <a:endParaRPr lang="en-US" sz="1800" dirty="0">
                        <a:effectLst/>
                        <a:latin typeface="Calibri" panose="020F0502020204030204" pitchFamily="34" charset="0"/>
                        <a:ea typeface="Times New Roman"/>
                        <a:cs typeface="Times New Roman"/>
                      </a:endParaRPr>
                    </a:p>
                  </a:txBody>
                  <a:tcPr marL="68580" marR="68580" marT="0" marB="0"/>
                </a:tc>
                <a:tc>
                  <a:txBody>
                    <a:bodyPr/>
                    <a:lstStyle/>
                    <a:p>
                      <a:pPr marL="0" marR="0">
                        <a:spcBef>
                          <a:spcPts val="0"/>
                        </a:spcBef>
                        <a:spcAft>
                          <a:spcPts val="0"/>
                        </a:spcAft>
                      </a:pPr>
                      <a:r>
                        <a:rPr lang="en-US" sz="1800" dirty="0">
                          <a:effectLst/>
                        </a:rPr>
                        <a:t>Rework</a:t>
                      </a:r>
                      <a:endParaRPr lang="en-US" sz="1800" dirty="0">
                        <a:effectLst/>
                        <a:latin typeface="Calibri" panose="020F0502020204030204" pitchFamily="34" charset="0"/>
                        <a:ea typeface="Times New Roman"/>
                        <a:cs typeface="Times New Roman"/>
                      </a:endParaRPr>
                    </a:p>
                  </a:txBody>
                  <a:tcPr marL="68580" marR="68580" marT="0" marB="0"/>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29723300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Allocation Methods</a:t>
            </a:r>
          </a:p>
        </p:txBody>
      </p:sp>
      <p:sp>
        <p:nvSpPr>
          <p:cNvPr id="3" name="Content Placeholder 2"/>
          <p:cNvSpPr>
            <a:spLocks noGrp="1"/>
          </p:cNvSpPr>
          <p:nvPr>
            <p:ph idx="1"/>
          </p:nvPr>
        </p:nvSpPr>
        <p:spPr/>
        <p:txBody>
          <a:bodyPr/>
          <a:lstStyle/>
          <a:p>
            <a:pPr algn="just"/>
            <a:r>
              <a:rPr lang="en-US" sz="2000" b="1" dirty="0">
                <a:solidFill>
                  <a:schemeClr val="tx1"/>
                </a:solidFill>
                <a:latin typeface="Calibri" panose="020F0502020204030204" pitchFamily="34" charset="0"/>
              </a:rPr>
              <a:t>FIFO (First In First Out) : </a:t>
            </a:r>
            <a:r>
              <a:rPr lang="en-US" sz="2000" dirty="0">
                <a:solidFill>
                  <a:schemeClr val="tx1"/>
                </a:solidFill>
                <a:latin typeface="Calibri" panose="020F0502020204030204" pitchFamily="34" charset="0"/>
              </a:rPr>
              <a:t>WM searches for the oldest inventory first as it is first in first out.</a:t>
            </a:r>
          </a:p>
          <a:p>
            <a:pPr algn="just"/>
            <a:r>
              <a:rPr lang="en-US" sz="2000" b="1" dirty="0">
                <a:solidFill>
                  <a:schemeClr val="tx1"/>
                </a:solidFill>
                <a:latin typeface="Calibri" panose="020F0502020204030204" pitchFamily="34" charset="0"/>
              </a:rPr>
              <a:t>FEFO (First Expire First Out) : </a:t>
            </a:r>
            <a:r>
              <a:rPr lang="en-US" sz="2000" dirty="0">
                <a:solidFill>
                  <a:schemeClr val="tx1"/>
                </a:solidFill>
                <a:latin typeface="Calibri" panose="020F0502020204030204" pitchFamily="34" charset="0"/>
              </a:rPr>
              <a:t>WM searches expiry date of the item, it will look for the earliest expiry date item first.</a:t>
            </a:r>
          </a:p>
          <a:p>
            <a:pPr algn="just"/>
            <a:r>
              <a:rPr lang="en-US" sz="2000" b="1" dirty="0">
                <a:solidFill>
                  <a:schemeClr val="tx1"/>
                </a:solidFill>
                <a:latin typeface="Calibri" panose="020F0502020204030204" pitchFamily="34" charset="0"/>
              </a:rPr>
              <a:t>LIFO (Last In First Out) : </a:t>
            </a:r>
            <a:r>
              <a:rPr lang="en-US" sz="2000" dirty="0">
                <a:solidFill>
                  <a:schemeClr val="tx1"/>
                </a:solidFill>
                <a:latin typeface="Calibri" panose="020F0502020204030204" pitchFamily="34" charset="0"/>
              </a:rPr>
              <a:t>WM searches for newest inventory first as it is last in first out. </a:t>
            </a:r>
          </a:p>
          <a:p>
            <a:pPr algn="just"/>
            <a:r>
              <a:rPr lang="en-US" sz="2000" dirty="0">
                <a:solidFill>
                  <a:schemeClr val="tx1"/>
                </a:solidFill>
                <a:latin typeface="Calibri" panose="020F0502020204030204" pitchFamily="34" charset="0"/>
              </a:rPr>
              <a:t> </a:t>
            </a:r>
            <a:r>
              <a:rPr lang="en-US" sz="2000" b="1" dirty="0">
                <a:solidFill>
                  <a:schemeClr val="tx1"/>
                </a:solidFill>
                <a:latin typeface="Calibri" panose="020F0502020204030204" pitchFamily="34" charset="0"/>
              </a:rPr>
              <a:t>Serial Number &amp; Batch Number: </a:t>
            </a:r>
            <a:r>
              <a:rPr lang="en-US" sz="2000" dirty="0">
                <a:solidFill>
                  <a:schemeClr val="tx1"/>
                </a:solidFill>
                <a:latin typeface="Calibri" panose="020F0502020204030204" pitchFamily="34" charset="0"/>
              </a:rPr>
              <a:t>WM allocates the inventory based on serial number and batch number.</a:t>
            </a:r>
          </a:p>
          <a:p>
            <a:pPr algn="just"/>
            <a:r>
              <a:rPr lang="en-US" sz="2000" b="1" dirty="0">
                <a:solidFill>
                  <a:schemeClr val="tx1"/>
                </a:solidFill>
                <a:latin typeface="Calibri" panose="020F0502020204030204" pitchFamily="34" charset="0"/>
              </a:rPr>
              <a:t>Item Substitution: </a:t>
            </a:r>
            <a:r>
              <a:rPr lang="en-US" sz="2000" dirty="0">
                <a:solidFill>
                  <a:schemeClr val="tx1"/>
                </a:solidFill>
                <a:latin typeface="Calibri" panose="020F0502020204030204" pitchFamily="34" charset="0"/>
              </a:rPr>
              <a:t>It is used if WM can not find the inventory for the item to assign, so in this case the substitute item will be checked if it is available and there is inventory to assign then that substitute item is used.</a:t>
            </a:r>
          </a:p>
          <a:p>
            <a:r>
              <a:rPr lang="en-US" sz="2000" b="1" dirty="0">
                <a:solidFill>
                  <a:schemeClr val="tx1"/>
                </a:solidFill>
                <a:latin typeface="Calibri" panose="020F0502020204030204" pitchFamily="34" charset="0"/>
              </a:rPr>
              <a:t>Shelf days</a:t>
            </a:r>
            <a:r>
              <a:rPr lang="en-US" sz="2000" dirty="0">
                <a:solidFill>
                  <a:schemeClr val="tx1"/>
                </a:solidFill>
                <a:latin typeface="Calibri" panose="020F0502020204030204" pitchFamily="34" charset="0"/>
              </a:rPr>
              <a:t>: It will be mentioned in pick ticket details based on this WM allocates inventory  which has expiry &gt; current date + Shelf days.</a:t>
            </a:r>
          </a:p>
          <a:p>
            <a:pPr algn="just"/>
            <a:endParaRPr lang="en-US" sz="2000" dirty="0">
              <a:solidFill>
                <a:schemeClr val="tx1"/>
              </a:solidFill>
              <a:latin typeface="Calibri" panose="020F0502020204030204" pitchFamily="34" charset="0"/>
            </a:endParaRPr>
          </a:p>
          <a:p>
            <a:endParaRPr lang="en-US" sz="20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3817989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Waving Process Types</a:t>
            </a:r>
          </a:p>
        </p:txBody>
      </p:sp>
      <p:sp>
        <p:nvSpPr>
          <p:cNvPr id="3" name="Content Placeholder 2"/>
          <p:cNvSpPr>
            <a:spLocks noGrp="1"/>
          </p:cNvSpPr>
          <p:nvPr>
            <p:ph idx="1"/>
          </p:nvPr>
        </p:nvSpPr>
        <p:spPr/>
        <p:txBody>
          <a:bodyPr/>
          <a:lstStyle/>
          <a:p>
            <a:endParaRPr lang="en-US" sz="2000" dirty="0">
              <a:solidFill>
                <a:schemeClr val="tx1"/>
              </a:solidFill>
              <a:latin typeface="Calibri" panose="020F0502020204030204" pitchFamily="34" charset="0"/>
            </a:endParaRPr>
          </a:p>
          <a:p>
            <a:r>
              <a:rPr lang="en-US" sz="2000" dirty="0">
                <a:solidFill>
                  <a:schemeClr val="tx1"/>
                </a:solidFill>
                <a:latin typeface="Calibri" panose="020F0502020204030204" pitchFamily="34" charset="0"/>
              </a:rPr>
              <a:t>A Wave Processing Type (WPT) determines from which location(s) WM allocates inventory for a distribution order.</a:t>
            </a:r>
          </a:p>
          <a:p>
            <a:endParaRPr lang="en-US" sz="2000" dirty="0">
              <a:solidFill>
                <a:schemeClr val="tx1"/>
              </a:solidFill>
              <a:latin typeface="Calibri" panose="020F0502020204030204" pitchFamily="34" charset="0"/>
            </a:endParaRPr>
          </a:p>
          <a:p>
            <a:r>
              <a:rPr lang="en-US" sz="2000" dirty="0">
                <a:solidFill>
                  <a:schemeClr val="tx1"/>
                </a:solidFill>
                <a:latin typeface="Calibri" panose="020F0502020204030204" pitchFamily="34" charset="0"/>
              </a:rPr>
              <a:t>Stockbridge uses the following WPTs:</a:t>
            </a:r>
          </a:p>
          <a:p>
            <a:pPr lvl="0"/>
            <a:r>
              <a:rPr lang="en-US" sz="2000" b="1" dirty="0">
                <a:solidFill>
                  <a:schemeClr val="tx1"/>
                </a:solidFill>
                <a:latin typeface="Calibri" panose="020F0502020204030204" pitchFamily="34" charset="0"/>
              </a:rPr>
              <a:t>WPT 1</a:t>
            </a:r>
            <a:r>
              <a:rPr lang="en-US" sz="2000" dirty="0">
                <a:solidFill>
                  <a:schemeClr val="tx1"/>
                </a:solidFill>
                <a:latin typeface="Calibri" panose="020F0502020204030204" pitchFamily="34" charset="0"/>
              </a:rPr>
              <a:t> - ‘All from Active’</a:t>
            </a:r>
          </a:p>
          <a:p>
            <a:r>
              <a:rPr lang="en-US" sz="2000" b="1" dirty="0">
                <a:solidFill>
                  <a:schemeClr val="tx1"/>
                </a:solidFill>
                <a:latin typeface="Calibri" panose="020F0502020204030204" pitchFamily="34" charset="0"/>
              </a:rPr>
              <a:t>WPT 2</a:t>
            </a:r>
            <a:r>
              <a:rPr lang="en-US" sz="2000" dirty="0">
                <a:solidFill>
                  <a:schemeClr val="tx1"/>
                </a:solidFill>
                <a:latin typeface="Calibri" panose="020F0502020204030204" pitchFamily="34" charset="0"/>
              </a:rPr>
              <a:t> - ‘Full Case Bulk from Reserve’</a:t>
            </a:r>
          </a:p>
          <a:p>
            <a:r>
              <a:rPr lang="en-US" sz="2000" b="1" dirty="0">
                <a:solidFill>
                  <a:schemeClr val="tx1"/>
                </a:solidFill>
                <a:latin typeface="Calibri" panose="020F0502020204030204" pitchFamily="34" charset="0"/>
              </a:rPr>
              <a:t>WPT 3</a:t>
            </a:r>
            <a:r>
              <a:rPr lang="en-US" sz="2000" dirty="0">
                <a:solidFill>
                  <a:schemeClr val="tx1"/>
                </a:solidFill>
                <a:latin typeface="Calibri" panose="020F0502020204030204" pitchFamily="34" charset="0"/>
              </a:rPr>
              <a:t> - ‘Bulk Processing from Active’</a:t>
            </a:r>
          </a:p>
          <a:p>
            <a:pPr lvl="0"/>
            <a:r>
              <a:rPr lang="en-US" sz="2000" b="1" dirty="0">
                <a:solidFill>
                  <a:schemeClr val="tx1"/>
                </a:solidFill>
                <a:latin typeface="Calibri" panose="020F0502020204030204" pitchFamily="34" charset="0"/>
              </a:rPr>
              <a:t>WPT 5</a:t>
            </a:r>
            <a:r>
              <a:rPr lang="en-US" sz="2000" dirty="0">
                <a:solidFill>
                  <a:schemeClr val="tx1"/>
                </a:solidFill>
                <a:latin typeface="Calibri" panose="020F0502020204030204" pitchFamily="34" charset="0"/>
              </a:rPr>
              <a:t> - ‘Full Cases from Reserve, Balance from Active’</a:t>
            </a:r>
          </a:p>
          <a:p>
            <a:r>
              <a:rPr lang="en-US" sz="2000" b="1" dirty="0">
                <a:solidFill>
                  <a:schemeClr val="tx1"/>
                </a:solidFill>
                <a:latin typeface="Calibri" panose="020F0502020204030204" pitchFamily="34" charset="0"/>
              </a:rPr>
              <a:t>WPT 6</a:t>
            </a:r>
            <a:r>
              <a:rPr lang="en-US" sz="2000" dirty="0">
                <a:solidFill>
                  <a:schemeClr val="tx1"/>
                </a:solidFill>
                <a:latin typeface="Calibri" panose="020F0502020204030204" pitchFamily="34" charset="0"/>
              </a:rPr>
              <a:t> - ‘Bulk from Reserve Cube to capacity’</a:t>
            </a:r>
          </a:p>
          <a:p>
            <a:pPr lvl="0"/>
            <a:r>
              <a:rPr lang="en-US" sz="2000" b="1" dirty="0">
                <a:solidFill>
                  <a:schemeClr val="tx1"/>
                </a:solidFill>
                <a:latin typeface="Calibri" panose="020F0502020204030204" pitchFamily="34" charset="0"/>
              </a:rPr>
              <a:t>WPT 7</a:t>
            </a:r>
            <a:r>
              <a:rPr lang="en-US" sz="2000" dirty="0">
                <a:solidFill>
                  <a:schemeClr val="tx1"/>
                </a:solidFill>
                <a:latin typeface="Calibri" panose="020F0502020204030204" pitchFamily="34" charset="0"/>
              </a:rPr>
              <a:t> - ‘Rework from Reserve’</a:t>
            </a:r>
          </a:p>
          <a:p>
            <a:pPr lvl="0"/>
            <a:r>
              <a:rPr lang="en-US" sz="2000" b="1" dirty="0">
                <a:solidFill>
                  <a:schemeClr val="tx1"/>
                </a:solidFill>
                <a:latin typeface="Calibri" panose="020F0502020204030204" pitchFamily="34" charset="0"/>
              </a:rPr>
              <a:t>WPT 9</a:t>
            </a:r>
            <a:r>
              <a:rPr lang="en-US" sz="2000" dirty="0">
                <a:solidFill>
                  <a:schemeClr val="tx1"/>
                </a:solidFill>
                <a:latin typeface="Calibri" panose="020F0502020204030204" pitchFamily="34" charset="0"/>
              </a:rPr>
              <a:t> - ‘Retail Bulk from Reserve’</a:t>
            </a:r>
          </a:p>
          <a:p>
            <a:endParaRPr lang="en-US" dirty="0">
              <a:solidFill>
                <a:schemeClr val="tx1"/>
              </a:solidFill>
            </a:endParaRPr>
          </a:p>
        </p:txBody>
      </p:sp>
    </p:spTree>
    <p:extLst>
      <p:ext uri="{BB962C8B-B14F-4D97-AF65-F5344CB8AC3E}">
        <p14:creationId xmlns:p14="http://schemas.microsoft.com/office/powerpoint/2010/main" val="629762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Warehouse</a:t>
            </a:r>
            <a:endParaRPr lang="en-US" dirty="0"/>
          </a:p>
        </p:txBody>
      </p:sp>
      <p:sp>
        <p:nvSpPr>
          <p:cNvPr id="3" name="Content Placeholder 2"/>
          <p:cNvSpPr>
            <a:spLocks noGrp="1"/>
          </p:cNvSpPr>
          <p:nvPr>
            <p:ph idx="1"/>
          </p:nvPr>
        </p:nvSpPr>
        <p:spPr/>
        <p:txBody>
          <a:bodyPr/>
          <a:lstStyle/>
          <a:p>
            <a:r>
              <a:rPr lang="en-US" sz="2000" dirty="0">
                <a:solidFill>
                  <a:srgbClr val="000000"/>
                </a:solidFill>
                <a:latin typeface="Calibri" panose="020F0502020204030204" pitchFamily="34" charset="0"/>
              </a:rPr>
              <a:t>A warehouse is a commercial building for storage of goods. </a:t>
            </a:r>
          </a:p>
          <a:p>
            <a:r>
              <a:rPr lang="en-US" sz="2000" dirty="0">
                <a:solidFill>
                  <a:srgbClr val="000000"/>
                </a:solidFill>
                <a:latin typeface="Calibri" panose="020F0502020204030204" pitchFamily="34" charset="0"/>
              </a:rPr>
              <a:t>Warehouses are used by manufacturers, importers, exporters, wholesalers, transport businesses, customs, etc. </a:t>
            </a:r>
          </a:p>
          <a:p>
            <a:r>
              <a:rPr lang="en-US" sz="2000" dirty="0">
                <a:solidFill>
                  <a:srgbClr val="000000"/>
                </a:solidFill>
                <a:latin typeface="Calibri" panose="020F0502020204030204" pitchFamily="34" charset="0"/>
              </a:rPr>
              <a:t>It is a large building for storing things before they are sold, used, or sent out to shops.</a:t>
            </a:r>
          </a:p>
          <a:p>
            <a:endParaRPr lang="en-US" sz="2400" dirty="0">
              <a:solidFill>
                <a:schemeClr val="tx1"/>
              </a:solidFill>
            </a:endParaRPr>
          </a:p>
          <a:p>
            <a:endParaRPr lang="en-US"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3200400"/>
            <a:ext cx="5257800" cy="2971800"/>
          </a:xfrm>
          <a:prstGeom prst="rect">
            <a:avLst/>
          </a:prstGeom>
        </p:spPr>
      </p:pic>
    </p:spTree>
    <p:extLst>
      <p:ext uri="{BB962C8B-B14F-4D97-AF65-F5344CB8AC3E}">
        <p14:creationId xmlns:p14="http://schemas.microsoft.com/office/powerpoint/2010/main" val="2550567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Cubing</a:t>
            </a:r>
            <a:endParaRPr lang="en-US" dirty="0"/>
          </a:p>
        </p:txBody>
      </p:sp>
      <p:sp>
        <p:nvSpPr>
          <p:cNvPr id="3" name="Content Placeholder 2"/>
          <p:cNvSpPr>
            <a:spLocks noGrp="1"/>
          </p:cNvSpPr>
          <p:nvPr>
            <p:ph idx="1"/>
          </p:nvPr>
        </p:nvSpPr>
        <p:spPr/>
        <p:txBody>
          <a:bodyPr/>
          <a:lstStyle/>
          <a:p>
            <a:pPr marL="0" indent="0">
              <a:buNone/>
            </a:pPr>
            <a:r>
              <a:rPr lang="en-US" sz="2000" b="1" dirty="0">
                <a:solidFill>
                  <a:schemeClr val="tx1"/>
                </a:solidFill>
                <a:latin typeface="Calibri" panose="020F0502020204030204" pitchFamily="34" charset="0"/>
              </a:rPr>
              <a:t>Cubing</a:t>
            </a:r>
            <a:endParaRPr lang="en-US" sz="2000" dirty="0">
              <a:solidFill>
                <a:schemeClr val="tx1"/>
              </a:solidFill>
              <a:latin typeface="Calibri" panose="020F0502020204030204" pitchFamily="34" charset="0"/>
            </a:endParaRPr>
          </a:p>
          <a:p>
            <a:r>
              <a:rPr lang="en-US" sz="2000" dirty="0">
                <a:solidFill>
                  <a:schemeClr val="tx1"/>
                </a:solidFill>
                <a:latin typeface="Calibri" panose="020F0502020204030204" pitchFamily="34" charset="0"/>
              </a:rPr>
              <a:t>Cubing is process that determines the optimal contents to be packed into Cartons. Cubing can either be a manual one or the system.</a:t>
            </a:r>
          </a:p>
          <a:p>
            <a:r>
              <a:rPr lang="en-US" sz="2000" dirty="0">
                <a:solidFill>
                  <a:schemeClr val="tx1"/>
                </a:solidFill>
                <a:latin typeface="Calibri" panose="020F0502020204030204" pitchFamily="34" charset="0"/>
              </a:rPr>
              <a:t> WM initiates cubing after inventory allocation has occurred and WM has determined the quantities to be fulfilled from the different inventory buckets (Active, Case Pick, or Reserve). </a:t>
            </a:r>
          </a:p>
          <a:p>
            <a:r>
              <a:rPr lang="en-US" sz="2000" dirty="0">
                <a:solidFill>
                  <a:schemeClr val="tx1"/>
                </a:solidFill>
                <a:latin typeface="Calibri" panose="020F0502020204030204" pitchFamily="34" charset="0"/>
              </a:rPr>
              <a:t>All inventory that is cubed into shipping containers is cubed using item weight, volume, and critical dimensions.</a:t>
            </a:r>
          </a:p>
          <a:p>
            <a:pPr marL="0" lvl="0" indent="0">
              <a:buNone/>
            </a:pPr>
            <a:endParaRPr lang="en-US" sz="20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906799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Picking</a:t>
            </a:r>
            <a:endParaRPr lang="en-US" dirty="0"/>
          </a:p>
        </p:txBody>
      </p:sp>
      <p:sp>
        <p:nvSpPr>
          <p:cNvPr id="3" name="Content Placeholder 2"/>
          <p:cNvSpPr>
            <a:spLocks noGrp="1"/>
          </p:cNvSpPr>
          <p:nvPr>
            <p:ph idx="1"/>
          </p:nvPr>
        </p:nvSpPr>
        <p:spPr/>
        <p:txBody>
          <a:bodyPr/>
          <a:lstStyle/>
          <a:p>
            <a:pPr lvl="0"/>
            <a:r>
              <a:rPr lang="en-US" sz="2000" b="1" dirty="0">
                <a:solidFill>
                  <a:schemeClr val="tx1"/>
                </a:solidFill>
                <a:latin typeface="Calibri" panose="020F0502020204030204" pitchFamily="34" charset="0"/>
              </a:rPr>
              <a:t>Picking</a:t>
            </a:r>
            <a:endParaRPr lang="en-US" sz="2000" dirty="0">
              <a:solidFill>
                <a:schemeClr val="tx1"/>
              </a:solidFill>
              <a:latin typeface="Calibri" panose="020F0502020204030204" pitchFamily="34" charset="0"/>
            </a:endParaRPr>
          </a:p>
          <a:p>
            <a:r>
              <a:rPr lang="en-US" sz="2000" dirty="0">
                <a:solidFill>
                  <a:schemeClr val="tx1"/>
                </a:solidFill>
                <a:latin typeface="Calibri" panose="020F0502020204030204" pitchFamily="34" charset="0"/>
              </a:rPr>
              <a:t>Picking is the process of picking the items from the inventory and physically moving them to the proper location to fulfill the customer order.</a:t>
            </a:r>
          </a:p>
          <a:p>
            <a:r>
              <a:rPr lang="en-US" sz="2000" dirty="0">
                <a:solidFill>
                  <a:schemeClr val="tx1"/>
                </a:solidFill>
                <a:latin typeface="Calibri" panose="020F0502020204030204" pitchFamily="34" charset="0"/>
              </a:rPr>
              <a:t>Picking can be dynamic and static.</a:t>
            </a:r>
          </a:p>
          <a:p>
            <a:r>
              <a:rPr lang="en-US" sz="2000" dirty="0">
                <a:solidFill>
                  <a:schemeClr val="tx1"/>
                </a:solidFill>
                <a:latin typeface="Calibri" panose="020F0502020204030204" pitchFamily="34" charset="0"/>
              </a:rPr>
              <a:t>Types of Picking:</a:t>
            </a:r>
          </a:p>
          <a:p>
            <a:pPr lvl="1"/>
            <a:r>
              <a:rPr lang="en-US" sz="2000" b="1" dirty="0">
                <a:solidFill>
                  <a:schemeClr val="tx1"/>
                </a:solidFill>
                <a:latin typeface="Calibri" panose="020F0502020204030204" pitchFamily="34" charset="0"/>
              </a:rPr>
              <a:t>Pick to Carton: </a:t>
            </a:r>
            <a:r>
              <a:rPr lang="en-US" sz="2000" dirty="0">
                <a:solidFill>
                  <a:schemeClr val="tx1"/>
                </a:solidFill>
                <a:latin typeface="Calibri" panose="020F0502020204030204" pitchFamily="34" charset="0"/>
              </a:rPr>
              <a:t>Picking the items from the inventory to carton.</a:t>
            </a:r>
          </a:p>
          <a:p>
            <a:pPr marL="174625" lvl="1" indent="0">
              <a:buNone/>
            </a:pPr>
            <a:endParaRPr lang="en-US" sz="2000" dirty="0">
              <a:solidFill>
                <a:schemeClr val="tx1"/>
              </a:solidFill>
              <a:latin typeface="Calibri" panose="020F0502020204030204" pitchFamily="34" charset="0"/>
            </a:endParaRPr>
          </a:p>
          <a:p>
            <a:endParaRPr lang="en-US" sz="1600" dirty="0">
              <a:solidFill>
                <a:schemeClr val="tx1"/>
              </a:solidFill>
              <a:latin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3886201"/>
            <a:ext cx="3886200" cy="2157412"/>
          </a:xfrm>
          <a:prstGeom prst="rect">
            <a:avLst/>
          </a:prstGeom>
        </p:spPr>
      </p:pic>
    </p:spTree>
    <p:extLst>
      <p:ext uri="{BB962C8B-B14F-4D97-AF65-F5344CB8AC3E}">
        <p14:creationId xmlns:p14="http://schemas.microsoft.com/office/powerpoint/2010/main" val="39218321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Picking</a:t>
            </a:r>
            <a:endParaRPr lang="en-US" dirty="0"/>
          </a:p>
        </p:txBody>
      </p:sp>
      <p:sp>
        <p:nvSpPr>
          <p:cNvPr id="3" name="Content Placeholder 2"/>
          <p:cNvSpPr>
            <a:spLocks noGrp="1"/>
          </p:cNvSpPr>
          <p:nvPr>
            <p:ph idx="1"/>
          </p:nvPr>
        </p:nvSpPr>
        <p:spPr/>
        <p:txBody>
          <a:bodyPr/>
          <a:lstStyle/>
          <a:p>
            <a:pPr marL="166189" lvl="1" indent="-166189">
              <a:buClr>
                <a:schemeClr val="accent5"/>
              </a:buClr>
            </a:pPr>
            <a:r>
              <a:rPr lang="en-US" sz="2000" b="1" dirty="0">
                <a:latin typeface="Calibri" panose="020F0502020204030204" pitchFamily="34" charset="0"/>
              </a:rPr>
              <a:t>Pick to Tote: </a:t>
            </a:r>
            <a:r>
              <a:rPr lang="en-US" sz="2000" dirty="0">
                <a:latin typeface="Calibri" panose="020F0502020204030204" pitchFamily="34" charset="0"/>
              </a:rPr>
              <a:t>Picking the items from the inventory to tote.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lvl="1"/>
            <a:r>
              <a:rPr lang="en-US" sz="2000" b="1" dirty="0">
                <a:latin typeface="Calibri" panose="020F0502020204030204" pitchFamily="34" charset="0"/>
              </a:rPr>
              <a:t>Piece Picking:</a:t>
            </a:r>
            <a:r>
              <a:rPr lang="en-US" sz="2000" dirty="0">
                <a:latin typeface="Calibri" panose="020F0502020204030204" pitchFamily="34" charset="0"/>
              </a:rPr>
              <a:t> Picking an item for specific one order.  </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9495" y="2209800"/>
            <a:ext cx="3540705" cy="2133600"/>
          </a:xfrm>
          <a:prstGeom prst="rect">
            <a:avLst/>
          </a:prstGeom>
        </p:spPr>
      </p:pic>
    </p:spTree>
    <p:extLst>
      <p:ext uri="{BB962C8B-B14F-4D97-AF65-F5344CB8AC3E}">
        <p14:creationId xmlns:p14="http://schemas.microsoft.com/office/powerpoint/2010/main" val="23929991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Picking</a:t>
            </a:r>
            <a:endParaRPr lang="en-US" dirty="0"/>
          </a:p>
        </p:txBody>
      </p:sp>
      <p:sp>
        <p:nvSpPr>
          <p:cNvPr id="3" name="Content Placeholder 2"/>
          <p:cNvSpPr>
            <a:spLocks noGrp="1"/>
          </p:cNvSpPr>
          <p:nvPr>
            <p:ph idx="1"/>
          </p:nvPr>
        </p:nvSpPr>
        <p:spPr>
          <a:xfrm>
            <a:off x="298516" y="1066800"/>
            <a:ext cx="8769284" cy="5562600"/>
          </a:xfrm>
        </p:spPr>
        <p:txBody>
          <a:bodyPr/>
          <a:lstStyle/>
          <a:p>
            <a:pPr lvl="1"/>
            <a:r>
              <a:rPr lang="en-US" sz="2000" b="1" dirty="0">
                <a:solidFill>
                  <a:schemeClr val="tx1"/>
                </a:solidFill>
                <a:latin typeface="Calibri" panose="020F0502020204030204" pitchFamily="34" charset="0"/>
              </a:rPr>
              <a:t>Pick to Light: </a:t>
            </a:r>
            <a:r>
              <a:rPr lang="en-US" sz="2000" dirty="0">
                <a:solidFill>
                  <a:schemeClr val="tx1"/>
                </a:solidFill>
                <a:latin typeface="Calibri" panose="020F0502020204030204" pitchFamily="34" charset="0"/>
              </a:rPr>
              <a:t>Pick to light systems position the lights on storage shelf. These lights signal the location and quantity of an item to be picked for an order. </a:t>
            </a:r>
          </a:p>
          <a:p>
            <a:pPr lvl="1"/>
            <a:endParaRPr lang="en-US" sz="2000" dirty="0">
              <a:solidFill>
                <a:schemeClr val="tx1"/>
              </a:solidFill>
              <a:latin typeface="Calibri" panose="020F0502020204030204" pitchFamily="34" charset="0"/>
            </a:endParaRPr>
          </a:p>
          <a:p>
            <a:pPr lvl="1"/>
            <a:endParaRPr lang="en-US" sz="2000" dirty="0">
              <a:solidFill>
                <a:schemeClr val="tx1"/>
              </a:solidFill>
              <a:latin typeface="Calibri" panose="020F0502020204030204" pitchFamily="34" charset="0"/>
            </a:endParaRPr>
          </a:p>
          <a:p>
            <a:pPr lvl="1"/>
            <a:endParaRPr lang="en-US" sz="2000" dirty="0">
              <a:solidFill>
                <a:schemeClr val="tx1"/>
              </a:solidFill>
              <a:latin typeface="Calibri" panose="020F0502020204030204" pitchFamily="34" charset="0"/>
            </a:endParaRPr>
          </a:p>
          <a:p>
            <a:pPr lvl="1"/>
            <a:endParaRPr lang="en-US" sz="2000" dirty="0">
              <a:solidFill>
                <a:schemeClr val="tx1"/>
              </a:solidFill>
              <a:latin typeface="Calibri" panose="020F0502020204030204" pitchFamily="34" charset="0"/>
            </a:endParaRPr>
          </a:p>
          <a:p>
            <a:pPr marL="174625" lvl="1" indent="0">
              <a:buNone/>
            </a:pPr>
            <a:endParaRPr lang="en-US" sz="2000" dirty="0">
              <a:solidFill>
                <a:schemeClr val="tx1"/>
              </a:solidFill>
              <a:latin typeface="Calibri" panose="020F0502020204030204" pitchFamily="34" charset="0"/>
            </a:endParaRPr>
          </a:p>
          <a:p>
            <a:pPr lvl="1"/>
            <a:r>
              <a:rPr lang="en-US" sz="2000" b="1" dirty="0">
                <a:solidFill>
                  <a:schemeClr val="tx1"/>
                </a:solidFill>
                <a:latin typeface="Calibri" panose="020F0502020204030204" pitchFamily="34" charset="0"/>
              </a:rPr>
              <a:t>Pick To Box: </a:t>
            </a:r>
            <a:r>
              <a:rPr lang="en-US" sz="2000" dirty="0">
                <a:solidFill>
                  <a:schemeClr val="tx1"/>
                </a:solidFill>
                <a:latin typeface="Calibri" panose="020F0502020204030204" pitchFamily="34" charset="0"/>
              </a:rPr>
              <a:t> In pick to box the number of picking stations are connected by conveyor. The order picker fills the box with the items from his station and the box moves to the other picking stations until the customer order is complete.</a:t>
            </a:r>
          </a:p>
          <a:p>
            <a:endParaRPr lang="en-US" dirty="0">
              <a:solidFill>
                <a:schemeClr val="tx1"/>
              </a:solidFill>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828800"/>
            <a:ext cx="2752725" cy="1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4461164"/>
            <a:ext cx="2752725"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84091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Picking</a:t>
            </a:r>
            <a:endParaRPr lang="en-US" dirty="0"/>
          </a:p>
        </p:txBody>
      </p:sp>
      <p:sp>
        <p:nvSpPr>
          <p:cNvPr id="3" name="Content Placeholder 2"/>
          <p:cNvSpPr>
            <a:spLocks noGrp="1"/>
          </p:cNvSpPr>
          <p:nvPr>
            <p:ph idx="1"/>
          </p:nvPr>
        </p:nvSpPr>
        <p:spPr>
          <a:xfrm>
            <a:off x="298516" y="1295400"/>
            <a:ext cx="8712115" cy="5410200"/>
          </a:xfrm>
        </p:spPr>
        <p:txBody>
          <a:bodyPr/>
          <a:lstStyle/>
          <a:p>
            <a:pPr>
              <a:buClr>
                <a:schemeClr val="accent3"/>
              </a:buClr>
            </a:pPr>
            <a:r>
              <a:rPr lang="en-US" sz="2000" b="1" dirty="0">
                <a:latin typeface="Calibri" panose="020F0502020204030204" pitchFamily="34" charset="0"/>
              </a:rPr>
              <a:t>Pick Carts</a:t>
            </a:r>
            <a:r>
              <a:rPr lang="en-US" sz="2000" dirty="0">
                <a:latin typeface="Calibri" panose="020F0502020204030204" pitchFamily="34" charset="0"/>
              </a:rPr>
              <a:t>: Pick Carts are a good solution for operations with a large number of SKUs that are small in size, and have a relatively low pick rate per SKU.</a:t>
            </a:r>
          </a:p>
          <a:p>
            <a:r>
              <a:rPr lang="en-US" sz="2000" b="1" dirty="0">
                <a:latin typeface="Calibri" panose="020F0502020204030204" pitchFamily="34" charset="0"/>
              </a:rPr>
              <a:t>Light Directed Pick Cart</a:t>
            </a:r>
          </a:p>
          <a:p>
            <a:pPr marL="0" indent="0">
              <a:buNone/>
            </a:pPr>
            <a:r>
              <a:rPr lang="en-US" sz="2000" dirty="0">
                <a:latin typeface="Calibri" panose="020F0502020204030204" pitchFamily="34" charset="0"/>
              </a:rPr>
              <a:t>A display on the Pick Cart directs the operator to picking locations in a logical sequence. The operator confirms the correct location using an onboard scanner. </a:t>
            </a:r>
          </a:p>
        </p:txBody>
      </p:sp>
      <p:pic>
        <p:nvPicPr>
          <p:cNvPr id="10242" name="Picture 2" descr="C:\Users\shdsilva\Desktop\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276600"/>
            <a:ext cx="4648199"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05552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Packing</a:t>
            </a:r>
          </a:p>
        </p:txBody>
      </p:sp>
      <p:sp>
        <p:nvSpPr>
          <p:cNvPr id="3" name="Content Placeholder 2"/>
          <p:cNvSpPr>
            <a:spLocks noGrp="1"/>
          </p:cNvSpPr>
          <p:nvPr>
            <p:ph idx="1"/>
          </p:nvPr>
        </p:nvSpPr>
        <p:spPr/>
        <p:txBody>
          <a:bodyPr/>
          <a:lstStyle/>
          <a:p>
            <a:pPr marL="0" lvl="0" indent="0">
              <a:buNone/>
            </a:pPr>
            <a:r>
              <a:rPr lang="en-US" sz="2000" b="1" dirty="0">
                <a:latin typeface="Calibri" panose="020F0502020204030204" pitchFamily="34" charset="0"/>
              </a:rPr>
              <a:t>Packing</a:t>
            </a:r>
            <a:endParaRPr lang="en-US" sz="2000" dirty="0">
              <a:latin typeface="Calibri" panose="020F0502020204030204" pitchFamily="34" charset="0"/>
            </a:endParaRPr>
          </a:p>
          <a:p>
            <a:r>
              <a:rPr lang="en-US" sz="2000" dirty="0">
                <a:solidFill>
                  <a:schemeClr val="tx1"/>
                </a:solidFill>
                <a:latin typeface="Times New Roman" panose="02020603050405020304" pitchFamily="18" charset="0"/>
                <a:cs typeface="Times New Roman" panose="02020603050405020304" pitchFamily="18" charset="0"/>
              </a:rPr>
              <a:t>Packing is the process of packing inventory into appropriate cartons </a:t>
            </a:r>
            <a:r>
              <a:rPr lang="en-US" sz="2000" dirty="0">
                <a:latin typeface="Calibri" panose="020F0502020204030204" pitchFamily="34" charset="0"/>
              </a:rPr>
              <a:t>for distribution or transportation. Packing should be done in the compatible box based on the size of an item.</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2000" b="1" dirty="0">
                <a:latin typeface="Calibri" panose="020F0502020204030204" pitchFamily="34" charset="0"/>
              </a:rPr>
              <a:t>Types of Packing:</a:t>
            </a:r>
          </a:p>
          <a:p>
            <a:pPr lvl="0"/>
            <a:r>
              <a:rPr lang="en-US" sz="2000" b="1" dirty="0">
                <a:latin typeface="Calibri" panose="020F0502020204030204" pitchFamily="34" charset="0"/>
              </a:rPr>
              <a:t>Discrete Order Packing: </a:t>
            </a:r>
            <a:r>
              <a:rPr lang="en-US" sz="2000" dirty="0">
                <a:latin typeface="Calibri" panose="020F0502020204030204" pitchFamily="34" charset="0"/>
              </a:rPr>
              <a:t>In discrete order packing a single carton is packed for         cubed or non-cubed order.</a:t>
            </a:r>
          </a:p>
          <a:p>
            <a:pPr lvl="0"/>
            <a:r>
              <a:rPr lang="en-US" sz="2000" b="1" dirty="0">
                <a:latin typeface="Calibri" panose="020F0502020204030204" pitchFamily="34" charset="0"/>
              </a:rPr>
              <a:t>Batch Packing: </a:t>
            </a:r>
            <a:r>
              <a:rPr lang="en-US" sz="2000" dirty="0">
                <a:latin typeface="Calibri" panose="020F0502020204030204" pitchFamily="34" charset="0"/>
              </a:rPr>
              <a:t>In batch packing multiple cartons are packed at the same time.</a:t>
            </a:r>
          </a:p>
          <a:p>
            <a:pPr marL="0" indent="0">
              <a:buNone/>
            </a:pPr>
            <a:endParaRPr lang="en-US" sz="18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1800" y="2819400"/>
            <a:ext cx="1901020" cy="1567873"/>
          </a:xfrm>
          <a:prstGeom prst="rect">
            <a:avLst/>
          </a:prstGeom>
          <a:ln>
            <a:noFill/>
          </a:ln>
          <a:effectLst>
            <a:softEdge rad="112500"/>
          </a:effectLst>
        </p:spPr>
      </p:pic>
    </p:spTree>
    <p:extLst>
      <p:ext uri="{BB962C8B-B14F-4D97-AF65-F5344CB8AC3E}">
        <p14:creationId xmlns:p14="http://schemas.microsoft.com/office/powerpoint/2010/main" val="19290340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Packing</a:t>
            </a:r>
          </a:p>
        </p:txBody>
      </p:sp>
      <p:sp>
        <p:nvSpPr>
          <p:cNvPr id="3" name="Content Placeholder 2"/>
          <p:cNvSpPr>
            <a:spLocks noGrp="1"/>
          </p:cNvSpPr>
          <p:nvPr>
            <p:ph idx="1"/>
          </p:nvPr>
        </p:nvSpPr>
        <p:spPr/>
        <p:txBody>
          <a:bodyPr/>
          <a:lstStyle/>
          <a:p>
            <a:pPr lvl="0"/>
            <a:r>
              <a:rPr lang="en-US" sz="2000" b="1" dirty="0">
                <a:solidFill>
                  <a:schemeClr val="tx1"/>
                </a:solidFill>
                <a:latin typeface="Calibri" panose="020F0502020204030204" pitchFamily="34" charset="0"/>
              </a:rPr>
              <a:t>Voice directed packing: </a:t>
            </a:r>
            <a:r>
              <a:rPr lang="en-US" sz="2000" dirty="0">
                <a:solidFill>
                  <a:schemeClr val="tx1"/>
                </a:solidFill>
                <a:latin typeface="Calibri" panose="020F0502020204030204" pitchFamily="34" charset="0"/>
              </a:rPr>
              <a:t>Supports both single carton packing and batch packing. In voice directed packing workers have a headset connected to a small wearable computer, which tells them where to go and what to do using verbal prompts. Workers confirm their tasks by speaking pre-defined commands and reading confirmation codes printed on locations or items throughout the warehouse. </a:t>
            </a:r>
          </a:p>
          <a:p>
            <a:pPr lvl="0"/>
            <a:endParaRPr lang="en-US" sz="2000" dirty="0">
              <a:solidFill>
                <a:schemeClr val="tx1"/>
              </a:solidFill>
              <a:latin typeface="Calibri" panose="020F0502020204030204" pitchFamily="34" charset="0"/>
            </a:endParaRPr>
          </a:p>
          <a:p>
            <a:pPr marL="0" lvl="0" indent="0">
              <a:buNone/>
            </a:pPr>
            <a:endParaRPr lang="en-US" sz="2000" dirty="0">
              <a:solidFill>
                <a:schemeClr val="tx1"/>
              </a:solidFill>
              <a:latin typeface="Calibri" panose="020F0502020204030204" pitchFamily="34" charset="0"/>
            </a:endParaRPr>
          </a:p>
          <a:p>
            <a:pPr marL="0" lvl="0" indent="0">
              <a:buNone/>
            </a:pPr>
            <a:endParaRPr lang="en-US" sz="2000" dirty="0">
              <a:solidFill>
                <a:schemeClr val="tx1"/>
              </a:solidFill>
              <a:latin typeface="Calibri" panose="020F0502020204030204" pitchFamily="34" charset="0"/>
            </a:endParaRPr>
          </a:p>
          <a:p>
            <a:pPr marL="0" indent="0">
              <a:buNone/>
            </a:pPr>
            <a:endParaRPr lang="en-US" dirty="0">
              <a:solidFill>
                <a:schemeClr val="tx1"/>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7336" y="3352800"/>
            <a:ext cx="3477263"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69356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Packing</a:t>
            </a:r>
          </a:p>
        </p:txBody>
      </p:sp>
      <p:sp>
        <p:nvSpPr>
          <p:cNvPr id="3" name="Content Placeholder 2"/>
          <p:cNvSpPr>
            <a:spLocks noGrp="1"/>
          </p:cNvSpPr>
          <p:nvPr>
            <p:ph idx="1"/>
          </p:nvPr>
        </p:nvSpPr>
        <p:spPr/>
        <p:txBody>
          <a:bodyPr/>
          <a:lstStyle/>
          <a:p>
            <a:pPr marL="0" indent="0">
              <a:buNone/>
            </a:pPr>
            <a:r>
              <a:rPr lang="en-US" sz="2000" b="1" dirty="0">
                <a:solidFill>
                  <a:srgbClr val="000000"/>
                </a:solidFill>
                <a:latin typeface="Calibri" panose="020F0502020204030204" pitchFamily="34" charset="0"/>
              </a:rPr>
              <a:t>Pack and Hold</a:t>
            </a:r>
          </a:p>
          <a:p>
            <a:r>
              <a:rPr lang="en-US" sz="2000" dirty="0">
                <a:solidFill>
                  <a:srgbClr val="000000"/>
                </a:solidFill>
                <a:latin typeface="Calibri" panose="020F0502020204030204" pitchFamily="34" charset="0"/>
              </a:rPr>
              <a:t>Pack and hold is a method used to store cartons that are not going to ship immediately. </a:t>
            </a:r>
          </a:p>
          <a:p>
            <a:r>
              <a:rPr lang="en-US" sz="2000" dirty="0">
                <a:solidFill>
                  <a:srgbClr val="000000"/>
                </a:solidFill>
                <a:latin typeface="Calibri" panose="020F0502020204030204" pitchFamily="34" charset="0"/>
              </a:rPr>
              <a:t>This functionality gives distribution personnel the flexibility to pack orders in advance of shipment to take advantage of excess capacity during slow times in the shipping cycle. </a:t>
            </a:r>
          </a:p>
          <a:p>
            <a:r>
              <a:rPr lang="en-US" sz="2000" dirty="0">
                <a:solidFill>
                  <a:srgbClr val="000000"/>
                </a:solidFill>
                <a:latin typeface="Calibri" panose="020F0502020204030204" pitchFamily="34" charset="0"/>
              </a:rPr>
              <a:t>RF Pull Carton is used to pull cartons down from pack and hold.  If a pallet was allocated, then the pallet is pulled down.  The user is directed to pack and hold locations to get cartons on the task.  </a:t>
            </a:r>
          </a:p>
          <a:p>
            <a:pPr marL="0" indent="0">
              <a:buNone/>
            </a:pPr>
            <a:endParaRPr lang="en-US" dirty="0">
              <a:latin typeface="Calibri" panose="020F0502020204030204" pitchFamily="34" charset="0"/>
            </a:endParaRPr>
          </a:p>
        </p:txBody>
      </p:sp>
    </p:spTree>
    <p:extLst>
      <p:ext uri="{BB962C8B-B14F-4D97-AF65-F5344CB8AC3E}">
        <p14:creationId xmlns:p14="http://schemas.microsoft.com/office/powerpoint/2010/main" val="8961749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0000"/>
                </a:solidFill>
                <a:latin typeface="Calibri" panose="020F0502020204030204" pitchFamily="34" charset="0"/>
              </a:rPr>
              <a:t>Routing</a:t>
            </a:r>
          </a:p>
        </p:txBody>
      </p:sp>
      <p:sp>
        <p:nvSpPr>
          <p:cNvPr id="3" name="Content Placeholder 2"/>
          <p:cNvSpPr>
            <a:spLocks noGrp="1"/>
          </p:cNvSpPr>
          <p:nvPr>
            <p:ph idx="1"/>
          </p:nvPr>
        </p:nvSpPr>
        <p:spPr/>
        <p:txBody>
          <a:bodyPr/>
          <a:lstStyle/>
          <a:p>
            <a:r>
              <a:rPr lang="en-US" sz="2000" b="1" dirty="0">
                <a:solidFill>
                  <a:schemeClr val="tx1"/>
                </a:solidFill>
                <a:latin typeface="Calibri" panose="020F0502020204030204" pitchFamily="34" charset="0"/>
              </a:rPr>
              <a:t>Routing</a:t>
            </a:r>
            <a:endParaRPr lang="en-US" sz="2000" dirty="0">
              <a:solidFill>
                <a:schemeClr val="tx1"/>
              </a:solidFill>
              <a:latin typeface="Calibri" panose="020F0502020204030204" pitchFamily="34" charset="0"/>
            </a:endParaRPr>
          </a:p>
          <a:p>
            <a:r>
              <a:rPr lang="en-US" sz="2000" dirty="0">
                <a:solidFill>
                  <a:schemeClr val="tx1"/>
                </a:solidFill>
                <a:latin typeface="Calibri" panose="020F0502020204030204" pitchFamily="34" charset="0"/>
              </a:rPr>
              <a:t>For distribution orders that are routed through WM, the wave process next initiates the routing process, or carrier determination. </a:t>
            </a:r>
          </a:p>
          <a:p>
            <a:r>
              <a:rPr lang="en-US" sz="2000" dirty="0">
                <a:solidFill>
                  <a:schemeClr val="tx1"/>
                </a:solidFill>
                <a:latin typeface="Calibri" panose="020F0502020204030204" pitchFamily="34" charset="0"/>
              </a:rPr>
              <a:t> In order to perform routing WM accesses the routing lane.  </a:t>
            </a:r>
          </a:p>
          <a:p>
            <a:pPr marL="0" indent="0">
              <a:buNone/>
            </a:pPr>
            <a:endParaRPr lang="en-US" sz="2000" b="1" dirty="0">
              <a:solidFill>
                <a:schemeClr val="tx1"/>
              </a:solidFill>
              <a:latin typeface="Calibri" panose="020F0502020204030204" pitchFamily="34" charset="0"/>
            </a:endParaRPr>
          </a:p>
          <a:p>
            <a:pPr marL="0" indent="0">
              <a:buNone/>
            </a:pPr>
            <a:r>
              <a:rPr lang="en-US" sz="2000" b="1" dirty="0">
                <a:solidFill>
                  <a:schemeClr val="tx1"/>
                </a:solidFill>
                <a:latin typeface="Calibri" panose="020F0502020204030204" pitchFamily="34" charset="0"/>
              </a:rPr>
              <a:t>Two types of Routing:</a:t>
            </a:r>
          </a:p>
          <a:p>
            <a:r>
              <a:rPr lang="en-US" sz="2000" b="1" dirty="0">
                <a:solidFill>
                  <a:schemeClr val="tx1"/>
                </a:solidFill>
                <a:latin typeface="Calibri" panose="020F0502020204030204" pitchFamily="34" charset="0"/>
              </a:rPr>
              <a:t>Static Routing : </a:t>
            </a:r>
            <a:r>
              <a:rPr lang="en-US" sz="2000" dirty="0">
                <a:solidFill>
                  <a:schemeClr val="tx1"/>
                </a:solidFill>
                <a:latin typeface="Calibri" panose="020F0502020204030204" pitchFamily="34" charset="0"/>
              </a:rPr>
              <a:t>Static routing involves routing goods according to a static routing guide that is updated by the retailer on a regular basis. To communicate updates to suppliers, retailers must send a new routing guide to each supplier.</a:t>
            </a:r>
          </a:p>
          <a:p>
            <a:r>
              <a:rPr lang="en-US" sz="2000" b="1" dirty="0">
                <a:solidFill>
                  <a:schemeClr val="tx1"/>
                </a:solidFill>
                <a:latin typeface="Calibri" panose="020F0502020204030204" pitchFamily="34" charset="0"/>
              </a:rPr>
              <a:t>Dynamic Routing: </a:t>
            </a:r>
            <a:r>
              <a:rPr lang="en-US" sz="2000" dirty="0">
                <a:solidFill>
                  <a:schemeClr val="tx1"/>
                </a:solidFill>
                <a:latin typeface="Calibri" panose="020F0502020204030204" pitchFamily="34" charset="0"/>
              </a:rPr>
              <a:t>Dynamic routing is a retailer initiative in which the routing guide resides in the retailer's hands, which allows it to be updated as often as desired. </a:t>
            </a:r>
          </a:p>
          <a:p>
            <a:pPr marL="0" indent="0">
              <a:buNone/>
            </a:pPr>
            <a:endParaRPr lang="en-US" sz="2000" dirty="0">
              <a:solidFill>
                <a:schemeClr val="tx1"/>
              </a:solidFill>
              <a:latin typeface="Calibri" panose="020F0502020204030204" pitchFamily="34" charset="0"/>
            </a:endParaRPr>
          </a:p>
          <a:p>
            <a:pPr marL="0" indent="0">
              <a:buNone/>
            </a:pPr>
            <a:endParaRPr lang="en-US" dirty="0">
              <a:solidFill>
                <a:schemeClr val="tx1"/>
              </a:solidFill>
            </a:endParaRPr>
          </a:p>
        </p:txBody>
      </p:sp>
    </p:spTree>
    <p:extLst>
      <p:ext uri="{BB962C8B-B14F-4D97-AF65-F5344CB8AC3E}">
        <p14:creationId xmlns:p14="http://schemas.microsoft.com/office/powerpoint/2010/main" val="33247166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0000"/>
                </a:solidFill>
                <a:latin typeface="Calibri" panose="020F0502020204030204" pitchFamily="34" charset="0"/>
              </a:rPr>
              <a:t>Routing</a:t>
            </a:r>
            <a:endParaRPr lang="en-US" dirty="0"/>
          </a:p>
        </p:txBody>
      </p:sp>
      <p:sp>
        <p:nvSpPr>
          <p:cNvPr id="3" name="Content Placeholder 2"/>
          <p:cNvSpPr>
            <a:spLocks noGrp="1"/>
          </p:cNvSpPr>
          <p:nvPr>
            <p:ph idx="1"/>
          </p:nvPr>
        </p:nvSpPr>
        <p:spPr/>
        <p:txBody>
          <a:bodyPr/>
          <a:lstStyle/>
          <a:p>
            <a:pPr marL="0" indent="0">
              <a:buNone/>
            </a:pPr>
            <a:r>
              <a:rPr lang="en-US" sz="2000" dirty="0">
                <a:latin typeface="Calibri" panose="020F0502020204030204" pitchFamily="34" charset="0"/>
              </a:rPr>
              <a:t>The main steps involved in Dynamic Routing include:</a:t>
            </a:r>
          </a:p>
          <a:p>
            <a:r>
              <a:rPr lang="en-US" sz="2000" dirty="0">
                <a:latin typeface="Calibri" panose="020F0502020204030204" pitchFamily="34" charset="0"/>
              </a:rPr>
              <a:t>Running a routing wave, which in turn calls Dynamic Routing</a:t>
            </a:r>
          </a:p>
          <a:p>
            <a:r>
              <a:rPr lang="en-US" sz="2000" dirty="0">
                <a:latin typeface="Calibri" panose="020F0502020204030204" pitchFamily="34" charset="0"/>
              </a:rPr>
              <a:t>Creation of a Routing Request (RRN)</a:t>
            </a:r>
          </a:p>
          <a:p>
            <a:r>
              <a:rPr lang="en-US" sz="2000" dirty="0">
                <a:latin typeface="Calibri" panose="020F0502020204030204" pitchFamily="34" charset="0"/>
              </a:rPr>
              <a:t>Sending of the Routing Request to a retailer</a:t>
            </a:r>
          </a:p>
          <a:p>
            <a:r>
              <a:rPr lang="en-US" sz="2000" dirty="0">
                <a:latin typeface="Calibri" panose="020F0502020204030204" pitchFamily="34" charset="0"/>
              </a:rPr>
              <a:t>Receipt of the Routing Response from the retailer</a:t>
            </a:r>
          </a:p>
          <a:p>
            <a:r>
              <a:rPr lang="en-US" sz="2000" dirty="0">
                <a:latin typeface="Calibri" panose="020F0502020204030204" pitchFamily="34" charset="0"/>
              </a:rPr>
              <a:t>Updating picktickets with response data</a:t>
            </a:r>
          </a:p>
          <a:p>
            <a:r>
              <a:rPr lang="en-US" sz="2000" dirty="0">
                <a:latin typeface="Calibri" panose="020F0502020204030204" pitchFamily="34" charset="0"/>
              </a:rPr>
              <a:t>Assignment of picktickets to shipments / loads based on response information</a:t>
            </a:r>
          </a:p>
          <a:p>
            <a:endParaRPr lang="en-US" dirty="0"/>
          </a:p>
          <a:p>
            <a:endParaRPr lang="en-US" dirty="0"/>
          </a:p>
        </p:txBody>
      </p:sp>
    </p:spTree>
    <p:extLst>
      <p:ext uri="{BB962C8B-B14F-4D97-AF65-F5344CB8AC3E}">
        <p14:creationId xmlns:p14="http://schemas.microsoft.com/office/powerpoint/2010/main" val="2859979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Types of Warehouse</a:t>
            </a:r>
          </a:p>
        </p:txBody>
      </p:sp>
      <p:sp>
        <p:nvSpPr>
          <p:cNvPr id="3" name="Content Placeholder 2"/>
          <p:cNvSpPr>
            <a:spLocks noGrp="1"/>
          </p:cNvSpPr>
          <p:nvPr>
            <p:ph idx="1"/>
          </p:nvPr>
        </p:nvSpPr>
        <p:spPr/>
        <p:txBody>
          <a:bodyPr/>
          <a:lstStyle/>
          <a:p>
            <a:pPr marL="0" indent="0">
              <a:buNone/>
            </a:pPr>
            <a:r>
              <a:rPr lang="en-US" sz="2400" dirty="0">
                <a:solidFill>
                  <a:schemeClr val="tx1"/>
                </a:solidFill>
                <a:latin typeface="Calibri" panose="020F0502020204030204" pitchFamily="34" charset="0"/>
              </a:rPr>
              <a:t>Based on imported goods warehouses are classified into:</a:t>
            </a:r>
          </a:p>
          <a:p>
            <a:r>
              <a:rPr lang="en-US" sz="2000" b="1" dirty="0">
                <a:solidFill>
                  <a:schemeClr val="tx1"/>
                </a:solidFill>
                <a:latin typeface="Calibri" panose="020F0502020204030204" pitchFamily="34" charset="0"/>
              </a:rPr>
              <a:t>Bonded warehouse</a:t>
            </a:r>
          </a:p>
          <a:p>
            <a:pPr marL="0" indent="0">
              <a:buNone/>
            </a:pPr>
            <a:r>
              <a:rPr lang="en-US" sz="1800" dirty="0">
                <a:solidFill>
                  <a:schemeClr val="tx1"/>
                </a:solidFill>
                <a:latin typeface="Calibri" panose="020F0502020204030204" pitchFamily="34" charset="0"/>
              </a:rPr>
              <a:t>Bonded warehouses are licensed by the government to accept imported goods for storage until the payment of custom duty. They are located near the ports, railways, dockyards etc.</a:t>
            </a:r>
          </a:p>
          <a:p>
            <a:pPr marL="0" indent="0">
              <a:buNone/>
            </a:pPr>
            <a:endParaRPr lang="en-US" sz="2000" dirty="0">
              <a:solidFill>
                <a:schemeClr val="tx1"/>
              </a:solidFill>
              <a:latin typeface="Calibri" panose="020F0502020204030204" pitchFamily="34" charset="0"/>
            </a:endParaRPr>
          </a:p>
          <a:p>
            <a:r>
              <a:rPr lang="en-US" sz="2000" b="1" dirty="0">
                <a:solidFill>
                  <a:schemeClr val="tx1"/>
                </a:solidFill>
                <a:latin typeface="Calibri" panose="020F0502020204030204" pitchFamily="34" charset="0"/>
              </a:rPr>
              <a:t>Non Bonded warehouse</a:t>
            </a:r>
          </a:p>
          <a:p>
            <a:pPr marL="0" indent="0">
              <a:buNone/>
            </a:pPr>
            <a:r>
              <a:rPr lang="en-US" sz="2000" dirty="0">
                <a:solidFill>
                  <a:schemeClr val="tx1"/>
                </a:solidFill>
                <a:latin typeface="Calibri" panose="020F0502020204030204" pitchFamily="34" charset="0"/>
              </a:rPr>
              <a:t>Non Bonded warehouse are also licensed by government, but the goods are not subjected to custom duty. This includes public , private, contract and 3PL warehouses.</a:t>
            </a:r>
            <a:endParaRPr lang="en-US" sz="2000" b="1" dirty="0">
              <a:solidFill>
                <a:schemeClr val="tx1"/>
              </a:solidFill>
              <a:latin typeface="Calibri" panose="020F0502020204030204" pitchFamily="34" charset="0"/>
            </a:endParaRPr>
          </a:p>
          <a:p>
            <a:pPr marL="0" indent="0">
              <a:buNone/>
            </a:pPr>
            <a:endParaRPr lang="en-US" sz="2000" b="1" dirty="0">
              <a:solidFill>
                <a:schemeClr val="tx1"/>
              </a:solidFill>
              <a:latin typeface="Calibri" panose="020F0502020204030204" pitchFamily="34" charset="0"/>
            </a:endParaRPr>
          </a:p>
        </p:txBody>
      </p:sp>
    </p:spTree>
    <p:extLst>
      <p:ext uri="{BB962C8B-B14F-4D97-AF65-F5344CB8AC3E}">
        <p14:creationId xmlns:p14="http://schemas.microsoft.com/office/powerpoint/2010/main" val="38403441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r>
              <a:rPr lang="en-US" dirty="0">
                <a:latin typeface="Calibri" panose="020F0502020204030204" pitchFamily="34" charset="0"/>
              </a:rPr>
            </a:br>
            <a:r>
              <a:rPr lang="en-US" dirty="0">
                <a:latin typeface="Calibri" panose="020F0502020204030204" pitchFamily="34" charset="0"/>
              </a:rPr>
              <a:t>Order Consolidation and Task Management</a:t>
            </a:r>
            <a:br>
              <a:rPr lang="en-US" dirty="0">
                <a:latin typeface="Calibri" panose="020F0502020204030204" pitchFamily="34" charset="0"/>
              </a:rPr>
            </a:br>
            <a:endParaRPr lang="en-US" b="1" dirty="0">
              <a:latin typeface="Calibri" panose="020F0502020204030204" pitchFamily="34" charset="0"/>
            </a:endParaRPr>
          </a:p>
        </p:txBody>
      </p:sp>
      <p:sp>
        <p:nvSpPr>
          <p:cNvPr id="3" name="Content Placeholder 2"/>
          <p:cNvSpPr>
            <a:spLocks noGrp="1"/>
          </p:cNvSpPr>
          <p:nvPr>
            <p:ph idx="1"/>
          </p:nvPr>
        </p:nvSpPr>
        <p:spPr/>
        <p:txBody>
          <a:bodyPr/>
          <a:lstStyle/>
          <a:p>
            <a:pPr marL="0" indent="0">
              <a:buNone/>
            </a:pPr>
            <a:r>
              <a:rPr lang="en-US" sz="2000" b="1" dirty="0">
                <a:solidFill>
                  <a:schemeClr val="tx1"/>
                </a:solidFill>
                <a:latin typeface="Calibri" panose="020F0502020204030204" pitchFamily="34" charset="0"/>
              </a:rPr>
              <a:t>Order Consolidation</a:t>
            </a:r>
          </a:p>
          <a:p>
            <a:pPr lvl="0"/>
            <a:r>
              <a:rPr lang="en-US" sz="2000" dirty="0">
                <a:solidFill>
                  <a:schemeClr val="tx1"/>
                </a:solidFill>
                <a:latin typeface="Calibri" panose="020F0502020204030204" pitchFamily="34" charset="0"/>
              </a:rPr>
              <a:t>Order Consolidation is merging of Pick tickets</a:t>
            </a:r>
          </a:p>
          <a:p>
            <a:r>
              <a:rPr lang="en-US" sz="2000" dirty="0">
                <a:solidFill>
                  <a:schemeClr val="tx1"/>
                </a:solidFill>
                <a:latin typeface="Calibri" panose="020F0502020204030204" pitchFamily="34" charset="0"/>
              </a:rPr>
              <a:t>Order Consolidation is the assignment of an outbound location to cartons of similar characteristics.</a:t>
            </a:r>
          </a:p>
          <a:p>
            <a:r>
              <a:rPr lang="en-US" sz="2000" dirty="0">
                <a:solidFill>
                  <a:schemeClr val="tx1"/>
                </a:solidFill>
                <a:latin typeface="Calibri" panose="020F0502020204030204" pitchFamily="34" charset="0"/>
              </a:rPr>
              <a:t>The purpose of order consolidation is two-fold: </a:t>
            </a:r>
            <a:br>
              <a:rPr lang="en-US" sz="2000" dirty="0">
                <a:solidFill>
                  <a:schemeClr val="tx1"/>
                </a:solidFill>
                <a:latin typeface="Calibri" panose="020F0502020204030204" pitchFamily="34" charset="0"/>
              </a:rPr>
            </a:br>
            <a:r>
              <a:rPr lang="en-US" sz="2000" dirty="0">
                <a:solidFill>
                  <a:schemeClr val="tx1"/>
                </a:solidFill>
                <a:latin typeface="Calibri" panose="020F0502020204030204" pitchFamily="34" charset="0"/>
              </a:rPr>
              <a:t>1) to consolidate multiple cartons of a single order</a:t>
            </a:r>
            <a:br>
              <a:rPr lang="en-US" sz="2000" dirty="0">
                <a:solidFill>
                  <a:schemeClr val="tx1"/>
                </a:solidFill>
                <a:latin typeface="Calibri" panose="020F0502020204030204" pitchFamily="34" charset="0"/>
              </a:rPr>
            </a:br>
            <a:r>
              <a:rPr lang="en-US" sz="2000" dirty="0">
                <a:solidFill>
                  <a:schemeClr val="tx1"/>
                </a:solidFill>
                <a:latin typeface="Calibri" panose="020F0502020204030204" pitchFamily="34" charset="0"/>
              </a:rPr>
              <a:t>2) to combine like orders together for lower shipping charges. </a:t>
            </a:r>
          </a:p>
          <a:p>
            <a:pPr marL="0" indent="0">
              <a:buNone/>
            </a:pPr>
            <a:endParaRPr lang="en-US" sz="2000" dirty="0">
              <a:solidFill>
                <a:schemeClr val="tx1"/>
              </a:solidFill>
              <a:latin typeface="Calibri" panose="020F0502020204030204" pitchFamily="34" charset="0"/>
            </a:endParaRPr>
          </a:p>
          <a:p>
            <a:pPr lvl="0"/>
            <a:r>
              <a:rPr lang="en-US" sz="2000" b="1" dirty="0">
                <a:solidFill>
                  <a:schemeClr val="tx1"/>
                </a:solidFill>
                <a:latin typeface="Calibri" panose="020F0502020204030204" pitchFamily="34" charset="0"/>
              </a:rPr>
              <a:t>Task Management</a:t>
            </a:r>
            <a:endParaRPr lang="en-US" sz="2000" dirty="0">
              <a:solidFill>
                <a:schemeClr val="tx1"/>
              </a:solidFill>
              <a:latin typeface="Calibri" panose="020F0502020204030204" pitchFamily="34" charset="0"/>
            </a:endParaRPr>
          </a:p>
          <a:p>
            <a:r>
              <a:rPr lang="en-US" sz="2000" dirty="0">
                <a:solidFill>
                  <a:schemeClr val="tx1"/>
                </a:solidFill>
                <a:latin typeface="Calibri" panose="020F0502020204030204" pitchFamily="34" charset="0"/>
              </a:rPr>
              <a:t>Tasking is a system directed or Manual process, which assigns tasks to operators, based on task group, priority, and current location.  Task groups are typically defined by job function and/or equipment type.  Task groups are defaulted in the user master or entered by the user when first logging in.</a:t>
            </a:r>
          </a:p>
          <a:p>
            <a:pPr marL="0" indent="0">
              <a:buNone/>
            </a:pPr>
            <a:endParaRPr lang="en-US" sz="20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11585995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0"/>
            <a:ext cx="9143999" cy="1002136"/>
          </a:xfrm>
        </p:spPr>
        <p:txBody>
          <a:bodyPr/>
          <a:lstStyle/>
          <a:p>
            <a:pPr lvl="0" algn="ctr"/>
            <a:br>
              <a:rPr lang="en-US" dirty="0">
                <a:latin typeface="Calibri" panose="020F0502020204030204" pitchFamily="34" charset="0"/>
              </a:rPr>
            </a:br>
            <a:r>
              <a:rPr lang="en-US" dirty="0">
                <a:latin typeface="Calibri" panose="020F0502020204030204" pitchFamily="34" charset="0"/>
              </a:rPr>
              <a:t>Label</a:t>
            </a:r>
          </a:p>
        </p:txBody>
      </p:sp>
      <p:sp>
        <p:nvSpPr>
          <p:cNvPr id="3" name="Content Placeholder 2"/>
          <p:cNvSpPr>
            <a:spLocks noGrp="1"/>
          </p:cNvSpPr>
          <p:nvPr>
            <p:ph idx="1"/>
          </p:nvPr>
        </p:nvSpPr>
        <p:spPr/>
        <p:txBody>
          <a:bodyPr/>
          <a:lstStyle/>
          <a:p>
            <a:pPr marL="0" lvl="0" indent="0">
              <a:buNone/>
            </a:pPr>
            <a:r>
              <a:rPr lang="en-US" sz="2000" b="1" dirty="0">
                <a:solidFill>
                  <a:schemeClr val="tx1"/>
                </a:solidFill>
                <a:latin typeface="Calibri" panose="020F0502020204030204" pitchFamily="34" charset="0"/>
              </a:rPr>
              <a:t>Label</a:t>
            </a:r>
            <a:endParaRPr lang="en-US" sz="2000" dirty="0">
              <a:solidFill>
                <a:schemeClr val="tx1"/>
              </a:solidFill>
              <a:latin typeface="Calibri" panose="020F0502020204030204" pitchFamily="34" charset="0"/>
            </a:endParaRPr>
          </a:p>
          <a:p>
            <a:r>
              <a:rPr lang="en-US" sz="2000" dirty="0">
                <a:solidFill>
                  <a:schemeClr val="tx1"/>
                </a:solidFill>
                <a:latin typeface="Calibri" panose="020F0502020204030204" pitchFamily="34" charset="0"/>
              </a:rPr>
              <a:t>For full case pulls from reserve and picks from active, WM generates both a shipping label (includes a bar-coded tracking number) as well as, an oLPN label (includes bar-coded oLPN number) for each oLPN created during the cubing process.</a:t>
            </a:r>
          </a:p>
          <a:p>
            <a:pPr marL="0" indent="0">
              <a:buNone/>
            </a:pPr>
            <a:endParaRPr lang="en-US" sz="2000" dirty="0">
              <a:solidFill>
                <a:schemeClr val="tx1"/>
              </a:solidFill>
              <a:latin typeface="Calibri" panose="020F0502020204030204" pitchFamily="34" charset="0"/>
            </a:endParaRPr>
          </a:p>
          <a:p>
            <a:pPr marL="0" indent="0">
              <a:buNone/>
            </a:pPr>
            <a:endParaRPr lang="en-US" dirty="0">
              <a:solidFill>
                <a:schemeClr val="tx1"/>
              </a:solidFill>
            </a:endParaRP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3150" y="2883551"/>
            <a:ext cx="3676650" cy="3212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52284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Outbound VAS</a:t>
            </a:r>
          </a:p>
        </p:txBody>
      </p:sp>
      <p:sp>
        <p:nvSpPr>
          <p:cNvPr id="3" name="Content Placeholder 2"/>
          <p:cNvSpPr>
            <a:spLocks noGrp="1"/>
          </p:cNvSpPr>
          <p:nvPr>
            <p:ph idx="1"/>
          </p:nvPr>
        </p:nvSpPr>
        <p:spPr>
          <a:xfrm>
            <a:off x="431885" y="1371600"/>
            <a:ext cx="8712115" cy="4636540"/>
          </a:xfrm>
        </p:spPr>
        <p:txBody>
          <a:bodyPr/>
          <a:lstStyle/>
          <a:p>
            <a:r>
              <a:rPr lang="en-US" sz="2000" dirty="0">
                <a:latin typeface="Calibri" panose="020F0502020204030204" pitchFamily="34" charset="0"/>
              </a:rPr>
              <a:t>A Value Added Service (VAS) is a task performed on a SKU to customize it or enhance its value in some way.  </a:t>
            </a:r>
          </a:p>
          <a:p>
            <a:r>
              <a:rPr lang="en-US" sz="2000" dirty="0">
                <a:latin typeface="Calibri" panose="020F0502020204030204" pitchFamily="34" charset="0"/>
              </a:rPr>
              <a:t>There are two modes in which Warehouse Management (WM) supports VAS:</a:t>
            </a:r>
          </a:p>
          <a:p>
            <a:r>
              <a:rPr lang="en-US" sz="2000" dirty="0">
                <a:latin typeface="Calibri" panose="020F0502020204030204" pitchFamily="34" charset="0"/>
              </a:rPr>
              <a:t> </a:t>
            </a:r>
            <a:r>
              <a:rPr lang="en-US" sz="2000" b="1" dirty="0">
                <a:latin typeface="Calibri" panose="020F0502020204030204" pitchFamily="34" charset="0"/>
              </a:rPr>
              <a:t>VAS Pickticket</a:t>
            </a:r>
            <a:endParaRPr lang="en-US" sz="2000" dirty="0">
              <a:latin typeface="Calibri" panose="020F0502020204030204" pitchFamily="34" charset="0"/>
            </a:endParaRPr>
          </a:p>
          <a:p>
            <a:pPr marL="0" indent="0">
              <a:buNone/>
            </a:pPr>
            <a:r>
              <a:rPr lang="en-US" sz="1800" dirty="0">
                <a:latin typeface="Calibri" panose="020F0502020204030204" pitchFamily="34" charset="0"/>
              </a:rPr>
              <a:t>In the VAS Pickticket model, picktickets may be bridged with multiple SKU's, some of which do not require VAS.  The VAS processes typically take a long time to complete, and clients do not want to tie up non-VAS inventory waiting for companion inventory </a:t>
            </a:r>
            <a:r>
              <a:rPr lang="en-US" sz="2000" dirty="0">
                <a:latin typeface="Calibri" panose="020F0502020204030204" pitchFamily="34" charset="0"/>
              </a:rPr>
              <a:t>that requires </a:t>
            </a:r>
            <a:r>
              <a:rPr lang="en-US" sz="1800" dirty="0">
                <a:latin typeface="Calibri" panose="020F0502020204030204" pitchFamily="34" charset="0"/>
              </a:rPr>
              <a:t>VAS when it could instead be used to satisfy other needs.</a:t>
            </a:r>
          </a:p>
          <a:p>
            <a:r>
              <a:rPr lang="en-US" sz="2000" b="1" dirty="0">
                <a:latin typeface="Calibri" panose="020F0502020204030204" pitchFamily="34" charset="0"/>
              </a:rPr>
              <a:t>VAS Carton</a:t>
            </a:r>
            <a:endParaRPr lang="en-US" sz="2000" dirty="0">
              <a:latin typeface="Calibri" panose="020F0502020204030204" pitchFamily="34" charset="0"/>
            </a:endParaRPr>
          </a:p>
          <a:p>
            <a:pPr marL="0" indent="0">
              <a:buNone/>
            </a:pPr>
            <a:r>
              <a:rPr lang="en-US" sz="1800" dirty="0">
                <a:latin typeface="Calibri" panose="020F0502020204030204" pitchFamily="34" charset="0"/>
              </a:rPr>
              <a:t>Like the VAS Pickticket model, the VAS Carton model consists of picktickets that may be bridged with multiple SKUs where not all the SKU's require VAS.  However in this model, VAS processes normally take minimal time to complete so clients do not worry about tying up non-VAS inventory.  The VAS processing should go quickly and other needs should not experience fulfillment problems</a:t>
            </a:r>
          </a:p>
        </p:txBody>
      </p:sp>
    </p:spTree>
    <p:extLst>
      <p:ext uri="{BB962C8B-B14F-4D97-AF65-F5344CB8AC3E}">
        <p14:creationId xmlns:p14="http://schemas.microsoft.com/office/powerpoint/2010/main" val="4652656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28600"/>
            <a:ext cx="9143999" cy="773536"/>
          </a:xfrm>
        </p:spPr>
        <p:txBody>
          <a:bodyPr/>
          <a:lstStyle/>
          <a:p>
            <a:pPr algn="ctr"/>
            <a:r>
              <a:rPr lang="en-US" dirty="0">
                <a:latin typeface="Calibri" panose="020F0502020204030204" pitchFamily="34" charset="0"/>
              </a:rPr>
              <a:t>Shipping</a:t>
            </a:r>
            <a:br>
              <a:rPr lang="en-US" dirty="0">
                <a:latin typeface="Calibri" panose="020F0502020204030204" pitchFamily="34" charset="0"/>
              </a:rPr>
            </a:br>
            <a:endParaRPr lang="en-US" dirty="0"/>
          </a:p>
        </p:txBody>
      </p:sp>
      <p:sp>
        <p:nvSpPr>
          <p:cNvPr id="3" name="Content Placeholder 2"/>
          <p:cNvSpPr>
            <a:spLocks noGrp="1"/>
          </p:cNvSpPr>
          <p:nvPr>
            <p:ph idx="1"/>
          </p:nvPr>
        </p:nvSpPr>
        <p:spPr/>
        <p:txBody>
          <a:bodyPr/>
          <a:lstStyle/>
          <a:p>
            <a:pPr lvl="0"/>
            <a:r>
              <a:rPr lang="en-US" sz="2000" dirty="0">
                <a:solidFill>
                  <a:schemeClr val="tx1"/>
                </a:solidFill>
                <a:latin typeface="Calibri" panose="020F0502020204030204" pitchFamily="34" charset="0"/>
              </a:rPr>
              <a:t>Shipping is the final process of order fulfillment process.</a:t>
            </a:r>
          </a:p>
          <a:p>
            <a:pPr lvl="0"/>
            <a:r>
              <a:rPr lang="en-US" sz="2000" dirty="0">
                <a:solidFill>
                  <a:schemeClr val="tx1"/>
                </a:solidFill>
                <a:latin typeface="Calibri" panose="020F0502020204030204" pitchFamily="34" charset="0"/>
              </a:rPr>
              <a:t>Shipping is the physical process of transporting the goods.</a:t>
            </a:r>
          </a:p>
          <a:p>
            <a:pPr lvl="0"/>
            <a:r>
              <a:rPr lang="en-US" sz="2000" dirty="0">
                <a:solidFill>
                  <a:schemeClr val="tx1"/>
                </a:solidFill>
                <a:latin typeface="Calibri" panose="020F0502020204030204" pitchFamily="34" charset="0"/>
              </a:rPr>
              <a:t>Shipments should be loaded onto the right trailers, then tracked until they reach the customer in good condition.</a:t>
            </a:r>
          </a:p>
          <a:p>
            <a:pPr lvl="0"/>
            <a:endParaRPr lang="en-US" sz="2000" dirty="0">
              <a:solidFill>
                <a:schemeClr val="tx1"/>
              </a:solidFill>
              <a:latin typeface="Calibri" panose="020F0502020204030204" pitchFamily="34" charset="0"/>
            </a:endParaRPr>
          </a:p>
          <a:p>
            <a:pPr marL="0" lvl="0" indent="0">
              <a:buNone/>
            </a:pPr>
            <a:r>
              <a:rPr lang="en-US" sz="2000" dirty="0">
                <a:solidFill>
                  <a:schemeClr val="tx1"/>
                </a:solidFill>
                <a:latin typeface="Calibri" panose="020F0502020204030204" pitchFamily="34" charset="0"/>
              </a:rPr>
              <a:t>Shipping can be done in two ways:</a:t>
            </a:r>
          </a:p>
          <a:p>
            <a:pPr lvl="0"/>
            <a:r>
              <a:rPr lang="en-US" sz="2000" b="1" dirty="0">
                <a:solidFill>
                  <a:schemeClr val="tx1"/>
                </a:solidFill>
                <a:latin typeface="Calibri" panose="020F0502020204030204" pitchFamily="34" charset="0"/>
              </a:rPr>
              <a:t>Load Invoicing</a:t>
            </a:r>
          </a:p>
          <a:p>
            <a:pPr lvl="0" algn="just"/>
            <a:r>
              <a:rPr lang="en-US" sz="2000" dirty="0">
                <a:solidFill>
                  <a:schemeClr val="tx1"/>
                </a:solidFill>
                <a:latin typeface="Calibri" panose="020F0502020204030204" pitchFamily="34" charset="0"/>
              </a:rPr>
              <a:t>Load Invoicing is the process of generating customer invoices for all completed shipments. </a:t>
            </a:r>
          </a:p>
          <a:p>
            <a:pPr algn="just"/>
            <a:r>
              <a:rPr lang="en-US" sz="2000" dirty="0">
                <a:solidFill>
                  <a:schemeClr val="tx1"/>
                </a:solidFill>
                <a:latin typeface="Calibri" panose="020F0502020204030204" pitchFamily="34" charset="0"/>
              </a:rPr>
              <a:t>An invoice is a document which contains the details of invoice date and number, customer order number, item name, quantity shipped, a price per unit of measure and a subtotal for the items shipped.</a:t>
            </a:r>
          </a:p>
          <a:p>
            <a:pPr algn="just"/>
            <a:r>
              <a:rPr lang="en-US" sz="2000" dirty="0">
                <a:solidFill>
                  <a:schemeClr val="tx1"/>
                </a:solidFill>
                <a:latin typeface="Calibri" panose="020F0502020204030204" pitchFamily="34" charset="0"/>
              </a:rPr>
              <a:t>Once the shipment is done the confirmation of shipment is provided through invoice to the customer.</a:t>
            </a:r>
            <a:r>
              <a:rPr lang="en-US" sz="2000" dirty="0">
                <a:solidFill>
                  <a:schemeClr val="tx1"/>
                </a:solidFill>
              </a:rPr>
              <a:t>			            		</a:t>
            </a:r>
            <a:endParaRPr lang="en-US" sz="20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3654302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28600"/>
            <a:ext cx="9143999" cy="773536"/>
          </a:xfrm>
        </p:spPr>
        <p:txBody>
          <a:bodyPr/>
          <a:lstStyle/>
          <a:p>
            <a:pPr algn="ctr"/>
            <a:br>
              <a:rPr lang="en-US" b="1" dirty="0">
                <a:solidFill>
                  <a:srgbClr val="000000"/>
                </a:solidFill>
                <a:latin typeface="Calibri" panose="020F0502020204030204" pitchFamily="34" charset="0"/>
              </a:rPr>
            </a:br>
            <a:r>
              <a:rPr lang="en-US" dirty="0">
                <a:latin typeface="Calibri" panose="020F0502020204030204" pitchFamily="34" charset="0"/>
              </a:rPr>
              <a:t>Shipping</a:t>
            </a:r>
            <a:br>
              <a:rPr lang="en-US" dirty="0">
                <a:latin typeface="Calibri" panose="020F0502020204030204" pitchFamily="34" charset="0"/>
              </a:rPr>
            </a:br>
            <a:endParaRPr lang="en-US" dirty="0">
              <a:latin typeface="Calibri" panose="020F0502020204030204" pitchFamily="34" charset="0"/>
            </a:endParaRPr>
          </a:p>
        </p:txBody>
      </p:sp>
      <p:sp>
        <p:nvSpPr>
          <p:cNvPr id="3" name="Content Placeholder 2"/>
          <p:cNvSpPr>
            <a:spLocks noGrp="1"/>
          </p:cNvSpPr>
          <p:nvPr>
            <p:ph idx="1"/>
          </p:nvPr>
        </p:nvSpPr>
        <p:spPr/>
        <p:txBody>
          <a:bodyPr/>
          <a:lstStyle/>
          <a:p>
            <a:endParaRPr lang="en-US" sz="2000" b="1" dirty="0">
              <a:solidFill>
                <a:schemeClr val="tx1"/>
              </a:solidFill>
              <a:latin typeface="Calibri" panose="020F0502020204030204" pitchFamily="34" charset="0"/>
            </a:endParaRPr>
          </a:p>
          <a:p>
            <a:endParaRPr lang="en-US" sz="2000" b="1" dirty="0">
              <a:solidFill>
                <a:schemeClr val="tx1"/>
              </a:solidFill>
              <a:latin typeface="Calibri" panose="020F0502020204030204" pitchFamily="34" charset="0"/>
            </a:endParaRPr>
          </a:p>
          <a:p>
            <a:endParaRPr lang="en-US" sz="2000" b="1" dirty="0">
              <a:solidFill>
                <a:schemeClr val="tx1"/>
              </a:solidFill>
              <a:latin typeface="Calibri" panose="020F0502020204030204" pitchFamily="34" charset="0"/>
            </a:endParaRPr>
          </a:p>
          <a:p>
            <a:endParaRPr lang="en-US" sz="2000" b="1" dirty="0">
              <a:solidFill>
                <a:schemeClr val="tx1"/>
              </a:solidFill>
              <a:latin typeface="Calibri" panose="020F0502020204030204" pitchFamily="34" charset="0"/>
            </a:endParaRPr>
          </a:p>
          <a:p>
            <a:endParaRPr lang="en-US" sz="2000" b="1" dirty="0">
              <a:solidFill>
                <a:schemeClr val="tx1"/>
              </a:solidFill>
              <a:latin typeface="Calibri" panose="020F0502020204030204" pitchFamily="34" charset="0"/>
            </a:endParaRPr>
          </a:p>
          <a:p>
            <a:endParaRPr lang="en-US" sz="2000" b="1" dirty="0">
              <a:solidFill>
                <a:schemeClr val="tx1"/>
              </a:solidFill>
              <a:latin typeface="Calibri" panose="020F0502020204030204" pitchFamily="34" charset="0"/>
            </a:endParaRPr>
          </a:p>
          <a:p>
            <a:r>
              <a:rPr lang="en-US" sz="2000" b="1" dirty="0">
                <a:solidFill>
                  <a:schemeClr val="tx1"/>
                </a:solidFill>
                <a:latin typeface="Calibri" panose="020F0502020204030204" pitchFamily="34" charset="0"/>
              </a:rPr>
              <a:t>Manifest:</a:t>
            </a:r>
          </a:p>
          <a:p>
            <a:pPr marL="0" indent="0">
              <a:buNone/>
            </a:pPr>
            <a:r>
              <a:rPr lang="en-US" sz="2000" dirty="0">
                <a:solidFill>
                  <a:schemeClr val="tx1"/>
                </a:solidFill>
                <a:latin typeface="Calibri" panose="020F0502020204030204" pitchFamily="34" charset="0"/>
              </a:rPr>
              <a:t>Shipping can be done through the carrier services like FedEx, UPS and USPS.</a:t>
            </a:r>
          </a:p>
          <a:p>
            <a:pPr marL="0" indent="0">
              <a:buNone/>
            </a:pPr>
            <a:endParaRPr lang="en-US" dirty="0">
              <a:solidFill>
                <a:schemeClr val="tx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673" y="1524000"/>
            <a:ext cx="7162800" cy="1885950"/>
          </a:xfrm>
          <a:prstGeom prst="rect">
            <a:avLst/>
          </a:prstGeom>
        </p:spPr>
      </p:pic>
    </p:spTree>
    <p:extLst>
      <p:ext uri="{BB962C8B-B14F-4D97-AF65-F5344CB8AC3E}">
        <p14:creationId xmlns:p14="http://schemas.microsoft.com/office/powerpoint/2010/main" val="32981226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sz="8000" dirty="0">
              <a:latin typeface="Calibri" panose="020F0502020204030204" pitchFamily="34" charset="0"/>
            </a:endParaRPr>
          </a:p>
          <a:p>
            <a:pPr marL="0" indent="0" algn="ctr">
              <a:buNone/>
            </a:pPr>
            <a:r>
              <a:rPr lang="en-US" sz="8000" dirty="0">
                <a:latin typeface="Calibri" panose="020F0502020204030204" pitchFamily="34" charset="0"/>
              </a:rPr>
              <a:t>Issues</a:t>
            </a:r>
          </a:p>
        </p:txBody>
      </p:sp>
    </p:spTree>
    <p:extLst>
      <p:ext uri="{BB962C8B-B14F-4D97-AF65-F5344CB8AC3E}">
        <p14:creationId xmlns:p14="http://schemas.microsoft.com/office/powerpoint/2010/main" val="22391137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80DA5-01DE-438D-B3BD-6DBAC528DF8A}"/>
              </a:ext>
            </a:extLst>
          </p:cNvPr>
          <p:cNvSpPr>
            <a:spLocks noGrp="1"/>
          </p:cNvSpPr>
          <p:nvPr>
            <p:ph type="title"/>
          </p:nvPr>
        </p:nvSpPr>
        <p:spPr/>
        <p:txBody>
          <a:bodyPr/>
          <a:lstStyle/>
          <a:p>
            <a:pPr algn="ctr"/>
            <a:r>
              <a:rPr lang="en-US" dirty="0"/>
              <a:t>Issues</a:t>
            </a:r>
          </a:p>
        </p:txBody>
      </p:sp>
      <p:sp>
        <p:nvSpPr>
          <p:cNvPr id="3" name="Content Placeholder 2">
            <a:extLst>
              <a:ext uri="{FF2B5EF4-FFF2-40B4-BE49-F238E27FC236}">
                <a16:creationId xmlns:a16="http://schemas.microsoft.com/office/drawing/2014/main" id="{CC8A0D12-466F-4A27-A6CD-3D8588BC732A}"/>
              </a:ext>
            </a:extLst>
          </p:cNvPr>
          <p:cNvSpPr>
            <a:spLocks noGrp="1"/>
          </p:cNvSpPr>
          <p:nvPr>
            <p:ph idx="1"/>
          </p:nvPr>
        </p:nvSpPr>
        <p:spPr/>
        <p:txBody>
          <a:bodyPr/>
          <a:lstStyle/>
          <a:p>
            <a:r>
              <a:rPr lang="en-US" dirty="0"/>
              <a:t>Title:- </a:t>
            </a:r>
            <a:r>
              <a:rPr lang="en-US" dirty="0" err="1"/>
              <a:t>iLPN</a:t>
            </a:r>
            <a:r>
              <a:rPr lang="en-US" dirty="0"/>
              <a:t> does not exist</a:t>
            </a:r>
          </a:p>
          <a:p>
            <a:endParaRPr lang="en-US" dirty="0"/>
          </a:p>
          <a:p>
            <a:r>
              <a:rPr lang="en-US" dirty="0"/>
              <a:t>RCA:- Two or more users picking the same task line which causes the </a:t>
            </a:r>
            <a:r>
              <a:rPr lang="en-US" dirty="0" err="1"/>
              <a:t>cntr_nbr</a:t>
            </a:r>
            <a:r>
              <a:rPr lang="en-US" dirty="0"/>
              <a:t> to become null</a:t>
            </a:r>
          </a:p>
          <a:p>
            <a:pPr marL="0" indent="0">
              <a:buNone/>
            </a:pPr>
            <a:endParaRPr lang="en-US" dirty="0"/>
          </a:p>
          <a:p>
            <a:r>
              <a:rPr lang="en-US" dirty="0"/>
              <a:t>Resolution:-  </a:t>
            </a:r>
            <a:r>
              <a:rPr lang="en-US" dirty="0" err="1"/>
              <a:t>xyz</a:t>
            </a:r>
            <a:r>
              <a:rPr lang="en-US" dirty="0"/>
              <a:t>,……..</a:t>
            </a:r>
          </a:p>
        </p:txBody>
      </p:sp>
    </p:spTree>
    <p:extLst>
      <p:ext uri="{BB962C8B-B14F-4D97-AF65-F5344CB8AC3E}">
        <p14:creationId xmlns:p14="http://schemas.microsoft.com/office/powerpoint/2010/main" val="287261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Types of Warehouse</a:t>
            </a:r>
          </a:p>
        </p:txBody>
      </p:sp>
      <p:sp>
        <p:nvSpPr>
          <p:cNvPr id="5" name="Content Placeholder 2"/>
          <p:cNvSpPr>
            <a:spLocks noGrp="1"/>
          </p:cNvSpPr>
          <p:nvPr>
            <p:ph idx="1"/>
          </p:nvPr>
        </p:nvSpPr>
        <p:spPr/>
        <p:txBody>
          <a:bodyPr/>
          <a:lstStyle/>
          <a:p>
            <a:pPr marL="0" indent="0">
              <a:buNone/>
            </a:pPr>
            <a:r>
              <a:rPr lang="en-US" sz="2400" dirty="0">
                <a:solidFill>
                  <a:schemeClr val="tx1"/>
                </a:solidFill>
                <a:latin typeface="Calibri" panose="020F0502020204030204" pitchFamily="34" charset="0"/>
              </a:rPr>
              <a:t>Based on ownership warehouses are classified into:</a:t>
            </a:r>
          </a:p>
          <a:p>
            <a:pPr>
              <a:buFont typeface="Arial" panose="020B0604020202020204" pitchFamily="34" charset="0"/>
              <a:buChar char="•"/>
            </a:pPr>
            <a:r>
              <a:rPr lang="en-US" sz="2000" b="1" dirty="0">
                <a:solidFill>
                  <a:schemeClr val="tx1"/>
                </a:solidFill>
                <a:latin typeface="Calibri" panose="020F0502020204030204" pitchFamily="34" charset="0"/>
              </a:rPr>
              <a:t>Private warehouse</a:t>
            </a:r>
          </a:p>
          <a:p>
            <a:pPr marL="0" indent="0">
              <a:buNone/>
            </a:pPr>
            <a:r>
              <a:rPr lang="en-US" sz="2000" b="0" dirty="0">
                <a:solidFill>
                  <a:schemeClr val="tx1"/>
                </a:solidFill>
                <a:latin typeface="Calibri" panose="020F0502020204030204" pitchFamily="34" charset="0"/>
              </a:rPr>
              <a:t>Private warehouses are constructed and owned by the business  enterprises in order to store the products produced by them. </a:t>
            </a:r>
          </a:p>
          <a:p>
            <a:pPr>
              <a:buFont typeface="Arial" panose="020B0604020202020204" pitchFamily="34" charset="0"/>
              <a:buChar char="•"/>
            </a:pPr>
            <a:r>
              <a:rPr lang="en-US" sz="2000" b="1" dirty="0">
                <a:solidFill>
                  <a:schemeClr val="tx1"/>
                </a:solidFill>
                <a:latin typeface="Calibri" panose="020F0502020204030204" pitchFamily="34" charset="0"/>
              </a:rPr>
              <a:t>Public warehouse</a:t>
            </a:r>
          </a:p>
          <a:p>
            <a:pPr marL="0" indent="0">
              <a:buNone/>
            </a:pPr>
            <a:r>
              <a:rPr lang="en-US" sz="2000" b="0" dirty="0">
                <a:solidFill>
                  <a:schemeClr val="tx1"/>
                </a:solidFill>
                <a:latin typeface="Calibri" panose="020F0502020204030204" pitchFamily="34" charset="0"/>
              </a:rPr>
              <a:t>A public warehouse is a specialized business establishment that provides storage facilities to the general public for a certain charge. </a:t>
            </a:r>
          </a:p>
          <a:p>
            <a:pPr>
              <a:buFont typeface="Arial" panose="020B0604020202020204" pitchFamily="34" charset="0"/>
              <a:buChar char="•"/>
            </a:pPr>
            <a:r>
              <a:rPr lang="en-US" sz="2000" b="1" dirty="0">
                <a:solidFill>
                  <a:schemeClr val="tx1"/>
                </a:solidFill>
                <a:latin typeface="Calibri" panose="020F0502020204030204" pitchFamily="34" charset="0"/>
              </a:rPr>
              <a:t>3PL</a:t>
            </a:r>
          </a:p>
          <a:p>
            <a:pPr marL="0" indent="0">
              <a:buNone/>
            </a:pPr>
            <a:r>
              <a:rPr lang="en-US" sz="2000" b="0" dirty="0">
                <a:solidFill>
                  <a:schemeClr val="tx1"/>
                </a:solidFill>
                <a:latin typeface="Calibri" panose="020F0502020204030204" pitchFamily="34" charset="0"/>
              </a:rPr>
              <a:t>A third-party logistics provider, sometimes called a 3PL or 3PL company, is a firm that provides outsourced logistics services to client companies for part, or all of their supply chain management functions.</a:t>
            </a:r>
          </a:p>
        </p:txBody>
      </p:sp>
    </p:spTree>
    <p:extLst>
      <p:ext uri="{BB962C8B-B14F-4D97-AF65-F5344CB8AC3E}">
        <p14:creationId xmlns:p14="http://schemas.microsoft.com/office/powerpoint/2010/main" val="46140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Types of Warehouse</a:t>
            </a:r>
            <a:endParaRPr lang="en-US" dirty="0"/>
          </a:p>
        </p:txBody>
      </p:sp>
      <p:sp>
        <p:nvSpPr>
          <p:cNvPr id="3" name="Content Placeholder 2"/>
          <p:cNvSpPr>
            <a:spLocks noGrp="1"/>
          </p:cNvSpPr>
          <p:nvPr>
            <p:ph idx="1"/>
          </p:nvPr>
        </p:nvSpPr>
        <p:spPr/>
        <p:txBody>
          <a:bodyPr/>
          <a:lstStyle/>
          <a:p>
            <a:pPr marL="0" indent="0">
              <a:lnSpc>
                <a:spcPct val="100000"/>
              </a:lnSpc>
              <a:buNone/>
            </a:pPr>
            <a:r>
              <a:rPr lang="en-US" sz="2000" dirty="0">
                <a:latin typeface="Calibri" panose="020F0502020204030204" pitchFamily="34" charset="0"/>
                <a:cs typeface="Calibri" panose="020F0502020204030204" pitchFamily="34" charset="0"/>
              </a:rPr>
              <a:t>Warehouses can be classified based on the level of technology used.</a:t>
            </a:r>
          </a:p>
          <a:p>
            <a:pPr marL="0" indent="0">
              <a:lnSpc>
                <a:spcPct val="100000"/>
              </a:lnSpc>
              <a:buNone/>
            </a:pPr>
            <a:r>
              <a:rPr lang="en-US" sz="2000" dirty="0">
                <a:latin typeface="Calibri" panose="020F0502020204030204" pitchFamily="34" charset="0"/>
                <a:cs typeface="Calibri" panose="020F0502020204030204" pitchFamily="34" charset="0"/>
              </a:rPr>
              <a:t>There are three types of warehouses:</a:t>
            </a:r>
          </a:p>
          <a:p>
            <a:pPr>
              <a:lnSpc>
                <a:spcPct val="100000"/>
              </a:lnSpc>
            </a:pPr>
            <a:r>
              <a:rPr lang="en-US" sz="2000" b="1" dirty="0">
                <a:latin typeface="Calibri" panose="020F0502020204030204" pitchFamily="34" charset="0"/>
                <a:cs typeface="Calibri" panose="020F0502020204030204" pitchFamily="34" charset="0"/>
              </a:rPr>
              <a:t>Manual warehouse: </a:t>
            </a:r>
            <a:r>
              <a:rPr lang="en-US" sz="2000" dirty="0">
                <a:latin typeface="Calibri" panose="020F0502020204030204" pitchFamily="34" charset="0"/>
                <a:cs typeface="Calibri" panose="020F0502020204030204" pitchFamily="34" charset="0"/>
              </a:rPr>
              <a:t> Here workers move to a pick location, pick the goods, and then move to the delivery dock. </a:t>
            </a:r>
          </a:p>
          <a:p>
            <a:pPr>
              <a:lnSpc>
                <a:spcPct val="100000"/>
              </a:lnSpc>
            </a:pPr>
            <a:r>
              <a:rPr lang="en-US" sz="2000" b="1" dirty="0">
                <a:latin typeface="Calibri" panose="020F0502020204030204" pitchFamily="34" charset="0"/>
                <a:cs typeface="Calibri" panose="020F0502020204030204" pitchFamily="34" charset="0"/>
              </a:rPr>
              <a:t>Mechanized warehouse: </a:t>
            </a:r>
            <a:r>
              <a:rPr lang="en-US" sz="2000" dirty="0">
                <a:latin typeface="Calibri" panose="020F0502020204030204" pitchFamily="34" charset="0"/>
                <a:cs typeface="Calibri" panose="020F0502020204030204" pitchFamily="34" charset="0"/>
              </a:rPr>
              <a:t>These facilities aren’t necessarily completely manual; they might employ forklifts and conveyors in certain locations in the warehouse. </a:t>
            </a:r>
            <a:endParaRPr lang="en-US" sz="2000" b="1" dirty="0">
              <a:latin typeface="Calibri" panose="020F0502020204030204" pitchFamily="34" charset="0"/>
              <a:cs typeface="Calibri" panose="020F0502020204030204" pitchFamily="34" charset="0"/>
            </a:endParaRPr>
          </a:p>
          <a:p>
            <a:pPr>
              <a:lnSpc>
                <a:spcPct val="100000"/>
              </a:lnSpc>
            </a:pPr>
            <a:r>
              <a:rPr lang="en-US" sz="2000" b="1" dirty="0">
                <a:latin typeface="Calibri" panose="020F0502020204030204" pitchFamily="34" charset="0"/>
                <a:cs typeface="Calibri" panose="020F0502020204030204" pitchFamily="34" charset="0"/>
              </a:rPr>
              <a:t>Automated warehouse: </a:t>
            </a:r>
            <a:r>
              <a:rPr lang="en-US" sz="2000" dirty="0">
                <a:latin typeface="Calibri" panose="020F0502020204030204" pitchFamily="34" charset="0"/>
                <a:cs typeface="Calibri" panose="020F0502020204030204" pitchFamily="34" charset="0"/>
              </a:rPr>
              <a:t>Material movement is performed  in parts or in full by machine or robotics.</a:t>
            </a:r>
          </a:p>
          <a:p>
            <a:endParaRPr lang="en-US" sz="2000" dirty="0">
              <a:solidFill>
                <a:schemeClr val="tx1"/>
              </a:solidFill>
              <a:latin typeface="Calibri" panose="020F0502020204030204" pitchFamily="34" charset="0"/>
            </a:endParaRPr>
          </a:p>
          <a:p>
            <a:endParaRPr lang="en-US" sz="2000" dirty="0"/>
          </a:p>
        </p:txBody>
      </p:sp>
    </p:spTree>
    <p:extLst>
      <p:ext uri="{BB962C8B-B14F-4D97-AF65-F5344CB8AC3E}">
        <p14:creationId xmlns:p14="http://schemas.microsoft.com/office/powerpoint/2010/main" val="605870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Warehouse management system</a:t>
            </a:r>
            <a:endParaRPr lang="en-US" dirty="0"/>
          </a:p>
        </p:txBody>
      </p:sp>
      <p:sp>
        <p:nvSpPr>
          <p:cNvPr id="3" name="Content Placeholder 2"/>
          <p:cNvSpPr>
            <a:spLocks noGrp="1"/>
          </p:cNvSpPr>
          <p:nvPr>
            <p:ph idx="1"/>
          </p:nvPr>
        </p:nvSpPr>
        <p:spPr/>
        <p:txBody>
          <a:bodyPr/>
          <a:lstStyle/>
          <a:p>
            <a:pPr marL="342900" indent="-342900">
              <a:buClr>
                <a:schemeClr val="accent5">
                  <a:lumMod val="75000"/>
                </a:schemeClr>
              </a:buClr>
            </a:pPr>
            <a:r>
              <a:rPr lang="en-US" sz="2000" dirty="0">
                <a:solidFill>
                  <a:prstClr val="black"/>
                </a:solidFill>
                <a:latin typeface="Calibri" panose="020F0502020204030204" pitchFamily="34" charset="0"/>
              </a:rPr>
              <a:t>Warehouse Management system (WMS) provides flexible automated support in processing all goods movements and in managing stocks in the warehouse complex. </a:t>
            </a:r>
          </a:p>
          <a:p>
            <a:pPr marL="342900" indent="-342900">
              <a:buClr>
                <a:schemeClr val="accent5">
                  <a:lumMod val="75000"/>
                </a:schemeClr>
              </a:buClr>
            </a:pPr>
            <a:r>
              <a:rPr lang="en-US" sz="2000" dirty="0">
                <a:solidFill>
                  <a:prstClr val="black"/>
                </a:solidFill>
                <a:latin typeface="Calibri" panose="020F0502020204030204" pitchFamily="34" charset="0"/>
              </a:rPr>
              <a:t>The system supports scheduled and efficient processing of all logistics processes within the warehouse.</a:t>
            </a:r>
          </a:p>
          <a:p>
            <a:pPr marL="342900" indent="-342900">
              <a:buClr>
                <a:schemeClr val="accent5">
                  <a:lumMod val="75000"/>
                </a:schemeClr>
              </a:buClr>
            </a:pPr>
            <a:endParaRPr lang="en-US" sz="2000" dirty="0">
              <a:solidFill>
                <a:prstClr val="black"/>
              </a:solidFill>
              <a:latin typeface="Calibri" panose="020F0502020204030204" pitchFamily="34" charset="0"/>
            </a:endParaRPr>
          </a:p>
          <a:p>
            <a:pPr marL="342900" indent="-342900">
              <a:buClr>
                <a:schemeClr val="accent5">
                  <a:lumMod val="75000"/>
                </a:schemeClr>
              </a:buClr>
            </a:pPr>
            <a:r>
              <a:rPr lang="en-US" sz="2000" dirty="0">
                <a:solidFill>
                  <a:prstClr val="black"/>
                </a:solidFill>
                <a:latin typeface="Calibri" panose="020F0502020204030204" pitchFamily="34" charset="0"/>
              </a:rPr>
              <a:t>WMS is classified into 3 types:</a:t>
            </a:r>
          </a:p>
          <a:p>
            <a:pPr marL="342900" indent="-342900">
              <a:lnSpc>
                <a:spcPct val="150000"/>
              </a:lnSpc>
              <a:buClr>
                <a:schemeClr val="accent5">
                  <a:lumMod val="75000"/>
                </a:schemeClr>
              </a:buClr>
              <a:buFont typeface="Arial" panose="020B0604020202020204" pitchFamily="34" charset="0"/>
              <a:buChar char="•"/>
            </a:pPr>
            <a:r>
              <a:rPr lang="en-US" sz="2000" dirty="0">
                <a:solidFill>
                  <a:prstClr val="black"/>
                </a:solidFill>
                <a:latin typeface="Calibri" panose="020F0502020204030204" pitchFamily="34" charset="0"/>
              </a:rPr>
              <a:t>Retail – Business to business flow</a:t>
            </a:r>
          </a:p>
          <a:p>
            <a:pPr marL="342900" indent="-342900">
              <a:lnSpc>
                <a:spcPct val="150000"/>
              </a:lnSpc>
              <a:buClr>
                <a:schemeClr val="accent5">
                  <a:lumMod val="75000"/>
                </a:schemeClr>
              </a:buClr>
              <a:buFont typeface="Arial" panose="020B0604020202020204" pitchFamily="34" charset="0"/>
              <a:buChar char="•"/>
            </a:pPr>
            <a:r>
              <a:rPr lang="en-US" sz="2000" dirty="0">
                <a:solidFill>
                  <a:prstClr val="black"/>
                </a:solidFill>
                <a:latin typeface="Calibri" panose="020F0502020204030204" pitchFamily="34" charset="0"/>
              </a:rPr>
              <a:t>Wholesale – Business to customer flow</a:t>
            </a:r>
          </a:p>
          <a:p>
            <a:pPr marL="342900" indent="-342900">
              <a:lnSpc>
                <a:spcPct val="150000"/>
              </a:lnSpc>
              <a:buClr>
                <a:schemeClr val="accent5">
                  <a:lumMod val="75000"/>
                </a:schemeClr>
              </a:buClr>
              <a:buFont typeface="Arial" panose="020B0604020202020204" pitchFamily="34" charset="0"/>
              <a:buChar char="•"/>
            </a:pPr>
            <a:r>
              <a:rPr lang="en-US" sz="2000" dirty="0">
                <a:solidFill>
                  <a:prstClr val="black"/>
                </a:solidFill>
                <a:latin typeface="Calibri" panose="020F0502020204030204" pitchFamily="34" charset="0"/>
              </a:rPr>
              <a:t>E-commerce – Business to customer flow</a:t>
            </a:r>
          </a:p>
          <a:p>
            <a:endParaRPr lang="en-US" sz="2000" dirty="0">
              <a:solidFill>
                <a:prstClr val="black"/>
              </a:solidFill>
              <a:latin typeface="Calibri" panose="020F0502020204030204" pitchFamily="34" charset="0"/>
            </a:endParaRPr>
          </a:p>
          <a:p>
            <a:endParaRPr lang="en-US" sz="2000" dirty="0">
              <a:solidFill>
                <a:prstClr val="black"/>
              </a:solidFill>
              <a:latin typeface="Calibri" panose="020F0502020204030204" pitchFamily="34" charset="0"/>
            </a:endParaRPr>
          </a:p>
          <a:p>
            <a:endParaRPr lang="en-US" sz="2000" dirty="0">
              <a:latin typeface="Calibri" panose="020F0502020204030204" pitchFamily="34" charset="0"/>
            </a:endParaRPr>
          </a:p>
        </p:txBody>
      </p:sp>
    </p:spTree>
    <p:extLst>
      <p:ext uri="{BB962C8B-B14F-4D97-AF65-F5344CB8AC3E}">
        <p14:creationId xmlns:p14="http://schemas.microsoft.com/office/powerpoint/2010/main" val="4148803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356227"/>
          </a:xfrm>
        </p:spPr>
        <p:txBody>
          <a:bodyPr/>
          <a:lstStyle/>
          <a:p>
            <a:pPr algn="ctr"/>
            <a:r>
              <a:rPr lang="en-US" dirty="0">
                <a:latin typeface="Calibri" panose="020F0502020204030204" pitchFamily="34" charset="0"/>
              </a:rPr>
              <a:t>WMS Processes</a:t>
            </a:r>
            <a:br>
              <a:rPr lang="en-US" dirty="0"/>
            </a:br>
            <a:endParaRPr lang="en-US" dirty="0"/>
          </a:p>
        </p:txBody>
      </p:sp>
      <p:sp>
        <p:nvSpPr>
          <p:cNvPr id="3" name="Content Placeholder 2"/>
          <p:cNvSpPr>
            <a:spLocks noGrp="1"/>
          </p:cNvSpPr>
          <p:nvPr>
            <p:ph idx="1"/>
          </p:nvPr>
        </p:nvSpPr>
        <p:spPr>
          <a:xfrm>
            <a:off x="457200" y="1241946"/>
            <a:ext cx="8229600" cy="4884217"/>
          </a:xfrm>
        </p:spPr>
        <p:txBody>
          <a:bodyPr/>
          <a:lstStyle/>
          <a:p>
            <a:pPr>
              <a:buFont typeface="Wingdings" panose="05000000000000000000" pitchFamily="2" charset="2"/>
              <a:buChar char="§"/>
            </a:pPr>
            <a:r>
              <a:rPr lang="en-US" sz="2000" b="0" dirty="0">
                <a:solidFill>
                  <a:schemeClr val="tx1"/>
                </a:solidFill>
                <a:latin typeface="Calibri" panose="020F0502020204030204" pitchFamily="34" charset="0"/>
              </a:rPr>
              <a:t>The warehouse management system deals with storage, processing and delivery of products.</a:t>
            </a:r>
          </a:p>
          <a:p>
            <a:pPr>
              <a:buFont typeface="Wingdings" panose="05000000000000000000" pitchFamily="2" charset="2"/>
              <a:buChar char="§"/>
            </a:pPr>
            <a:r>
              <a:rPr lang="en-US" sz="2000" b="0" dirty="0">
                <a:solidFill>
                  <a:schemeClr val="tx1"/>
                </a:solidFill>
                <a:latin typeface="Calibri" panose="020F0502020204030204" pitchFamily="34" charset="0"/>
              </a:rPr>
              <a:t>WMS can be broadly divided into 3 stages. Namely,</a:t>
            </a:r>
          </a:p>
          <a:p>
            <a:pPr marL="800100" lvl="1" indent="-342900">
              <a:buClr>
                <a:schemeClr val="tx1">
                  <a:lumMod val="75000"/>
                  <a:lumOff val="25000"/>
                </a:schemeClr>
              </a:buClr>
            </a:pPr>
            <a:r>
              <a:rPr lang="en-US" sz="2000" dirty="0">
                <a:solidFill>
                  <a:schemeClr val="tx1"/>
                </a:solidFill>
                <a:latin typeface="Calibri" panose="020F0502020204030204" pitchFamily="34" charset="0"/>
              </a:rPr>
              <a:t>Inbound operations     </a:t>
            </a:r>
          </a:p>
          <a:p>
            <a:pPr marL="800100" lvl="1" indent="-342900">
              <a:buClr>
                <a:schemeClr val="tx1">
                  <a:lumMod val="75000"/>
                  <a:lumOff val="25000"/>
                </a:schemeClr>
              </a:buClr>
            </a:pPr>
            <a:r>
              <a:rPr lang="en-US" sz="2000" dirty="0">
                <a:solidFill>
                  <a:schemeClr val="tx1"/>
                </a:solidFill>
                <a:latin typeface="Calibri" panose="020F0502020204030204" pitchFamily="34" charset="0"/>
              </a:rPr>
              <a:t>Inventory management   </a:t>
            </a:r>
          </a:p>
          <a:p>
            <a:pPr marL="800100" lvl="1" indent="-342900">
              <a:buClr>
                <a:schemeClr val="tx1">
                  <a:lumMod val="75000"/>
                  <a:lumOff val="25000"/>
                </a:schemeClr>
              </a:buClr>
            </a:pPr>
            <a:r>
              <a:rPr lang="en-US" sz="2000" dirty="0">
                <a:solidFill>
                  <a:schemeClr val="tx1"/>
                </a:solidFill>
                <a:latin typeface="Calibri" panose="020F0502020204030204" pitchFamily="34" charset="0"/>
              </a:rPr>
              <a:t>Outbound operations</a:t>
            </a:r>
          </a:p>
          <a:p>
            <a:pPr marL="0" indent="0">
              <a:buClr>
                <a:srgbClr val="00B0F0"/>
              </a:buClr>
              <a:buNone/>
            </a:pPr>
            <a:endParaRPr lang="en-US" b="0" dirty="0">
              <a:solidFill>
                <a:schemeClr val="tx1"/>
              </a:solidFill>
              <a:cs typeface="Times New Roman" panose="02020603050405020304" pitchFamily="18" charset="0"/>
            </a:endParaRPr>
          </a:p>
          <a:p>
            <a:pPr marL="0" indent="0">
              <a:buNone/>
            </a:pPr>
            <a:endParaRPr lang="en-US" dirty="0"/>
          </a:p>
        </p:txBody>
      </p:sp>
      <p:pic>
        <p:nvPicPr>
          <p:cNvPr id="6" name="Picture 2" descr="C:\Users\admin\Desktop\warehouse_operatio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429000"/>
            <a:ext cx="66294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44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rPr>
              <a:t>Inbound Operations</a:t>
            </a:r>
          </a:p>
        </p:txBody>
      </p:sp>
      <p:sp>
        <p:nvSpPr>
          <p:cNvPr id="3" name="Content Placeholder 2"/>
          <p:cNvSpPr>
            <a:spLocks noGrp="1"/>
          </p:cNvSpPr>
          <p:nvPr>
            <p:ph idx="1"/>
          </p:nvPr>
        </p:nvSpPr>
        <p:spPr/>
        <p:txBody>
          <a:bodyPr/>
          <a:lstStyle/>
          <a:p>
            <a:pPr marL="457200" lvl="0" indent="-342900">
              <a:buFont typeface="Arial" panose="020B0604020202020204" pitchFamily="34" charset="0"/>
              <a:buChar char="•"/>
            </a:pPr>
            <a:r>
              <a:rPr lang="en-US" sz="2000" dirty="0">
                <a:solidFill>
                  <a:schemeClr val="tx1"/>
                </a:solidFill>
                <a:latin typeface="Calibri" panose="020F0502020204030204" pitchFamily="34" charset="0"/>
              </a:rPr>
              <a:t>Inbound operation is the process of receiving the inventories which are coming into the warehouse.</a:t>
            </a:r>
          </a:p>
          <a:p>
            <a:pPr marL="457200" lvl="0" indent="-342900">
              <a:buFont typeface="Arial" panose="020B0604020202020204" pitchFamily="34" charset="0"/>
              <a:buChar char="•"/>
            </a:pPr>
            <a:endParaRPr lang="en-US" sz="2000" dirty="0">
              <a:solidFill>
                <a:schemeClr val="tx1"/>
              </a:solidFill>
              <a:latin typeface="Calibri" panose="020F0502020204030204" pitchFamily="34" charset="0"/>
            </a:endParaRPr>
          </a:p>
          <a:p>
            <a:pPr marL="457200" lvl="0" indent="-342900">
              <a:buFont typeface="Arial" panose="020B0604020202020204" pitchFamily="34" charset="0"/>
              <a:buChar char="•"/>
            </a:pPr>
            <a:r>
              <a:rPr lang="en-US" sz="2000" dirty="0">
                <a:solidFill>
                  <a:schemeClr val="tx1"/>
                </a:solidFill>
                <a:latin typeface="Calibri" panose="020F0502020204030204" pitchFamily="34" charset="0"/>
              </a:rPr>
              <a:t>It contains four parts:</a:t>
            </a:r>
          </a:p>
          <a:p>
            <a:pPr marL="114300" indent="0">
              <a:buNone/>
            </a:pPr>
            <a:r>
              <a:rPr lang="en-US" sz="2000" dirty="0">
                <a:solidFill>
                  <a:schemeClr val="tx1"/>
                </a:solidFill>
                <a:latin typeface="Calibri" panose="020F0502020204030204" pitchFamily="34" charset="0"/>
              </a:rPr>
              <a:t>	1. Pre – Receiving</a:t>
            </a:r>
          </a:p>
          <a:p>
            <a:pPr marL="114300" indent="0">
              <a:buNone/>
            </a:pPr>
            <a:r>
              <a:rPr lang="en-US" sz="2000" dirty="0">
                <a:solidFill>
                  <a:schemeClr val="tx1"/>
                </a:solidFill>
                <a:latin typeface="Calibri" panose="020F0502020204030204" pitchFamily="34" charset="0"/>
              </a:rPr>
              <a:t>	2. Receiving</a:t>
            </a:r>
          </a:p>
          <a:p>
            <a:pPr marL="114300" indent="0">
              <a:buNone/>
            </a:pPr>
            <a:r>
              <a:rPr lang="en-US" sz="2000" dirty="0">
                <a:solidFill>
                  <a:schemeClr val="tx1"/>
                </a:solidFill>
                <a:latin typeface="Calibri" panose="020F0502020204030204" pitchFamily="34" charset="0"/>
              </a:rPr>
              <a:t>	3. Immediate Needs</a:t>
            </a:r>
          </a:p>
          <a:p>
            <a:pPr marL="114300" indent="0">
              <a:buNone/>
            </a:pPr>
            <a:r>
              <a:rPr lang="en-US" sz="2000" dirty="0">
                <a:solidFill>
                  <a:schemeClr val="tx1"/>
                </a:solidFill>
                <a:latin typeface="Calibri" panose="020F0502020204030204" pitchFamily="34" charset="0"/>
              </a:rPr>
              <a:t>	4. Put away</a:t>
            </a:r>
          </a:p>
          <a:p>
            <a:pPr marL="0" lvl="0" indent="0">
              <a:buNone/>
            </a:pPr>
            <a:endParaRPr lang="en-US" sz="2000" dirty="0">
              <a:solidFill>
                <a:schemeClr val="tx1"/>
              </a:solidFill>
              <a:latin typeface="Calibri" panose="020F0502020204030204" pitchFamily="34" charset="0"/>
            </a:endParaRPr>
          </a:p>
          <a:p>
            <a:pPr marL="0" indent="0">
              <a:buNone/>
            </a:pPr>
            <a:endParaRPr lang="en-US" sz="20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26443304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heme/theme1.xml><?xml version="1.0" encoding="utf-8"?>
<a:theme xmlns:a="http://schemas.openxmlformats.org/drawingml/2006/main" name="Corporate Presentation Template - Copy">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3155</TotalTime>
  <Words>2854</Words>
  <Application>Microsoft Office PowerPoint</Application>
  <PresentationFormat>On-screen Show (4:3)</PresentationFormat>
  <Paragraphs>338</Paragraphs>
  <Slides>46</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3" baseType="lpstr">
      <vt:lpstr>Arial</vt:lpstr>
      <vt:lpstr>Calibri</vt:lpstr>
      <vt:lpstr>Helvetica Light</vt:lpstr>
      <vt:lpstr>Times New Roman</vt:lpstr>
      <vt:lpstr>Wingdings</vt:lpstr>
      <vt:lpstr>Corporate Presentation Template - Copy</vt:lpstr>
      <vt:lpstr>think-cell Slide</vt:lpstr>
      <vt:lpstr>Warehouse Management System</vt:lpstr>
      <vt:lpstr>Topics </vt:lpstr>
      <vt:lpstr>Warehouse</vt:lpstr>
      <vt:lpstr>Types of Warehouse</vt:lpstr>
      <vt:lpstr>Types of Warehouse</vt:lpstr>
      <vt:lpstr>Types of Warehouse</vt:lpstr>
      <vt:lpstr>Warehouse management system</vt:lpstr>
      <vt:lpstr>WMS Processes </vt:lpstr>
      <vt:lpstr>Inbound Operations</vt:lpstr>
      <vt:lpstr>Pre-Receiving</vt:lpstr>
      <vt:lpstr>Yard management Flow</vt:lpstr>
      <vt:lpstr>Ways of Appointment Scheduling</vt:lpstr>
      <vt:lpstr>Receiving</vt:lpstr>
      <vt:lpstr>Receiving</vt:lpstr>
      <vt:lpstr>Receiving</vt:lpstr>
      <vt:lpstr>Receiving Flow</vt:lpstr>
      <vt:lpstr>Inbound VAS</vt:lpstr>
      <vt:lpstr>Putaway</vt:lpstr>
      <vt:lpstr>Types of location</vt:lpstr>
      <vt:lpstr>Putaway</vt:lpstr>
      <vt:lpstr>Putaway</vt:lpstr>
      <vt:lpstr>Inventory management</vt:lpstr>
      <vt:lpstr>Inventory management</vt:lpstr>
      <vt:lpstr>Outbound Processes </vt:lpstr>
      <vt:lpstr>Waving Process</vt:lpstr>
      <vt:lpstr>Waving Process</vt:lpstr>
      <vt:lpstr>INT Types</vt:lpstr>
      <vt:lpstr>Allocation Methods</vt:lpstr>
      <vt:lpstr>Waving Process Types</vt:lpstr>
      <vt:lpstr>Cubing</vt:lpstr>
      <vt:lpstr>Picking</vt:lpstr>
      <vt:lpstr>Picking</vt:lpstr>
      <vt:lpstr>Picking</vt:lpstr>
      <vt:lpstr>Picking</vt:lpstr>
      <vt:lpstr>Packing</vt:lpstr>
      <vt:lpstr>Packing</vt:lpstr>
      <vt:lpstr>Packing</vt:lpstr>
      <vt:lpstr>Routing</vt:lpstr>
      <vt:lpstr>Routing</vt:lpstr>
      <vt:lpstr> Order Consolidation and Task Management </vt:lpstr>
      <vt:lpstr> Label</vt:lpstr>
      <vt:lpstr>Outbound VAS</vt:lpstr>
      <vt:lpstr>Shipping </vt:lpstr>
      <vt:lpstr> Shipping </vt:lpstr>
      <vt:lpstr>PowerPoint Presentation</vt:lpstr>
      <vt:lpstr>Issues</vt:lpstr>
    </vt:vector>
  </TitlesOfParts>
  <Company>IGATECORP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Warehouse Management System</dc:title>
  <dc:creator>Shannon Dsilva</dc:creator>
  <cp:lastModifiedBy>Dsilva, Shannon</cp:lastModifiedBy>
  <cp:revision>221</cp:revision>
  <dcterms:created xsi:type="dcterms:W3CDTF">2016-12-21T09:39:22Z</dcterms:created>
  <dcterms:modified xsi:type="dcterms:W3CDTF">2018-10-30T11:25:48Z</dcterms:modified>
</cp:coreProperties>
</file>