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256" r:id="rId5"/>
    <p:sldId id="288" r:id="rId6"/>
    <p:sldId id="308" r:id="rId7"/>
    <p:sldId id="289" r:id="rId8"/>
    <p:sldId id="291" r:id="rId9"/>
    <p:sldId id="290" r:id="rId10"/>
    <p:sldId id="310" r:id="rId11"/>
    <p:sldId id="292" r:id="rId12"/>
    <p:sldId id="293" r:id="rId13"/>
    <p:sldId id="294" r:id="rId14"/>
    <p:sldId id="295" r:id="rId15"/>
    <p:sldId id="296" r:id="rId16"/>
    <p:sldId id="297" r:id="rId17"/>
    <p:sldId id="298" r:id="rId18"/>
    <p:sldId id="299" r:id="rId19"/>
    <p:sldId id="300" r:id="rId20"/>
    <p:sldId id="305" r:id="rId21"/>
    <p:sldId id="301" r:id="rId22"/>
    <p:sldId id="302" r:id="rId23"/>
    <p:sldId id="303" r:id="rId24"/>
    <p:sldId id="306" r:id="rId25"/>
    <p:sldId id="304" r:id="rId26"/>
    <p:sldId id="309" r:id="rId27"/>
    <p:sldId id="311" r:id="rId28"/>
    <p:sldId id="312" r:id="rId29"/>
    <p:sldId id="313" r:id="rId30"/>
    <p:sldId id="316" r:id="rId31"/>
    <p:sldId id="317" r:id="rId32"/>
    <p:sldId id="314" r:id="rId33"/>
    <p:sldId id="315" r:id="rId34"/>
    <p:sldId id="318" r:id="rId35"/>
    <p:sldId id="319" r:id="rId36"/>
    <p:sldId id="320" r:id="rId37"/>
    <p:sldId id="321" r:id="rId38"/>
    <p:sldId id="323" r:id="rId39"/>
    <p:sldId id="324" r:id="rId40"/>
    <p:sldId id="325" r:id="rId41"/>
    <p:sldId id="327" r:id="rId42"/>
    <p:sldId id="328" r:id="rId43"/>
    <p:sldId id="329" r:id="rId44"/>
    <p:sldId id="330" r:id="rId45"/>
    <p:sldId id="331" r:id="rId46"/>
    <p:sldId id="33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744">
          <p15:clr>
            <a:srgbClr val="A4A3A4"/>
          </p15:clr>
        </p15:guide>
        <p15:guide id="3" orient="horz" pos="4192">
          <p15:clr>
            <a:srgbClr val="A4A3A4"/>
          </p15:clr>
        </p15:guide>
        <p15:guide id="4" orient="horz" pos="650">
          <p15:clr>
            <a:srgbClr val="A4A3A4"/>
          </p15:clr>
        </p15:guide>
        <p15:guide id="5" orient="horz">
          <p15:clr>
            <a:srgbClr val="A4A3A4"/>
          </p15:clr>
        </p15:guide>
        <p15:guide id="6" pos="2880">
          <p15:clr>
            <a:srgbClr val="A4A3A4"/>
          </p15:clr>
        </p15:guide>
        <p15:guide id="7" pos="256">
          <p15:clr>
            <a:srgbClr val="A4A3A4"/>
          </p15:clr>
        </p15:guide>
        <p15:guide id="8" pos="5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4E8"/>
    <a:srgbClr val="00A1E4"/>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snapToGrid="0">
      <p:cViewPr varScale="1">
        <p:scale>
          <a:sx n="71" d="100"/>
          <a:sy n="71" d="100"/>
        </p:scale>
        <p:origin x="984" y="56"/>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7/18/2019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7/18/2019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1</a:t>
            </a:fld>
            <a:endParaRPr lang="en-US"/>
          </a:p>
        </p:txBody>
      </p:sp>
    </p:spTree>
    <p:extLst>
      <p:ext uri="{BB962C8B-B14F-4D97-AF65-F5344CB8AC3E}">
        <p14:creationId xmlns:p14="http://schemas.microsoft.com/office/powerpoint/2010/main" val="165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pPr/>
              <a:t>7</a:t>
            </a:fld>
            <a:endParaRPr lang="en-US" dirty="0"/>
          </a:p>
        </p:txBody>
      </p:sp>
    </p:spTree>
    <p:extLst>
      <p:ext uri="{BB962C8B-B14F-4D97-AF65-F5344CB8AC3E}">
        <p14:creationId xmlns:p14="http://schemas.microsoft.com/office/powerpoint/2010/main" val="75429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pPr/>
              <a:t>23</a:t>
            </a:fld>
            <a:endParaRPr lang="en-US" dirty="0"/>
          </a:p>
        </p:txBody>
      </p:sp>
    </p:spTree>
    <p:extLst>
      <p:ext uri="{BB962C8B-B14F-4D97-AF65-F5344CB8AC3E}">
        <p14:creationId xmlns:p14="http://schemas.microsoft.com/office/powerpoint/2010/main" val="272006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9805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7/18/2019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Freeform 4"/>
          <p:cNvSpPr>
            <a:spLocks/>
          </p:cNvSpPr>
          <p:nvPr>
            <p:custDataLst>
              <p:tags r:id="rId13"/>
            </p:custDataLst>
          </p:nvPr>
        </p:nvSpPr>
        <p:spPr bwMode="auto">
          <a:xfrm>
            <a:off x="3" y="510812"/>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pic>
        <p:nvPicPr>
          <p:cNvPr id="16" name="Picture 103" descr="C:\Users\UserSim\Desktop\Capgemini\Capgemini_logo_cmyk.png"/>
          <p:cNvPicPr>
            <a:picLocks noChangeAspect="1" noChangeArrowheads="1"/>
          </p:cNvPicPr>
          <p:nvPr>
            <p:custDataLst>
              <p:tags r:id="rId14"/>
            </p:custDataLst>
          </p:nvPr>
        </p:nvPicPr>
        <p:blipFill>
          <a:blip r:embed="rId16" cstate="email"/>
          <a:srcRect/>
          <a:stretch>
            <a:fillRect/>
          </a:stretch>
        </p:blipFill>
        <p:spPr bwMode="auto">
          <a:xfrm>
            <a:off x="468630" y="6435205"/>
            <a:ext cx="1360170" cy="320040"/>
          </a:xfrm>
          <a:prstGeom prst="rect">
            <a:avLst/>
          </a:prstGeom>
          <a:noFill/>
        </p:spPr>
      </p:pic>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4268" y="6529065"/>
            <a:ext cx="457200" cy="189470"/>
          </a:xfrm>
          <a:prstGeom prst="rect">
            <a:avLst/>
          </a:prstGeom>
        </p:spPr>
      </p:pic>
      <p:cxnSp>
        <p:nvCxnSpPr>
          <p:cNvPr id="18" name="Straight Connector 17"/>
          <p:cNvCxnSpPr/>
          <p:nvPr>
            <p:custDataLst>
              <p:tags r:id="rId15"/>
            </p:custDataLst>
          </p:nvPr>
        </p:nvCxnSpPr>
        <p:spPr>
          <a:xfrm flipH="1">
            <a:off x="1" y="6330430"/>
            <a:ext cx="9143999" cy="0"/>
          </a:xfrm>
          <a:prstGeom prst="line">
            <a:avLst/>
          </a:prstGeom>
          <a:ln w="9525"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20"/>
          <p:cNvSpPr txBox="1">
            <a:spLocks noChangeArrowheads="1"/>
          </p:cNvSpPr>
          <p:nvPr/>
        </p:nvSpPr>
        <p:spPr>
          <a:xfrm>
            <a:off x="3225414" y="6493566"/>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July 18, 2019</a:t>
            </a:fld>
            <a:endParaRPr lang="en-US" sz="800" dirty="0">
              <a:solidFill>
                <a:prstClr val="white">
                  <a:lumMod val="50000"/>
                </a:prstClr>
              </a:solidFill>
              <a:latin typeface="Candara" panose="020E0502030303020204" pitchFamily="34" charset="0"/>
            </a:endParaRPr>
          </a:p>
        </p:txBody>
      </p:sp>
      <p:sp>
        <p:nvSpPr>
          <p:cNvPr id="20" name="Text Box 9"/>
          <p:cNvSpPr txBox="1">
            <a:spLocks noChangeArrowheads="1"/>
          </p:cNvSpPr>
          <p:nvPr/>
        </p:nvSpPr>
        <p:spPr bwMode="auto">
          <a:xfrm>
            <a:off x="4115231" y="6493566"/>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21" name="Text Box 5"/>
          <p:cNvSpPr txBox="1">
            <a:spLocks noChangeArrowheads="1"/>
          </p:cNvSpPr>
          <p:nvPr/>
        </p:nvSpPr>
        <p:spPr bwMode="gray">
          <a:xfrm>
            <a:off x="5719819" y="6543081"/>
            <a:ext cx="198772" cy="123111"/>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Candara" panose="020E0502030303020204" pitchFamily="34" charset="0"/>
                <a:ea typeface="ＭＳ Ｐゴシック"/>
                <a:cs typeface="Arial" pitchFamily="34" charset="0"/>
              </a:rPr>
              <a:t>- </a:t>
            </a:r>
            <a:fld id="{F47D9766-21FB-48EB-955B-1DFC7B4C9F61}" type="slidenum">
              <a:rPr lang="en-US" sz="8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800" dirty="0">
                <a:solidFill>
                  <a:prstClr val="white">
                    <a:lumMod val="50000"/>
                  </a:prstClr>
                </a:solidFill>
                <a:latin typeface="Candara" panose="020E0502030303020204" pitchFamily="34" charset="0"/>
              </a:rPr>
              <a:t> </a:t>
            </a:r>
            <a:r>
              <a:rPr lang="en-US" sz="800" dirty="0">
                <a:solidFill>
                  <a:srgbClr val="1F497D"/>
                </a:solidFill>
                <a:latin typeface="Candara" panose="020E0502030303020204" pitchFamily="34" charset="0"/>
                <a:ea typeface="ＭＳ Ｐゴシック"/>
                <a:cs typeface="Arial" pitchFamily="34" charset="0"/>
              </a:rPr>
              <a:t>-</a:t>
            </a:r>
          </a:p>
        </p:txBody>
      </p:sp>
      <p:cxnSp>
        <p:nvCxnSpPr>
          <p:cNvPr id="22" name="Straight Connector 21"/>
          <p:cNvCxnSpPr/>
          <p:nvPr/>
        </p:nvCxnSpPr>
        <p:spPr>
          <a:xfrm>
            <a:off x="4104141"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6207"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42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5511"/>
            <a:ext cx="9144000" cy="1337310"/>
          </a:xfrm>
          <a:prstGeom prst="rect">
            <a:avLst/>
          </a:prstGeom>
        </p:spPr>
      </p:pic>
      <p:sp>
        <p:nvSpPr>
          <p:cNvPr id="10" name="Rectangle 9"/>
          <p:cNvSpPr/>
          <p:nvPr/>
        </p:nvSpPr>
        <p:spPr>
          <a:xfrm>
            <a:off x="0" y="6310489"/>
            <a:ext cx="9144000" cy="54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4978" y="1839878"/>
            <a:ext cx="8464374" cy="1384995"/>
          </a:xfrm>
          <a:prstGeom prst="rect">
            <a:avLst/>
          </a:prstGeom>
          <a:noFill/>
        </p:spPr>
        <p:txBody>
          <a:bodyPr wrap="square" rtlCol="0">
            <a:spAutoFit/>
          </a:bodyPr>
          <a:lstStyle/>
          <a:p>
            <a:pPr algn="ctr"/>
            <a:endParaRPr lang="en-US" sz="2400" dirty="0" smtClean="0">
              <a:latin typeface="Candara" panose="020E0502030303020204" pitchFamily="34" charset="0"/>
            </a:endParaRPr>
          </a:p>
          <a:p>
            <a:pPr algn="ctr"/>
            <a:endParaRPr lang="en-US" sz="2400" dirty="0">
              <a:latin typeface="Candara" panose="020E0502030303020204" pitchFamily="34" charset="0"/>
            </a:endParaRPr>
          </a:p>
          <a:p>
            <a:pPr algn="ctr"/>
            <a:r>
              <a:rPr lang="en-US" sz="3600" dirty="0" smtClean="0">
                <a:solidFill>
                  <a:schemeClr val="bg1"/>
                </a:solidFill>
                <a:latin typeface="Candara" panose="020E0502030303020204" pitchFamily="34" charset="0"/>
              </a:rPr>
              <a:t>Warehouse Management System</a:t>
            </a:r>
            <a:endParaRPr lang="en-US" sz="3600" dirty="0">
              <a:solidFill>
                <a:schemeClr val="bg1"/>
              </a:solidFill>
              <a:latin typeface="Candara" panose="020E0502030303020204" pitchFamily="34" charset="0"/>
            </a:endParaRPr>
          </a:p>
        </p:txBody>
      </p:sp>
      <p:sp>
        <p:nvSpPr>
          <p:cNvPr id="12" name="TextBox 11"/>
          <p:cNvSpPr txBox="1"/>
          <p:nvPr/>
        </p:nvSpPr>
        <p:spPr>
          <a:xfrm>
            <a:off x="6770973" y="5241038"/>
            <a:ext cx="1797287" cy="230832"/>
          </a:xfrm>
          <a:prstGeom prst="rect">
            <a:avLst/>
          </a:prstGeom>
          <a:noFill/>
        </p:spPr>
        <p:txBody>
          <a:bodyPr wrap="none" rtlCol="0">
            <a:spAutoFit/>
          </a:bodyPr>
          <a:lstStyle/>
          <a:p>
            <a:pPr algn="r"/>
            <a:r>
              <a:rPr lang="en-US" sz="900" dirty="0" smtClean="0">
                <a:solidFill>
                  <a:schemeClr val="bg1"/>
                </a:solidFill>
                <a:latin typeface="Candara" panose="020E0502030303020204" pitchFamily="34" charset="0"/>
              </a:rPr>
              <a:t>IGATE is now a part of Capgemini</a:t>
            </a:r>
            <a:endParaRPr lang="en-US" sz="900" dirty="0">
              <a:solidFill>
                <a:schemeClr val="bg1"/>
              </a:solidFill>
              <a:latin typeface="Candara" panose="020E0502030303020204" pitchFamily="34" charset="0"/>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1516" y="6246119"/>
            <a:ext cx="2163952" cy="1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1"/>
            <a:ext cx="9144000" cy="54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4285" y="117220"/>
            <a:ext cx="738715" cy="30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7640" y="5921664"/>
            <a:ext cx="2163952" cy="50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Appointment Scheduling</a:t>
            </a:r>
            <a:endParaRPr lang="en-US" dirty="0"/>
          </a:p>
        </p:txBody>
      </p:sp>
      <p:sp>
        <p:nvSpPr>
          <p:cNvPr id="3" name="Content Placeholder 2"/>
          <p:cNvSpPr>
            <a:spLocks noGrp="1"/>
          </p:cNvSpPr>
          <p:nvPr>
            <p:ph idx="1"/>
          </p:nvPr>
        </p:nvSpPr>
        <p:spPr>
          <a:xfrm>
            <a:off x="304800" y="1506071"/>
            <a:ext cx="8382000" cy="4611128"/>
          </a:xfrm>
        </p:spPr>
        <p:txBody>
          <a:bodyPr/>
          <a:lstStyle/>
          <a:p>
            <a:pPr marL="0" indent="0">
              <a:buNone/>
            </a:pPr>
            <a:r>
              <a:rPr lang="en-US" sz="1600" b="0" dirty="0">
                <a:solidFill>
                  <a:schemeClr val="tx1"/>
                </a:solidFill>
              </a:rPr>
              <a:t>Appointment Scheduling/ Check In/ Check Out:</a:t>
            </a:r>
          </a:p>
          <a:p>
            <a:pPr marL="0" indent="0">
              <a:buNone/>
            </a:pPr>
            <a:endParaRPr lang="en-US" sz="1600" b="0" dirty="0" smtClean="0">
              <a:solidFill>
                <a:schemeClr val="tx1"/>
              </a:solidFill>
            </a:endParaRPr>
          </a:p>
          <a:p>
            <a:pPr marL="0" indent="0">
              <a:buNone/>
            </a:pPr>
            <a:r>
              <a:rPr lang="en-US" sz="1600" b="0" dirty="0" smtClean="0">
                <a:solidFill>
                  <a:schemeClr val="tx1"/>
                </a:solidFill>
              </a:rPr>
              <a:t>Here </a:t>
            </a:r>
            <a:r>
              <a:rPr lang="en-US" sz="1600" b="0" dirty="0">
                <a:solidFill>
                  <a:schemeClr val="tx1"/>
                </a:solidFill>
              </a:rPr>
              <a:t>the Appointment is bridged via ASN then the carters will schedule the appointment when the trailer is physically arrived at the DC using the </a:t>
            </a:r>
            <a:r>
              <a:rPr lang="en-US" sz="1600" dirty="0">
                <a:solidFill>
                  <a:schemeClr val="tx1"/>
                </a:solidFill>
              </a:rPr>
              <a:t>CHECK IN</a:t>
            </a:r>
            <a:r>
              <a:rPr lang="en-US" sz="1600" b="0" dirty="0">
                <a:solidFill>
                  <a:schemeClr val="tx1"/>
                </a:solidFill>
              </a:rPr>
              <a:t> option. Once the trailer is unloaded and operators will check out the appointment using </a:t>
            </a:r>
            <a:r>
              <a:rPr lang="en-US" sz="1600" dirty="0">
                <a:solidFill>
                  <a:schemeClr val="tx1"/>
                </a:solidFill>
              </a:rPr>
              <a:t>CHECK OUT </a:t>
            </a:r>
            <a:r>
              <a:rPr lang="en-US" sz="1600" b="0" dirty="0">
                <a:solidFill>
                  <a:schemeClr val="tx1"/>
                </a:solidFill>
              </a:rPr>
              <a:t>option.</a:t>
            </a:r>
          </a:p>
          <a:p>
            <a:pPr marL="0" indent="0">
              <a:buNone/>
            </a:pPr>
            <a:endParaRPr lang="en-US" sz="1600" b="0" dirty="0">
              <a:solidFill>
                <a:schemeClr val="tx1"/>
              </a:solidFill>
            </a:endParaRPr>
          </a:p>
          <a:p>
            <a:pPr marL="0" indent="0">
              <a:buNone/>
            </a:pPr>
            <a:r>
              <a:rPr lang="en-US" sz="1600" b="0" dirty="0">
                <a:solidFill>
                  <a:schemeClr val="tx1"/>
                </a:solidFill>
              </a:rPr>
              <a:t>Appointment scheduling includes</a:t>
            </a:r>
          </a:p>
          <a:p>
            <a:pPr lvl="0"/>
            <a:r>
              <a:rPr lang="en-US" sz="1600" b="0" dirty="0">
                <a:solidFill>
                  <a:schemeClr val="tx1"/>
                </a:solidFill>
              </a:rPr>
              <a:t>UI Appointment </a:t>
            </a:r>
            <a:r>
              <a:rPr lang="en-US" sz="1600" b="0" dirty="0" smtClean="0">
                <a:solidFill>
                  <a:schemeClr val="tx1"/>
                </a:solidFill>
              </a:rPr>
              <a:t>Scheduling – Operators can schedule an appointment through UI</a:t>
            </a:r>
            <a:endParaRPr lang="en-US" sz="1600" b="0" dirty="0">
              <a:solidFill>
                <a:schemeClr val="tx1"/>
              </a:solidFill>
            </a:endParaRPr>
          </a:p>
          <a:p>
            <a:pPr lvl="0"/>
            <a:r>
              <a:rPr lang="en-US" sz="1600" b="0" dirty="0">
                <a:solidFill>
                  <a:schemeClr val="tx1"/>
                </a:solidFill>
              </a:rPr>
              <a:t>Guard </a:t>
            </a:r>
            <a:r>
              <a:rPr lang="en-US" sz="1600" b="0" dirty="0" smtClean="0">
                <a:solidFill>
                  <a:schemeClr val="tx1"/>
                </a:solidFill>
              </a:rPr>
              <a:t>Check – guard will schedule an appointment when the trailer is physically on Yard</a:t>
            </a:r>
            <a:endParaRPr lang="en-US" sz="1600" b="0" dirty="0">
              <a:solidFill>
                <a:schemeClr val="tx1"/>
              </a:solidFill>
            </a:endParaRPr>
          </a:p>
          <a:p>
            <a:pPr lvl="0"/>
            <a:r>
              <a:rPr lang="en-US" sz="1600" b="0" dirty="0">
                <a:solidFill>
                  <a:schemeClr val="tx1"/>
                </a:solidFill>
              </a:rPr>
              <a:t>Through ASN </a:t>
            </a:r>
            <a:r>
              <a:rPr lang="en-US" sz="1600" b="0" dirty="0" smtClean="0">
                <a:solidFill>
                  <a:schemeClr val="tx1"/>
                </a:solidFill>
              </a:rPr>
              <a:t>bridge </a:t>
            </a:r>
            <a:r>
              <a:rPr lang="en-US" sz="1600" b="0" dirty="0" smtClean="0">
                <a:solidFill>
                  <a:schemeClr val="tx1"/>
                </a:solidFill>
              </a:rPr>
              <a:t>–In </a:t>
            </a:r>
            <a:r>
              <a:rPr lang="en-US" sz="1600" b="0" dirty="0">
                <a:solidFill>
                  <a:schemeClr val="tx1"/>
                </a:solidFill>
              </a:rPr>
              <a:t>this option </a:t>
            </a:r>
            <a:r>
              <a:rPr lang="en-US" sz="1600" b="0" dirty="0" smtClean="0">
                <a:solidFill>
                  <a:schemeClr val="tx1"/>
                </a:solidFill>
              </a:rPr>
              <a:t>system will automatically assign dock door </a:t>
            </a:r>
            <a:r>
              <a:rPr lang="en-US" sz="1600" b="0" dirty="0" smtClean="0">
                <a:solidFill>
                  <a:schemeClr val="tx1"/>
                </a:solidFill>
              </a:rPr>
              <a:t>for unloading when the ASN flag is set to Y.</a:t>
            </a:r>
          </a:p>
          <a:p>
            <a:pPr lvl="0"/>
            <a:r>
              <a:rPr lang="en-US" sz="1600" b="0" dirty="0" smtClean="0">
                <a:solidFill>
                  <a:schemeClr val="tx1"/>
                </a:solidFill>
              </a:rPr>
              <a:t> Through Appointment – Host will schedule an appointment</a:t>
            </a:r>
          </a:p>
          <a:p>
            <a:pPr marL="0" indent="0">
              <a:buNone/>
            </a:pPr>
            <a:endParaRPr lang="en-US" dirty="0"/>
          </a:p>
        </p:txBody>
      </p:sp>
    </p:spTree>
    <p:extLst>
      <p:ext uri="{BB962C8B-B14F-4D97-AF65-F5344CB8AC3E}">
        <p14:creationId xmlns:p14="http://schemas.microsoft.com/office/powerpoint/2010/main" val="4211401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Yard Management</a:t>
            </a:r>
            <a:endParaRPr lang="en-US" dirty="0"/>
          </a:p>
        </p:txBody>
      </p:sp>
      <p:pic>
        <p:nvPicPr>
          <p:cNvPr id="4" name="Content Placeholder 3"/>
          <p:cNvPicPr>
            <a:picLocks noGrp="1" noChangeAspect="1"/>
          </p:cNvPicPr>
          <p:nvPr>
            <p:ph idx="1"/>
          </p:nvPr>
        </p:nvPicPr>
        <p:blipFill>
          <a:blip r:embed="rId2"/>
          <a:stretch>
            <a:fillRect/>
          </a:stretch>
        </p:blipFill>
        <p:spPr>
          <a:xfrm>
            <a:off x="2031796" y="1600200"/>
            <a:ext cx="5080408" cy="4525963"/>
          </a:xfrm>
          <a:prstGeom prst="rect">
            <a:avLst/>
          </a:prstGeom>
        </p:spPr>
      </p:pic>
    </p:spTree>
    <p:extLst>
      <p:ext uri="{BB962C8B-B14F-4D97-AF65-F5344CB8AC3E}">
        <p14:creationId xmlns:p14="http://schemas.microsoft.com/office/powerpoint/2010/main" val="1581418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a:t>
            </a:r>
            <a:endParaRPr lang="en-US" dirty="0"/>
          </a:p>
        </p:txBody>
      </p:sp>
      <p:sp>
        <p:nvSpPr>
          <p:cNvPr id="3" name="Content Placeholder 2"/>
          <p:cNvSpPr>
            <a:spLocks noGrp="1"/>
          </p:cNvSpPr>
          <p:nvPr>
            <p:ph idx="1"/>
          </p:nvPr>
        </p:nvSpPr>
        <p:spPr>
          <a:xfrm>
            <a:off x="188259" y="1299883"/>
            <a:ext cx="8462682" cy="4808351"/>
          </a:xfrm>
        </p:spPr>
        <p:txBody>
          <a:bodyPr/>
          <a:lstStyle/>
          <a:p>
            <a:pPr marL="0" indent="0">
              <a:buNone/>
            </a:pPr>
            <a:r>
              <a:rPr lang="en-US" sz="1600" dirty="0" smtClean="0">
                <a:solidFill>
                  <a:schemeClr val="tx1"/>
                </a:solidFill>
              </a:rPr>
              <a:t>Receiving:</a:t>
            </a:r>
            <a:endParaRPr lang="en-US" sz="1600" b="0" dirty="0" smtClean="0">
              <a:solidFill>
                <a:schemeClr val="tx1"/>
              </a:solidFill>
            </a:endParaRPr>
          </a:p>
          <a:p>
            <a:pPr marL="0" indent="0">
              <a:buNone/>
            </a:pPr>
            <a:r>
              <a:rPr lang="en-US" sz="1600" b="0" dirty="0" smtClean="0">
                <a:solidFill>
                  <a:schemeClr val="tx1"/>
                </a:solidFill>
              </a:rPr>
              <a:t>This </a:t>
            </a:r>
            <a:r>
              <a:rPr lang="en-US" sz="1600" b="0" dirty="0">
                <a:solidFill>
                  <a:schemeClr val="tx1"/>
                </a:solidFill>
              </a:rPr>
              <a:t>is the process of receiving inventory into warehouse</a:t>
            </a:r>
            <a:r>
              <a:rPr lang="en-US" sz="1600" b="0" dirty="0" smtClean="0">
                <a:solidFill>
                  <a:schemeClr val="tx1"/>
                </a:solidFill>
              </a:rPr>
              <a:t>.</a:t>
            </a:r>
          </a:p>
          <a:p>
            <a:pPr marL="0" indent="0">
              <a:buNone/>
            </a:pPr>
            <a:r>
              <a:rPr lang="en-US" sz="1600" dirty="0">
                <a:solidFill>
                  <a:schemeClr val="tx1"/>
                </a:solidFill>
              </a:rPr>
              <a:t>Process flow:</a:t>
            </a:r>
          </a:p>
          <a:p>
            <a:pPr marL="0" indent="0">
              <a:buNone/>
            </a:pPr>
            <a:r>
              <a:rPr lang="en-US" sz="1600" b="0" dirty="0">
                <a:solidFill>
                  <a:schemeClr val="tx1"/>
                </a:solidFill>
              </a:rPr>
              <a:t>Once a trailer arrives at a dock door cases are unloaded from the trailer onto a conveyor.  From the conveyor, the operators unload the cases onto pallets using the RF – </a:t>
            </a:r>
            <a:r>
              <a:rPr lang="en-US" sz="1600" dirty="0">
                <a:solidFill>
                  <a:schemeClr val="tx1"/>
                </a:solidFill>
              </a:rPr>
              <a:t>Receive Palletize option </a:t>
            </a:r>
            <a:r>
              <a:rPr lang="en-US" sz="1600" b="0" dirty="0">
                <a:solidFill>
                  <a:schemeClr val="tx1"/>
                </a:solidFill>
              </a:rPr>
              <a:t>in WM</a:t>
            </a:r>
            <a:r>
              <a:rPr lang="en-US" sz="1600" b="0" dirty="0" smtClean="0">
                <a:solidFill>
                  <a:schemeClr val="tx1"/>
                </a:solidFill>
              </a:rPr>
              <a:t>.</a:t>
            </a:r>
          </a:p>
          <a:p>
            <a:pPr marL="0" indent="0">
              <a:buNone/>
            </a:pPr>
            <a:endParaRPr lang="en-US" sz="1600" b="0" dirty="0" smtClean="0">
              <a:solidFill>
                <a:schemeClr val="tx1"/>
              </a:solidFill>
            </a:endParaRPr>
          </a:p>
          <a:p>
            <a:pPr marL="0" indent="0">
              <a:buNone/>
            </a:pPr>
            <a:r>
              <a:rPr lang="en-US" sz="1600" dirty="0" smtClean="0">
                <a:solidFill>
                  <a:schemeClr val="tx1"/>
                </a:solidFill>
              </a:rPr>
              <a:t>Types of Receiving Level:</a:t>
            </a:r>
          </a:p>
          <a:p>
            <a:pPr marL="0" lvl="0" indent="0">
              <a:buNone/>
            </a:pPr>
            <a:r>
              <a:rPr lang="en-US" sz="1600" dirty="0" smtClean="0">
                <a:solidFill>
                  <a:schemeClr val="tx1"/>
                </a:solidFill>
              </a:rPr>
              <a:t>Case Level/Pallet level: </a:t>
            </a:r>
          </a:p>
          <a:p>
            <a:pPr marL="0" indent="0">
              <a:buNone/>
            </a:pPr>
            <a:r>
              <a:rPr lang="en-US" sz="1600" b="0" dirty="0" smtClean="0">
                <a:solidFill>
                  <a:schemeClr val="tx1"/>
                </a:solidFill>
              </a:rPr>
              <a:t>The person who receives the cases will have a manual document with him. He will scan all the case numbers, it will be verified from our end and items will be unloaded from the truck.</a:t>
            </a:r>
          </a:p>
          <a:p>
            <a:pPr marL="0" lvl="0" indent="0">
              <a:buNone/>
            </a:pPr>
            <a:r>
              <a:rPr lang="en-US" sz="1600" dirty="0" smtClean="0">
                <a:solidFill>
                  <a:schemeClr val="tx1"/>
                </a:solidFill>
              </a:rPr>
              <a:t>Item Level: </a:t>
            </a:r>
          </a:p>
          <a:p>
            <a:pPr marL="0" indent="0">
              <a:buNone/>
            </a:pPr>
            <a:r>
              <a:rPr lang="en-US" sz="1600" b="0" dirty="0" smtClean="0">
                <a:solidFill>
                  <a:schemeClr val="tx1"/>
                </a:solidFill>
              </a:rPr>
              <a:t> The items will be received individually and will be scanned. Once verified, the items will be unloaded and moved to a particular case (A particular case number will be given to the items). </a:t>
            </a:r>
            <a:r>
              <a:rPr lang="en-US" sz="1600" dirty="0" smtClean="0"/>
              <a:t> </a:t>
            </a:r>
          </a:p>
          <a:p>
            <a:pPr marL="0" lvl="0" indent="0">
              <a:buNone/>
            </a:pPr>
            <a:r>
              <a:rPr lang="en-US" sz="1600" dirty="0" smtClean="0">
                <a:solidFill>
                  <a:schemeClr val="tx1"/>
                </a:solidFill>
              </a:rPr>
              <a:t>Blind level:  </a:t>
            </a:r>
          </a:p>
          <a:p>
            <a:pPr marL="0" indent="0">
              <a:buNone/>
            </a:pPr>
            <a:r>
              <a:rPr lang="en-US" sz="1600" b="0" dirty="0" smtClean="0">
                <a:solidFill>
                  <a:schemeClr val="tx1"/>
                </a:solidFill>
              </a:rPr>
              <a:t>Here no details of items or case will be present. It contains only trailer no, ASN no and load no).</a:t>
            </a:r>
          </a:p>
          <a:p>
            <a:pPr marL="0" indent="0">
              <a:buNone/>
            </a:pPr>
            <a:endParaRPr lang="en-US" sz="1600" b="0" dirty="0">
              <a:solidFill>
                <a:schemeClr val="tx1"/>
              </a:solidFill>
            </a:endParaRPr>
          </a:p>
        </p:txBody>
      </p:sp>
    </p:spTree>
    <p:extLst>
      <p:ext uri="{BB962C8B-B14F-4D97-AF65-F5344CB8AC3E}">
        <p14:creationId xmlns:p14="http://schemas.microsoft.com/office/powerpoint/2010/main" val="310813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Flow</a:t>
            </a:r>
            <a:endParaRPr lang="en-US" dirty="0"/>
          </a:p>
        </p:txBody>
      </p:sp>
      <p:sp>
        <p:nvSpPr>
          <p:cNvPr id="3" name="Content Placeholder 2"/>
          <p:cNvSpPr>
            <a:spLocks noGrp="1"/>
          </p:cNvSpPr>
          <p:nvPr>
            <p:ph idx="1"/>
          </p:nvPr>
        </p:nvSpPr>
        <p:spPr/>
        <p:txBody>
          <a:bodyPr/>
          <a:lstStyle/>
          <a:p>
            <a:pPr marL="0" indent="0" algn="just">
              <a:buClr>
                <a:srgbClr val="00B0F0"/>
              </a:buClr>
              <a:buNone/>
            </a:pPr>
            <a:r>
              <a:rPr lang="en-US" sz="1600" b="0" dirty="0">
                <a:solidFill>
                  <a:schemeClr val="tx1"/>
                </a:solidFill>
                <a:cs typeface="Times New Roman" panose="02020603050405020304" pitchFamily="18" charset="0"/>
              </a:rPr>
              <a:t>The receiving process has following steps:</a:t>
            </a:r>
          </a:p>
          <a:p>
            <a:pPr marL="0" indent="0" algn="just">
              <a:buClr>
                <a:srgbClr val="00B0F0"/>
              </a:buClr>
              <a:buNone/>
            </a:pPr>
            <a:endParaRPr lang="en-US" sz="1600" b="0" dirty="0">
              <a:solidFill>
                <a:schemeClr val="tx1"/>
              </a:solidFill>
              <a:cs typeface="Times New Roman" panose="02020603050405020304" pitchFamily="18" charset="0"/>
            </a:endParaRPr>
          </a:p>
          <a:p>
            <a:pPr marL="0" indent="0">
              <a:buNone/>
            </a:pPr>
            <a:r>
              <a:rPr lang="en-US" sz="1600" dirty="0" smtClean="0">
                <a:solidFill>
                  <a:srgbClr val="00B0F0"/>
                </a:solidFill>
                <a:cs typeface="Times New Roman" panose="02020603050405020304" pitchFamily="18" charset="0"/>
              </a:rPr>
              <a:t>1</a:t>
            </a:r>
            <a:r>
              <a:rPr lang="en-US" sz="1600" dirty="0">
                <a:solidFill>
                  <a:srgbClr val="00B0F0"/>
                </a:solidFill>
                <a:cs typeface="Times New Roman" panose="02020603050405020304" pitchFamily="18" charset="0"/>
              </a:rPr>
              <a:t>. </a:t>
            </a:r>
            <a:r>
              <a:rPr lang="en-US" sz="1600" dirty="0">
                <a:solidFill>
                  <a:schemeClr val="tx1"/>
                </a:solidFill>
                <a:cs typeface="Times New Roman" panose="02020603050405020304" pitchFamily="18" charset="0"/>
              </a:rPr>
              <a:t>Verify Case: </a:t>
            </a:r>
            <a:r>
              <a:rPr lang="en-US" sz="1600" b="0" dirty="0">
                <a:solidFill>
                  <a:schemeClr val="tx1"/>
                </a:solidFill>
                <a:cs typeface="Times New Roman" panose="02020603050405020304" pitchFamily="18" charset="0"/>
              </a:rPr>
              <a:t>It involves verifying/checking the cases</a:t>
            </a:r>
            <a:r>
              <a:rPr lang="en-US" sz="1600" b="0" dirty="0" smtClean="0">
                <a:solidFill>
                  <a:schemeClr val="tx1"/>
                </a:solidFill>
                <a:cs typeface="Times New Roman" panose="02020603050405020304" pitchFamily="18" charset="0"/>
              </a:rPr>
              <a:t>.</a:t>
            </a:r>
            <a:endParaRPr lang="en-US" sz="1600" dirty="0">
              <a:solidFill>
                <a:schemeClr val="tx1"/>
              </a:solidFill>
              <a:cs typeface="Times New Roman" panose="02020603050405020304" pitchFamily="18" charset="0"/>
            </a:endParaRPr>
          </a:p>
          <a:p>
            <a:pPr marL="0" indent="0">
              <a:buNone/>
            </a:pPr>
            <a:r>
              <a:rPr lang="en-US" sz="1600" dirty="0" smtClean="0">
                <a:solidFill>
                  <a:srgbClr val="00B0F0"/>
                </a:solidFill>
                <a:cs typeface="Times New Roman" panose="02020603050405020304" pitchFamily="18" charset="0"/>
              </a:rPr>
              <a:t>2</a:t>
            </a:r>
            <a:r>
              <a:rPr lang="en-US" sz="1600" dirty="0">
                <a:solidFill>
                  <a:srgbClr val="00B0F0"/>
                </a:solidFill>
                <a:cs typeface="Times New Roman" panose="02020603050405020304" pitchFamily="18" charset="0"/>
              </a:rPr>
              <a:t>. </a:t>
            </a:r>
            <a:r>
              <a:rPr lang="en-US" sz="1600" dirty="0">
                <a:solidFill>
                  <a:schemeClr val="tx1"/>
                </a:solidFill>
                <a:cs typeface="Times New Roman" panose="02020603050405020304" pitchFamily="18" charset="0"/>
              </a:rPr>
              <a:t>Receive Inventories: </a:t>
            </a:r>
            <a:r>
              <a:rPr lang="en-US" sz="1600" b="0" dirty="0">
                <a:solidFill>
                  <a:schemeClr val="tx1"/>
                </a:solidFill>
                <a:cs typeface="Times New Roman" panose="02020603050405020304" pitchFamily="18" charset="0"/>
              </a:rPr>
              <a:t>After verifying the case, receive the inventories</a:t>
            </a:r>
            <a:r>
              <a:rPr lang="en-US" sz="1600" b="0" dirty="0" smtClean="0">
                <a:solidFill>
                  <a:schemeClr val="tx1"/>
                </a:solidFill>
                <a:cs typeface="Times New Roman" panose="02020603050405020304" pitchFamily="18" charset="0"/>
              </a:rPr>
              <a:t>.</a:t>
            </a:r>
            <a:endParaRPr lang="en-US" sz="1600" dirty="0">
              <a:solidFill>
                <a:schemeClr val="tx1"/>
              </a:solidFill>
              <a:cs typeface="Times New Roman" panose="02020603050405020304" pitchFamily="18" charset="0"/>
            </a:endParaRPr>
          </a:p>
          <a:p>
            <a:pPr marL="0" indent="0">
              <a:buNone/>
            </a:pPr>
            <a:r>
              <a:rPr lang="en-US" sz="1600" dirty="0" smtClean="0">
                <a:solidFill>
                  <a:srgbClr val="00B0F0"/>
                </a:solidFill>
                <a:cs typeface="Times New Roman" panose="02020603050405020304" pitchFamily="18" charset="0"/>
              </a:rPr>
              <a:t>3</a:t>
            </a:r>
            <a:r>
              <a:rPr lang="en-US" sz="1600" dirty="0">
                <a:solidFill>
                  <a:srgbClr val="00B0F0"/>
                </a:solidFill>
                <a:cs typeface="Times New Roman" panose="02020603050405020304" pitchFamily="18" charset="0"/>
              </a:rPr>
              <a:t>. </a:t>
            </a:r>
            <a:r>
              <a:rPr lang="en-US" sz="1600" dirty="0">
                <a:solidFill>
                  <a:schemeClr val="tx1"/>
                </a:solidFill>
                <a:cs typeface="Times New Roman" panose="02020603050405020304" pitchFamily="18" charset="0"/>
              </a:rPr>
              <a:t>Immediate Needs: </a:t>
            </a:r>
            <a:r>
              <a:rPr lang="en-US" sz="1600" b="0" dirty="0">
                <a:solidFill>
                  <a:schemeClr val="tx1"/>
                </a:solidFill>
                <a:cs typeface="Times New Roman" panose="02020603050405020304" pitchFamily="18" charset="0"/>
              </a:rPr>
              <a:t>If audit check and other checks are needed then </a:t>
            </a:r>
            <a:r>
              <a:rPr lang="en-US" sz="1600" b="0" dirty="0" smtClean="0">
                <a:solidFill>
                  <a:schemeClr val="tx1"/>
                </a:solidFill>
                <a:cs typeface="Times New Roman" panose="02020603050405020304" pitchFamily="18" charset="0"/>
              </a:rPr>
              <a:t>it will </a:t>
            </a:r>
            <a:r>
              <a:rPr lang="en-US" sz="1600" b="0" dirty="0">
                <a:solidFill>
                  <a:schemeClr val="tx1"/>
                </a:solidFill>
                <a:cs typeface="Times New Roman" panose="02020603050405020304" pitchFamily="18" charset="0"/>
              </a:rPr>
              <a:t>go to immediate </a:t>
            </a:r>
            <a:r>
              <a:rPr lang="en-US" sz="1600" b="0" dirty="0" smtClean="0">
                <a:solidFill>
                  <a:schemeClr val="tx1"/>
                </a:solidFill>
                <a:cs typeface="Times New Roman" panose="02020603050405020304" pitchFamily="18" charset="0"/>
              </a:rPr>
              <a:t>   needs </a:t>
            </a:r>
            <a:r>
              <a:rPr lang="en-US" sz="1600" b="0" dirty="0">
                <a:solidFill>
                  <a:schemeClr val="tx1"/>
                </a:solidFill>
                <a:cs typeface="Times New Roman" panose="02020603050405020304" pitchFamily="18" charset="0"/>
              </a:rPr>
              <a:t>or if the requested order is with </a:t>
            </a:r>
            <a:r>
              <a:rPr lang="en-US" sz="1600" b="0" dirty="0" smtClean="0">
                <a:solidFill>
                  <a:schemeClr val="tx1"/>
                </a:solidFill>
                <a:cs typeface="Times New Roman" panose="02020603050405020304" pitchFamily="18" charset="0"/>
              </a:rPr>
              <a:t>inventory and </a:t>
            </a:r>
            <a:r>
              <a:rPr lang="en-US" sz="1600" b="0" dirty="0">
                <a:solidFill>
                  <a:schemeClr val="tx1"/>
                </a:solidFill>
                <a:cs typeface="Times New Roman" panose="02020603050405020304" pitchFamily="18" charset="0"/>
              </a:rPr>
              <a:t>if it </a:t>
            </a:r>
            <a:r>
              <a:rPr lang="en-US" sz="1600" b="0" dirty="0" smtClean="0">
                <a:solidFill>
                  <a:schemeClr val="tx1"/>
                </a:solidFill>
                <a:cs typeface="Times New Roman" panose="02020603050405020304" pitchFamily="18" charset="0"/>
              </a:rPr>
              <a:t>is immediately needed then </a:t>
            </a:r>
            <a:r>
              <a:rPr lang="en-US" sz="1600" b="0" dirty="0">
                <a:solidFill>
                  <a:schemeClr val="tx1"/>
                </a:solidFill>
                <a:cs typeface="Times New Roman" panose="02020603050405020304" pitchFamily="18" charset="0"/>
              </a:rPr>
              <a:t>it will go to immediate needs</a:t>
            </a:r>
            <a:r>
              <a:rPr lang="en-US" sz="1600" b="0" dirty="0" smtClean="0">
                <a:solidFill>
                  <a:schemeClr val="tx1"/>
                </a:solidFill>
                <a:cs typeface="Times New Roman" panose="02020603050405020304" pitchFamily="18" charset="0"/>
              </a:rPr>
              <a:t>.</a:t>
            </a:r>
            <a:endParaRPr lang="en-US" sz="1600" dirty="0"/>
          </a:p>
          <a:p>
            <a:pPr marL="0" indent="0">
              <a:buNone/>
            </a:pPr>
            <a:r>
              <a:rPr lang="en-US" sz="1600" dirty="0" smtClean="0">
                <a:solidFill>
                  <a:srgbClr val="00B0F0"/>
                </a:solidFill>
                <a:cs typeface="Times New Roman" panose="02020603050405020304" pitchFamily="18" charset="0"/>
              </a:rPr>
              <a:t>4</a:t>
            </a:r>
            <a:r>
              <a:rPr lang="en-US" sz="1600" dirty="0">
                <a:solidFill>
                  <a:srgbClr val="00B0F0"/>
                </a:solidFill>
                <a:cs typeface="Times New Roman" panose="02020603050405020304" pitchFamily="18" charset="0"/>
              </a:rPr>
              <a:t>. </a:t>
            </a:r>
            <a:r>
              <a:rPr lang="en-US" sz="1600" dirty="0">
                <a:solidFill>
                  <a:schemeClr val="tx1"/>
                </a:solidFill>
                <a:cs typeface="Times New Roman" panose="02020603050405020304" pitchFamily="18" charset="0"/>
              </a:rPr>
              <a:t>Sorting: </a:t>
            </a:r>
            <a:r>
              <a:rPr lang="en-US" sz="1600" b="0" dirty="0">
                <a:solidFill>
                  <a:schemeClr val="tx1"/>
                </a:solidFill>
                <a:cs typeface="Times New Roman" panose="02020603050405020304" pitchFamily="18" charset="0"/>
              </a:rPr>
              <a:t>Collecting the similar types of cases or items or SKU’s</a:t>
            </a:r>
            <a:r>
              <a:rPr lang="en-US" sz="1600" b="0" dirty="0" smtClean="0">
                <a:solidFill>
                  <a:schemeClr val="tx1"/>
                </a:solidFill>
                <a:cs typeface="Times New Roman" panose="02020603050405020304" pitchFamily="18" charset="0"/>
              </a:rPr>
              <a:t>.</a:t>
            </a:r>
            <a:endParaRPr lang="en-US" sz="1600" b="0" dirty="0">
              <a:solidFill>
                <a:schemeClr val="tx1"/>
              </a:solidFill>
              <a:cs typeface="Times New Roman" panose="02020603050405020304" pitchFamily="18" charset="0"/>
            </a:endParaRPr>
          </a:p>
          <a:p>
            <a:pPr marL="0" indent="0">
              <a:buNone/>
            </a:pPr>
            <a:r>
              <a:rPr lang="en-US" sz="1600" dirty="0" smtClean="0">
                <a:solidFill>
                  <a:srgbClr val="00B0F0"/>
                </a:solidFill>
                <a:cs typeface="Times New Roman" panose="02020603050405020304" pitchFamily="18" charset="0"/>
              </a:rPr>
              <a:t>5</a:t>
            </a:r>
            <a:r>
              <a:rPr lang="en-US" sz="1600" dirty="0">
                <a:solidFill>
                  <a:srgbClr val="00B0F0"/>
                </a:solidFill>
                <a:cs typeface="Times New Roman" panose="02020603050405020304" pitchFamily="18" charset="0"/>
              </a:rPr>
              <a:t>. </a:t>
            </a:r>
            <a:r>
              <a:rPr lang="en-US" sz="1600" dirty="0">
                <a:solidFill>
                  <a:schemeClr val="tx1"/>
                </a:solidFill>
                <a:cs typeface="Times New Roman" panose="02020603050405020304" pitchFamily="18" charset="0"/>
              </a:rPr>
              <a:t>Build Pallet: </a:t>
            </a:r>
            <a:r>
              <a:rPr lang="en-US" sz="1600" b="0" dirty="0">
                <a:solidFill>
                  <a:schemeClr val="tx1"/>
                </a:solidFill>
                <a:cs typeface="Times New Roman" panose="02020603050405020304" pitchFamily="18" charset="0"/>
              </a:rPr>
              <a:t>Pallet is flat transport structure that supports cases </a:t>
            </a:r>
            <a:r>
              <a:rPr lang="en-US" sz="1600" b="0" dirty="0" smtClean="0">
                <a:solidFill>
                  <a:schemeClr val="tx1"/>
                </a:solidFill>
                <a:cs typeface="Times New Roman" panose="02020603050405020304" pitchFamily="18" charset="0"/>
              </a:rPr>
              <a:t>or </a:t>
            </a:r>
            <a:r>
              <a:rPr lang="en-US" sz="1600" b="0" dirty="0">
                <a:solidFill>
                  <a:schemeClr val="tx1"/>
                </a:solidFill>
                <a:cs typeface="Times New Roman" panose="02020603050405020304" pitchFamily="18" charset="0"/>
              </a:rPr>
              <a:t>items while lifted by </a:t>
            </a:r>
            <a:r>
              <a:rPr lang="en-US" sz="1600" b="0" dirty="0" smtClean="0">
                <a:solidFill>
                  <a:schemeClr val="tx1"/>
                </a:solidFill>
                <a:cs typeface="Times New Roman" panose="02020603050405020304" pitchFamily="18" charset="0"/>
              </a:rPr>
              <a:t>         forklift</a:t>
            </a:r>
            <a:r>
              <a:rPr lang="en-US" sz="1600" b="0" dirty="0">
                <a:solidFill>
                  <a:schemeClr val="tx1"/>
                </a:solidFill>
                <a:cs typeface="Times New Roman" panose="02020603050405020304" pitchFamily="18" charset="0"/>
              </a:rPr>
              <a:t>, so build pallet, once the items/cases are </a:t>
            </a:r>
            <a:r>
              <a:rPr lang="en-US" sz="1600" b="0" dirty="0" smtClean="0">
                <a:solidFill>
                  <a:schemeClr val="tx1"/>
                </a:solidFill>
                <a:cs typeface="Times New Roman" panose="02020603050405020304" pitchFamily="18" charset="0"/>
              </a:rPr>
              <a:t>sorted to place </a:t>
            </a:r>
            <a:r>
              <a:rPr lang="en-US" sz="1600" b="0" dirty="0">
                <a:solidFill>
                  <a:schemeClr val="tx1"/>
                </a:solidFill>
                <a:cs typeface="Times New Roman" panose="02020603050405020304" pitchFamily="18" charset="0"/>
              </a:rPr>
              <a:t>them in </a:t>
            </a:r>
            <a:r>
              <a:rPr lang="en-US" sz="1600" b="0" dirty="0" smtClean="0">
                <a:solidFill>
                  <a:schemeClr val="tx1"/>
                </a:solidFill>
                <a:cs typeface="Times New Roman" panose="02020603050405020304" pitchFamily="18" charset="0"/>
              </a:rPr>
              <a:t>proper </a:t>
            </a:r>
            <a:r>
              <a:rPr lang="en-US" sz="1600" b="0" dirty="0">
                <a:solidFill>
                  <a:schemeClr val="tx1"/>
                </a:solidFill>
                <a:cs typeface="Times New Roman" panose="02020603050405020304" pitchFamily="18" charset="0"/>
              </a:rPr>
              <a:t>location.</a:t>
            </a:r>
          </a:p>
          <a:p>
            <a:endParaRPr lang="en-US" sz="1600" dirty="0"/>
          </a:p>
        </p:txBody>
      </p:sp>
    </p:spTree>
    <p:extLst>
      <p:ext uri="{BB962C8B-B14F-4D97-AF65-F5344CB8AC3E}">
        <p14:creationId xmlns:p14="http://schemas.microsoft.com/office/powerpoint/2010/main" val="2681688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77471"/>
            <a:ext cx="8839200" cy="4908176"/>
          </a:xfrm>
        </p:spPr>
        <p:txBody>
          <a:bodyPr/>
          <a:lstStyle/>
          <a:p>
            <a:pPr marL="0" indent="0">
              <a:buNone/>
            </a:pPr>
            <a:r>
              <a:rPr lang="en-US" sz="1600" dirty="0">
                <a:solidFill>
                  <a:schemeClr val="tx1"/>
                </a:solidFill>
                <a:cs typeface="Times New Roman" panose="02020603050405020304" pitchFamily="18" charset="0"/>
              </a:rPr>
              <a:t>Unloading Types of Receiving </a:t>
            </a:r>
            <a:r>
              <a:rPr lang="en-US" sz="1600" dirty="0" smtClean="0">
                <a:solidFill>
                  <a:schemeClr val="tx1"/>
                </a:solidFill>
                <a:cs typeface="Times New Roman" panose="02020603050405020304" pitchFamily="18" charset="0"/>
              </a:rPr>
              <a:t>:</a:t>
            </a:r>
          </a:p>
          <a:p>
            <a:pPr marL="0" indent="0">
              <a:buNone/>
            </a:pPr>
            <a:endParaRPr lang="en-US" sz="1600" dirty="0">
              <a:solidFill>
                <a:schemeClr val="tx1"/>
              </a:solidFill>
              <a:cs typeface="Times New Roman" panose="02020603050405020304" pitchFamily="18" charset="0"/>
            </a:endParaRPr>
          </a:p>
          <a:p>
            <a:pPr marL="0" indent="0" algn="just">
              <a:buNone/>
            </a:pPr>
            <a:r>
              <a:rPr lang="en-US" sz="1600" dirty="0">
                <a:solidFill>
                  <a:schemeClr val="tx1"/>
                </a:solidFill>
                <a:cs typeface="Times New Roman" panose="02020603050405020304" pitchFamily="18" charset="0"/>
              </a:rPr>
              <a:t>Manual Unload: </a:t>
            </a:r>
            <a:endParaRPr lang="en-US" sz="1600" dirty="0" smtClean="0">
              <a:solidFill>
                <a:schemeClr val="tx1"/>
              </a:solidFill>
              <a:cs typeface="Times New Roman" panose="02020603050405020304" pitchFamily="18" charset="0"/>
            </a:endParaRPr>
          </a:p>
          <a:p>
            <a:pPr marL="400050" indent="-400050">
              <a:buFont typeface="+mj-lt"/>
              <a:buAutoNum type="romanUcPeriod"/>
            </a:pPr>
            <a:r>
              <a:rPr lang="en-US" sz="1600" b="0" dirty="0" smtClean="0">
                <a:solidFill>
                  <a:schemeClr val="tx1"/>
                </a:solidFill>
                <a:cs typeface="Times New Roman" panose="02020603050405020304" pitchFamily="18" charset="0"/>
              </a:rPr>
              <a:t>Cases </a:t>
            </a:r>
            <a:r>
              <a:rPr lang="en-US" sz="1600" b="0" dirty="0">
                <a:solidFill>
                  <a:schemeClr val="tx1"/>
                </a:solidFill>
                <a:cs typeface="Times New Roman" panose="02020603050405020304" pitchFamily="18" charset="0"/>
              </a:rPr>
              <a:t>(iLPNs) are unloaded from the truck. User receives the case within the WM RF.</a:t>
            </a:r>
          </a:p>
          <a:p>
            <a:pPr marL="400050" indent="-400050">
              <a:buFont typeface="+mj-lt"/>
              <a:buAutoNum type="romanUcPeriod"/>
            </a:pPr>
            <a:r>
              <a:rPr lang="en-US" sz="1600" b="0" dirty="0" smtClean="0">
                <a:solidFill>
                  <a:schemeClr val="tx1"/>
                </a:solidFill>
                <a:cs typeface="Times New Roman" panose="02020603050405020304" pitchFamily="18" charset="0"/>
              </a:rPr>
              <a:t>Cases </a:t>
            </a:r>
            <a:r>
              <a:rPr lang="en-US" sz="1600" b="0" dirty="0">
                <a:solidFill>
                  <a:schemeClr val="tx1"/>
                </a:solidFill>
                <a:cs typeface="Times New Roman" panose="02020603050405020304" pitchFamily="18" charset="0"/>
              </a:rPr>
              <a:t>are then manually palletized and sent to the pallet reserve area</a:t>
            </a:r>
          </a:p>
          <a:p>
            <a:pPr marL="0" indent="0" algn="just">
              <a:buNone/>
            </a:pPr>
            <a:endParaRPr lang="en-US" sz="1600" dirty="0" smtClean="0">
              <a:solidFill>
                <a:schemeClr val="tx1"/>
              </a:solidFill>
              <a:cs typeface="Times New Roman" panose="02020603050405020304" pitchFamily="18" charset="0"/>
            </a:endParaRPr>
          </a:p>
          <a:p>
            <a:pPr marL="0" indent="0" algn="just">
              <a:buNone/>
            </a:pPr>
            <a:r>
              <a:rPr lang="en-US" sz="1600" dirty="0" smtClean="0">
                <a:solidFill>
                  <a:schemeClr val="tx1"/>
                </a:solidFill>
                <a:cs typeface="Times New Roman" panose="02020603050405020304" pitchFamily="18" charset="0"/>
              </a:rPr>
              <a:t>Conveyor </a:t>
            </a:r>
            <a:r>
              <a:rPr lang="en-US" sz="1600" dirty="0">
                <a:solidFill>
                  <a:schemeClr val="tx1"/>
                </a:solidFill>
                <a:cs typeface="Times New Roman" panose="02020603050405020304" pitchFamily="18" charset="0"/>
              </a:rPr>
              <a:t>Unload: </a:t>
            </a:r>
            <a:endParaRPr lang="en-US" sz="1600" dirty="0" smtClean="0">
              <a:solidFill>
                <a:schemeClr val="tx1"/>
              </a:solidFill>
              <a:cs typeface="Times New Roman" panose="02020603050405020304" pitchFamily="18" charset="0"/>
            </a:endParaRPr>
          </a:p>
          <a:p>
            <a:pPr marL="400050" indent="-400050" algn="just">
              <a:buFont typeface="+mj-lt"/>
              <a:buAutoNum type="romanUcPeriod"/>
            </a:pPr>
            <a:r>
              <a:rPr lang="en-US" sz="1600" b="0" dirty="0" smtClean="0">
                <a:solidFill>
                  <a:schemeClr val="tx1"/>
                </a:solidFill>
                <a:cs typeface="Times New Roman" panose="02020603050405020304" pitchFamily="18" charset="0"/>
              </a:rPr>
              <a:t>In </a:t>
            </a:r>
            <a:r>
              <a:rPr lang="en-US" sz="1600" b="0" dirty="0">
                <a:solidFill>
                  <a:schemeClr val="tx1"/>
                </a:solidFill>
                <a:cs typeface="Times New Roman" panose="02020603050405020304" pitchFamily="18" charset="0"/>
              </a:rPr>
              <a:t>conveyor unload the cases from the trailers are </a:t>
            </a:r>
            <a:r>
              <a:rPr lang="en-US" sz="1600" b="0" dirty="0" smtClean="0">
                <a:solidFill>
                  <a:schemeClr val="tx1"/>
                </a:solidFill>
                <a:cs typeface="Times New Roman" panose="02020603050405020304" pitchFamily="18" charset="0"/>
              </a:rPr>
              <a:t>unloaded </a:t>
            </a:r>
            <a:r>
              <a:rPr lang="en-US" sz="1600" b="0" dirty="0">
                <a:solidFill>
                  <a:schemeClr val="tx1"/>
                </a:solidFill>
                <a:cs typeface="Times New Roman" panose="02020603050405020304" pitchFamily="18" charset="0"/>
              </a:rPr>
              <a:t>onto the conveyor. </a:t>
            </a:r>
            <a:endParaRPr lang="en-US" sz="1600" b="0" dirty="0" smtClean="0">
              <a:solidFill>
                <a:schemeClr val="tx1"/>
              </a:solidFill>
              <a:cs typeface="Times New Roman" panose="02020603050405020304" pitchFamily="18" charset="0"/>
            </a:endParaRPr>
          </a:p>
          <a:p>
            <a:pPr marL="400050" indent="-400050" algn="just">
              <a:buFont typeface="+mj-lt"/>
              <a:buAutoNum type="romanUcPeriod"/>
            </a:pPr>
            <a:r>
              <a:rPr lang="en-US" sz="1600" b="0" dirty="0" smtClean="0">
                <a:solidFill>
                  <a:schemeClr val="tx1"/>
                </a:solidFill>
                <a:cs typeface="Times New Roman" panose="02020603050405020304" pitchFamily="18" charset="0"/>
              </a:rPr>
              <a:t>From </a:t>
            </a:r>
            <a:r>
              <a:rPr lang="en-US" sz="1600" b="0" dirty="0">
                <a:solidFill>
                  <a:schemeClr val="tx1"/>
                </a:solidFill>
                <a:cs typeface="Times New Roman" panose="02020603050405020304" pitchFamily="18" charset="0"/>
              </a:rPr>
              <a:t>the conveyor, the operators </a:t>
            </a:r>
            <a:r>
              <a:rPr lang="en-US" sz="1600" b="0" dirty="0" smtClean="0">
                <a:solidFill>
                  <a:schemeClr val="tx1"/>
                </a:solidFill>
                <a:cs typeface="Times New Roman" panose="02020603050405020304" pitchFamily="18" charset="0"/>
              </a:rPr>
              <a:t>unload the </a:t>
            </a:r>
            <a:r>
              <a:rPr lang="en-US" sz="1600" b="0" dirty="0">
                <a:solidFill>
                  <a:schemeClr val="tx1"/>
                </a:solidFill>
                <a:cs typeface="Times New Roman" panose="02020603050405020304" pitchFamily="18" charset="0"/>
              </a:rPr>
              <a:t>cases onto pallets using the RF-Receive palletize option in WM.</a:t>
            </a:r>
          </a:p>
          <a:p>
            <a:endParaRPr lang="en-US" sz="1600" dirty="0"/>
          </a:p>
        </p:txBody>
      </p:sp>
    </p:spTree>
    <p:extLst>
      <p:ext uri="{BB962C8B-B14F-4D97-AF65-F5344CB8AC3E}">
        <p14:creationId xmlns:p14="http://schemas.microsoft.com/office/powerpoint/2010/main" val="266540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77471"/>
            <a:ext cx="8839200" cy="4908176"/>
          </a:xfrm>
        </p:spPr>
        <p:txBody>
          <a:bodyPr/>
          <a:lstStyle/>
          <a:p>
            <a:pPr lvl="0"/>
            <a:endParaRPr lang="en-US" sz="1600" b="0" dirty="0" smtClean="0">
              <a:solidFill>
                <a:schemeClr val="tx1"/>
              </a:solidFill>
            </a:endParaRPr>
          </a:p>
          <a:p>
            <a:r>
              <a:rPr lang="en-US" sz="1600" b="0" dirty="0">
                <a:solidFill>
                  <a:schemeClr val="tx1"/>
                </a:solidFill>
              </a:rPr>
              <a:t>Immediate needs are bridged by the host system (e-SPS) into WMOS.  </a:t>
            </a:r>
            <a:endParaRPr lang="en-US" sz="1600" b="0" dirty="0" smtClean="0">
              <a:solidFill>
                <a:schemeClr val="tx1"/>
              </a:solidFill>
            </a:endParaRPr>
          </a:p>
          <a:p>
            <a:endParaRPr lang="en-US" sz="1600" b="0" dirty="0">
              <a:solidFill>
                <a:schemeClr val="tx1"/>
              </a:solidFill>
            </a:endParaRPr>
          </a:p>
          <a:p>
            <a:r>
              <a:rPr lang="en-US" sz="1600" b="0" dirty="0" smtClean="0">
                <a:solidFill>
                  <a:schemeClr val="tx1"/>
                </a:solidFill>
              </a:rPr>
              <a:t>The </a:t>
            </a:r>
            <a:r>
              <a:rPr lang="en-US" sz="1600" b="0" dirty="0">
                <a:solidFill>
                  <a:schemeClr val="tx1"/>
                </a:solidFill>
              </a:rPr>
              <a:t>needs are used to identify cases that need to undergo quality inspection.</a:t>
            </a:r>
          </a:p>
          <a:p>
            <a:pPr lvl="0"/>
            <a:endParaRPr lang="en-US" sz="1600" b="0" dirty="0" smtClean="0">
              <a:solidFill>
                <a:schemeClr val="tx1"/>
              </a:solidFill>
            </a:endParaRPr>
          </a:p>
          <a:p>
            <a:pPr lvl="0"/>
            <a:r>
              <a:rPr lang="en-US" sz="1600" b="0" dirty="0" smtClean="0">
                <a:solidFill>
                  <a:schemeClr val="tx1"/>
                </a:solidFill>
              </a:rPr>
              <a:t>WM uses the Immediate Needs messages to notify receiving personnel to divert product to where it is needed</a:t>
            </a:r>
          </a:p>
          <a:p>
            <a:pPr lvl="0"/>
            <a:endParaRPr lang="en-US" sz="1600" b="0" dirty="0" smtClean="0">
              <a:solidFill>
                <a:schemeClr val="tx1"/>
              </a:solidFill>
            </a:endParaRPr>
          </a:p>
          <a:p>
            <a:pPr lvl="0"/>
            <a:r>
              <a:rPr lang="en-US" sz="1600" b="0" dirty="0" smtClean="0">
                <a:solidFill>
                  <a:schemeClr val="tx1"/>
                </a:solidFill>
              </a:rPr>
              <a:t>All inbound product that qualifies for this immediate need is diverted to a QA location with a quality lock code</a:t>
            </a:r>
          </a:p>
          <a:p>
            <a:endParaRPr lang="en-US" sz="1600" b="0" dirty="0">
              <a:solidFill>
                <a:schemeClr val="tx1"/>
              </a:solidFill>
            </a:endParaRPr>
          </a:p>
        </p:txBody>
      </p:sp>
      <p:sp>
        <p:nvSpPr>
          <p:cNvPr id="2" name="Rectangle 1"/>
          <p:cNvSpPr/>
          <p:nvPr/>
        </p:nvSpPr>
        <p:spPr>
          <a:xfrm>
            <a:off x="215832" y="141828"/>
            <a:ext cx="2965877" cy="532903"/>
          </a:xfrm>
          <a:prstGeom prst="rect">
            <a:avLst/>
          </a:prstGeom>
        </p:spPr>
        <p:txBody>
          <a:bodyPr wrap="none">
            <a:spAutoFit/>
          </a:bodyPr>
          <a:lstStyle/>
          <a:p>
            <a:pPr>
              <a:lnSpc>
                <a:spcPct val="107000"/>
              </a:lnSpc>
              <a:spcAft>
                <a:spcPts val="800"/>
              </a:spcAft>
            </a:pPr>
            <a:r>
              <a:rPr lang="en-US" sz="2800" b="1" dirty="0">
                <a:latin typeface="Candara" panose="020E0502030303020204" pitchFamily="34" charset="0"/>
                <a:ea typeface="Calibri" panose="020F0502020204030204" pitchFamily="34" charset="0"/>
                <a:cs typeface="Times New Roman" panose="02020603050405020304" pitchFamily="18" charset="0"/>
              </a:rPr>
              <a:t>Immediate </a:t>
            </a:r>
            <a:r>
              <a:rPr lang="en-US" sz="2800" b="1" dirty="0" smtClean="0">
                <a:latin typeface="Candara" panose="020E0502030303020204" pitchFamily="34" charset="0"/>
                <a:ea typeface="Calibri" panose="020F0502020204030204" pitchFamily="34" charset="0"/>
                <a:cs typeface="Times New Roman" panose="02020603050405020304" pitchFamily="18" charset="0"/>
              </a:rPr>
              <a:t>Needs</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1669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Putaway</a:t>
            </a:r>
            <a:r>
              <a:rPr lang="en-US" dirty="0"/>
              <a:t/>
            </a:r>
            <a:br>
              <a:rPr lang="en-US" dirty="0"/>
            </a:br>
            <a:endParaRPr lang="en-US" dirty="0"/>
          </a:p>
        </p:txBody>
      </p:sp>
      <p:sp>
        <p:nvSpPr>
          <p:cNvPr id="3" name="Content Placeholder 2"/>
          <p:cNvSpPr>
            <a:spLocks noGrp="1"/>
          </p:cNvSpPr>
          <p:nvPr>
            <p:ph idx="1"/>
          </p:nvPr>
        </p:nvSpPr>
        <p:spPr>
          <a:xfrm>
            <a:off x="403411" y="1044388"/>
            <a:ext cx="8247529" cy="5042647"/>
          </a:xfrm>
        </p:spPr>
        <p:txBody>
          <a:bodyPr/>
          <a:lstStyle/>
          <a:p>
            <a:pPr marL="0" indent="0">
              <a:buNone/>
            </a:pPr>
            <a:endParaRPr lang="en-US" sz="1600" b="0" dirty="0" smtClean="0">
              <a:solidFill>
                <a:schemeClr val="tx1"/>
              </a:solidFill>
            </a:endParaRPr>
          </a:p>
          <a:p>
            <a:pPr marL="0" indent="0">
              <a:buNone/>
            </a:pPr>
            <a:endParaRPr lang="en-US" sz="1600" b="0" dirty="0" smtClean="0">
              <a:solidFill>
                <a:schemeClr val="tx1"/>
              </a:solidFill>
            </a:endParaRPr>
          </a:p>
          <a:p>
            <a:pPr marL="0" indent="0">
              <a:buNone/>
            </a:pPr>
            <a:r>
              <a:rPr lang="en-US" sz="1600" b="0" dirty="0" smtClean="0">
                <a:solidFill>
                  <a:schemeClr val="tx1"/>
                </a:solidFill>
              </a:rPr>
              <a:t>It is the process </a:t>
            </a:r>
            <a:r>
              <a:rPr lang="en-US" sz="1600" b="0" dirty="0">
                <a:solidFill>
                  <a:schemeClr val="tx1"/>
                </a:solidFill>
              </a:rPr>
              <a:t>of placing or storing the inventory at the specified locations in warehouse is called Putaway</a:t>
            </a:r>
            <a:r>
              <a:rPr lang="en-US" sz="1600" dirty="0" smtClean="0">
                <a:solidFill>
                  <a:schemeClr val="tx1"/>
                </a:solidFill>
              </a:rPr>
              <a:t>.</a:t>
            </a:r>
          </a:p>
          <a:p>
            <a:pPr marL="0" indent="0">
              <a:buNone/>
            </a:pPr>
            <a:endParaRPr lang="en-US" sz="1600" b="0" dirty="0" smtClean="0">
              <a:solidFill>
                <a:schemeClr val="tx1"/>
              </a:solidFill>
            </a:endParaRPr>
          </a:p>
          <a:p>
            <a:pPr marL="0" indent="0">
              <a:buNone/>
            </a:pPr>
            <a:r>
              <a:rPr lang="en-US" sz="1600" b="0" dirty="0" smtClean="0">
                <a:solidFill>
                  <a:schemeClr val="tx1"/>
                </a:solidFill>
              </a:rPr>
              <a:t>WM </a:t>
            </a:r>
            <a:r>
              <a:rPr lang="en-US" sz="1600" b="0" dirty="0">
                <a:solidFill>
                  <a:schemeClr val="tx1"/>
                </a:solidFill>
              </a:rPr>
              <a:t>uses the configured, user defined rules. The UI – </a:t>
            </a:r>
            <a:r>
              <a:rPr lang="en-US" sz="1600" dirty="0">
                <a:solidFill>
                  <a:schemeClr val="tx1"/>
                </a:solidFill>
              </a:rPr>
              <a:t>Putaway </a:t>
            </a:r>
            <a:r>
              <a:rPr lang="en-US" sz="1600" dirty="0" smtClean="0">
                <a:solidFill>
                  <a:schemeClr val="tx1"/>
                </a:solidFill>
              </a:rPr>
              <a:t>Type Determination </a:t>
            </a:r>
            <a:r>
              <a:rPr lang="en-US" sz="1600" dirty="0">
                <a:solidFill>
                  <a:schemeClr val="tx1"/>
                </a:solidFill>
              </a:rPr>
              <a:t>Rules </a:t>
            </a:r>
            <a:r>
              <a:rPr lang="en-US" sz="1600" b="0" dirty="0">
                <a:solidFill>
                  <a:schemeClr val="tx1"/>
                </a:solidFill>
              </a:rPr>
              <a:t>option allows the user to specify a specific </a:t>
            </a:r>
            <a:r>
              <a:rPr lang="en-US" sz="1600" b="0" dirty="0" smtClean="0">
                <a:solidFill>
                  <a:schemeClr val="tx1"/>
                </a:solidFill>
              </a:rPr>
              <a:t>putaway type </a:t>
            </a:r>
            <a:r>
              <a:rPr lang="en-US" sz="1600" b="0" dirty="0">
                <a:solidFill>
                  <a:schemeClr val="tx1"/>
                </a:solidFill>
              </a:rPr>
              <a:t>based on an attribute of the case .</a:t>
            </a:r>
          </a:p>
          <a:p>
            <a:pPr marL="0" indent="0">
              <a:buNone/>
            </a:pPr>
            <a:endParaRPr lang="en-US" sz="1600" b="0" dirty="0" smtClean="0">
              <a:solidFill>
                <a:schemeClr val="tx1"/>
              </a:solidFill>
            </a:endParaRPr>
          </a:p>
          <a:p>
            <a:pPr marL="0" indent="0">
              <a:buNone/>
            </a:pPr>
            <a:endParaRPr lang="en-US" sz="1600" dirty="0"/>
          </a:p>
        </p:txBody>
      </p:sp>
    </p:spTree>
    <p:extLst>
      <p:ext uri="{BB962C8B-B14F-4D97-AF65-F5344CB8AC3E}">
        <p14:creationId xmlns:p14="http://schemas.microsoft.com/office/powerpoint/2010/main" val="3472387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location’s</a:t>
            </a:r>
            <a:endParaRPr lang="en-US" dirty="0"/>
          </a:p>
        </p:txBody>
      </p:sp>
      <p:sp>
        <p:nvSpPr>
          <p:cNvPr id="3" name="Content Placeholder 2"/>
          <p:cNvSpPr>
            <a:spLocks noGrp="1"/>
          </p:cNvSpPr>
          <p:nvPr>
            <p:ph idx="1"/>
          </p:nvPr>
        </p:nvSpPr>
        <p:spPr/>
        <p:txBody>
          <a:bodyPr/>
          <a:lstStyle/>
          <a:p>
            <a:pPr marL="0" indent="0">
              <a:buNone/>
            </a:pPr>
            <a:r>
              <a:rPr lang="en-US" sz="1600" b="0" dirty="0">
                <a:solidFill>
                  <a:schemeClr val="tx1"/>
                </a:solidFill>
              </a:rPr>
              <a:t>Different types of location includes:</a:t>
            </a:r>
          </a:p>
          <a:p>
            <a:pPr lvl="0"/>
            <a:r>
              <a:rPr lang="en-US" sz="1600" dirty="0">
                <a:solidFill>
                  <a:schemeClr val="tx1"/>
                </a:solidFill>
              </a:rPr>
              <a:t>Active location </a:t>
            </a:r>
          </a:p>
          <a:p>
            <a:pPr marL="0" indent="0">
              <a:buNone/>
            </a:pPr>
            <a:r>
              <a:rPr lang="en-US" sz="1600" b="0" dirty="0">
                <a:solidFill>
                  <a:schemeClr val="tx1"/>
                </a:solidFill>
              </a:rPr>
              <a:t>This is the location near to the dock door.</a:t>
            </a:r>
          </a:p>
          <a:p>
            <a:pPr lvl="0"/>
            <a:r>
              <a:rPr lang="en-US" sz="1600" dirty="0">
                <a:solidFill>
                  <a:schemeClr val="tx1"/>
                </a:solidFill>
              </a:rPr>
              <a:t>Case Pick location </a:t>
            </a:r>
          </a:p>
          <a:p>
            <a:pPr marL="0" indent="0">
              <a:buNone/>
            </a:pPr>
            <a:r>
              <a:rPr lang="en-US" sz="1600" b="0" dirty="0">
                <a:solidFill>
                  <a:schemeClr val="tx1"/>
                </a:solidFill>
              </a:rPr>
              <a:t>Case Pick location is used to store entire cases.</a:t>
            </a:r>
          </a:p>
          <a:p>
            <a:pPr lvl="0"/>
            <a:r>
              <a:rPr lang="en-US" sz="1600" dirty="0">
                <a:solidFill>
                  <a:schemeClr val="tx1"/>
                </a:solidFill>
              </a:rPr>
              <a:t>Reserved location</a:t>
            </a:r>
          </a:p>
          <a:p>
            <a:pPr marL="0" indent="0">
              <a:buNone/>
            </a:pPr>
            <a:r>
              <a:rPr lang="en-US" sz="1600" b="0" dirty="0">
                <a:solidFill>
                  <a:schemeClr val="tx1"/>
                </a:solidFill>
              </a:rPr>
              <a:t>Reserved location is used to store bulk quantities</a:t>
            </a:r>
          </a:p>
          <a:p>
            <a:r>
              <a:rPr lang="en-US" sz="1600" dirty="0">
                <a:solidFill>
                  <a:schemeClr val="tx1"/>
                </a:solidFill>
              </a:rPr>
              <a:t>Staging </a:t>
            </a:r>
            <a:r>
              <a:rPr lang="en-US" sz="1600" dirty="0" smtClean="0">
                <a:solidFill>
                  <a:schemeClr val="tx1"/>
                </a:solidFill>
              </a:rPr>
              <a:t>Location</a:t>
            </a:r>
            <a:endParaRPr lang="en-US" sz="1600" b="0" dirty="0" smtClean="0">
              <a:solidFill>
                <a:schemeClr val="tx1"/>
              </a:solidFill>
            </a:endParaRPr>
          </a:p>
          <a:p>
            <a:pPr marL="0" indent="0">
              <a:buNone/>
            </a:pPr>
            <a:r>
              <a:rPr lang="en-US" sz="1600" b="0" dirty="0" smtClean="0">
                <a:solidFill>
                  <a:schemeClr val="tx1"/>
                </a:solidFill>
              </a:rPr>
              <a:t>It </a:t>
            </a:r>
            <a:r>
              <a:rPr lang="en-US" sz="1600" b="0" dirty="0">
                <a:solidFill>
                  <a:schemeClr val="tx1"/>
                </a:solidFill>
              </a:rPr>
              <a:t>is the temporary location near the dock door where </a:t>
            </a:r>
            <a:r>
              <a:rPr lang="en-US" sz="1600" b="0" dirty="0" smtClean="0">
                <a:solidFill>
                  <a:schemeClr val="tx1"/>
                </a:solidFill>
              </a:rPr>
              <a:t>the items </a:t>
            </a:r>
            <a:r>
              <a:rPr lang="en-US" sz="1600" b="0" dirty="0">
                <a:solidFill>
                  <a:schemeClr val="tx1"/>
                </a:solidFill>
              </a:rPr>
              <a:t>are stored so that it doesn’t block the incoming items.</a:t>
            </a:r>
          </a:p>
          <a:p>
            <a:r>
              <a:rPr lang="en-US" sz="1600" dirty="0">
                <a:solidFill>
                  <a:schemeClr val="tx1"/>
                </a:solidFill>
              </a:rPr>
              <a:t>Transitional </a:t>
            </a:r>
            <a:r>
              <a:rPr lang="en-US" sz="1600" dirty="0" smtClean="0">
                <a:solidFill>
                  <a:schemeClr val="tx1"/>
                </a:solidFill>
              </a:rPr>
              <a:t>Location</a:t>
            </a:r>
          </a:p>
          <a:p>
            <a:pPr marL="0" indent="0">
              <a:buNone/>
            </a:pPr>
            <a:r>
              <a:rPr lang="en-US" sz="1600" b="0" dirty="0" smtClean="0">
                <a:solidFill>
                  <a:schemeClr val="tx1"/>
                </a:solidFill>
              </a:rPr>
              <a:t> </a:t>
            </a:r>
            <a:r>
              <a:rPr lang="en-US" sz="1600" b="0" dirty="0">
                <a:solidFill>
                  <a:schemeClr val="tx1"/>
                </a:solidFill>
              </a:rPr>
              <a:t>Any cancelled items are stored here.</a:t>
            </a:r>
          </a:p>
        </p:txBody>
      </p:sp>
    </p:spTree>
    <p:extLst>
      <p:ext uri="{BB962C8B-B14F-4D97-AF65-F5344CB8AC3E}">
        <p14:creationId xmlns:p14="http://schemas.microsoft.com/office/powerpoint/2010/main" val="724003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Types Of Put Away</a:t>
            </a:r>
            <a:endParaRPr lang="en-US" dirty="0"/>
          </a:p>
        </p:txBody>
      </p:sp>
      <p:sp>
        <p:nvSpPr>
          <p:cNvPr id="3" name="Content Placeholder 2"/>
          <p:cNvSpPr>
            <a:spLocks noGrp="1"/>
          </p:cNvSpPr>
          <p:nvPr>
            <p:ph idx="1"/>
          </p:nvPr>
        </p:nvSpPr>
        <p:spPr>
          <a:xfrm>
            <a:off x="304800" y="1349188"/>
            <a:ext cx="8229600" cy="4525963"/>
          </a:xfrm>
        </p:spPr>
        <p:txBody>
          <a:bodyPr/>
          <a:lstStyle/>
          <a:p>
            <a:pPr marL="0" indent="0" algn="just">
              <a:buClr>
                <a:srgbClr val="00B0F0"/>
              </a:buClr>
              <a:buNone/>
            </a:pPr>
            <a:r>
              <a:rPr lang="en-US" sz="1600" b="0" dirty="0" smtClean="0">
                <a:solidFill>
                  <a:schemeClr val="tx1"/>
                </a:solidFill>
                <a:cs typeface="Times New Roman" panose="02020603050405020304" pitchFamily="18" charset="0"/>
              </a:rPr>
              <a:t>Put </a:t>
            </a:r>
            <a:r>
              <a:rPr lang="en-US" sz="1600" b="0" dirty="0">
                <a:solidFill>
                  <a:schemeClr val="tx1"/>
                </a:solidFill>
                <a:cs typeface="Times New Roman" panose="02020603050405020304" pitchFamily="18" charset="0"/>
              </a:rPr>
              <a:t>Away Types:</a:t>
            </a:r>
          </a:p>
          <a:p>
            <a:pPr marL="0" indent="0" algn="just">
              <a:buClr>
                <a:srgbClr val="00B0F0"/>
              </a:buClr>
              <a:buNone/>
            </a:pPr>
            <a:endParaRPr lang="en-US" sz="1600" b="0" dirty="0">
              <a:solidFill>
                <a:schemeClr val="tx1"/>
              </a:solidFill>
              <a:cs typeface="Times New Roman" panose="02020603050405020304" pitchFamily="18" charset="0"/>
            </a:endParaRPr>
          </a:p>
          <a:p>
            <a:pPr marL="0" indent="0" algn="just">
              <a:buClr>
                <a:srgbClr val="00B0F0"/>
              </a:buClr>
              <a:buNone/>
            </a:pPr>
            <a:r>
              <a:rPr lang="en-US" sz="1600" dirty="0" smtClean="0">
                <a:solidFill>
                  <a:srgbClr val="00B0F0"/>
                </a:solidFill>
                <a:cs typeface="Times New Roman" panose="02020603050405020304" pitchFamily="18" charset="0"/>
              </a:rPr>
              <a:t>1</a:t>
            </a:r>
            <a:r>
              <a:rPr lang="en-US" sz="1600" dirty="0">
                <a:solidFill>
                  <a:srgbClr val="00B0F0"/>
                </a:solidFill>
                <a:cs typeface="Times New Roman" panose="02020603050405020304" pitchFamily="18" charset="0"/>
              </a:rPr>
              <a:t>.</a:t>
            </a:r>
            <a:r>
              <a:rPr lang="en-US" sz="1600" dirty="0">
                <a:solidFill>
                  <a:schemeClr val="tx1"/>
                </a:solidFill>
                <a:cs typeface="Times New Roman" panose="02020603050405020304" pitchFamily="18" charset="0"/>
              </a:rPr>
              <a:t> User Directed Put Away: </a:t>
            </a:r>
            <a:r>
              <a:rPr lang="en-US" sz="1600" b="0" dirty="0">
                <a:solidFill>
                  <a:schemeClr val="tx1"/>
                </a:solidFill>
                <a:cs typeface="Times New Roman" panose="02020603050405020304" pitchFamily="18" charset="0"/>
              </a:rPr>
              <a:t>In User Directed Put Away the </a:t>
            </a:r>
            <a:r>
              <a:rPr lang="en-US" sz="1600" b="0" dirty="0" smtClean="0">
                <a:solidFill>
                  <a:schemeClr val="tx1"/>
                </a:solidFill>
                <a:cs typeface="Times New Roman" panose="02020603050405020304" pitchFamily="18" charset="0"/>
              </a:rPr>
              <a:t>warehouse users </a:t>
            </a:r>
            <a:r>
              <a:rPr lang="en-US" sz="1600" b="0" dirty="0">
                <a:solidFill>
                  <a:schemeClr val="tx1"/>
                </a:solidFill>
                <a:cs typeface="Times New Roman" panose="02020603050405020304" pitchFamily="18" charset="0"/>
              </a:rPr>
              <a:t>manually determine the put away location.</a:t>
            </a:r>
          </a:p>
          <a:p>
            <a:pPr marL="0" indent="0" algn="just">
              <a:buClr>
                <a:srgbClr val="00B0F0"/>
              </a:buClr>
              <a:buNone/>
            </a:pPr>
            <a:endParaRPr lang="en-US" sz="1600" dirty="0" smtClean="0">
              <a:solidFill>
                <a:srgbClr val="00B0F0"/>
              </a:solidFill>
              <a:cs typeface="Times New Roman" panose="02020603050405020304" pitchFamily="18" charset="0"/>
            </a:endParaRPr>
          </a:p>
          <a:p>
            <a:pPr marL="0" indent="0" algn="just">
              <a:buClr>
                <a:srgbClr val="00B0F0"/>
              </a:buClr>
              <a:buNone/>
            </a:pPr>
            <a:r>
              <a:rPr lang="en-US" sz="1600" dirty="0" smtClean="0">
                <a:solidFill>
                  <a:srgbClr val="00B0F0"/>
                </a:solidFill>
                <a:cs typeface="Times New Roman" panose="02020603050405020304" pitchFamily="18" charset="0"/>
              </a:rPr>
              <a:t>2</a:t>
            </a:r>
            <a:r>
              <a:rPr lang="en-US" sz="1600" dirty="0">
                <a:solidFill>
                  <a:srgbClr val="00B0F0"/>
                </a:solidFill>
                <a:cs typeface="Times New Roman" panose="02020603050405020304" pitchFamily="18" charset="0"/>
              </a:rPr>
              <a:t>.</a:t>
            </a:r>
            <a:r>
              <a:rPr lang="en-US" sz="1600" dirty="0">
                <a:solidFill>
                  <a:schemeClr val="tx1"/>
                </a:solidFill>
                <a:cs typeface="Times New Roman" panose="02020603050405020304" pitchFamily="18" charset="0"/>
              </a:rPr>
              <a:t> System Directed Put Away: </a:t>
            </a:r>
            <a:r>
              <a:rPr lang="en-US" sz="1600" b="0" dirty="0">
                <a:solidFill>
                  <a:schemeClr val="tx1"/>
                </a:solidFill>
                <a:cs typeface="Times New Roman" panose="02020603050405020304" pitchFamily="18" charset="0"/>
              </a:rPr>
              <a:t>In System Directed Put Away the </a:t>
            </a:r>
            <a:r>
              <a:rPr lang="en-US" sz="1600" b="0" dirty="0" smtClean="0">
                <a:solidFill>
                  <a:schemeClr val="tx1"/>
                </a:solidFill>
                <a:cs typeface="Times New Roman" panose="02020603050405020304" pitchFamily="18" charset="0"/>
              </a:rPr>
              <a:t>WM will </a:t>
            </a:r>
            <a:r>
              <a:rPr lang="en-US" sz="1600" b="0" dirty="0">
                <a:solidFill>
                  <a:schemeClr val="tx1"/>
                </a:solidFill>
                <a:cs typeface="Times New Roman" panose="02020603050405020304" pitchFamily="18" charset="0"/>
              </a:rPr>
              <a:t>suggest the put away</a:t>
            </a:r>
            <a:r>
              <a:rPr lang="en-US" sz="1600" dirty="0">
                <a:solidFill>
                  <a:schemeClr val="tx1"/>
                </a:solidFill>
                <a:cs typeface="Times New Roman" panose="02020603050405020304" pitchFamily="18" charset="0"/>
              </a:rPr>
              <a:t> </a:t>
            </a:r>
            <a:r>
              <a:rPr lang="en-US" sz="1600" b="0" dirty="0">
                <a:solidFill>
                  <a:schemeClr val="tx1"/>
                </a:solidFill>
                <a:cs typeface="Times New Roman" panose="02020603050405020304" pitchFamily="18" charset="0"/>
              </a:rPr>
              <a:t>location based on the configuration.</a:t>
            </a:r>
          </a:p>
          <a:p>
            <a:endParaRPr lang="en-US" sz="1600" dirty="0"/>
          </a:p>
          <a:p>
            <a:endParaRPr lang="en-US" sz="1600" dirty="0"/>
          </a:p>
        </p:txBody>
      </p:sp>
    </p:spTree>
    <p:extLst>
      <p:ext uri="{BB962C8B-B14F-4D97-AF65-F5344CB8AC3E}">
        <p14:creationId xmlns:p14="http://schemas.microsoft.com/office/powerpoint/2010/main" val="2225275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047" y="1259541"/>
            <a:ext cx="8229600" cy="4525963"/>
          </a:xfrm>
        </p:spPr>
        <p:txBody>
          <a:bodyPr/>
          <a:lstStyle/>
          <a:p>
            <a:r>
              <a:rPr lang="en-US" sz="1600" b="0" dirty="0">
                <a:solidFill>
                  <a:schemeClr val="tx1"/>
                </a:solidFill>
              </a:rPr>
              <a:t>System Directed Put Away Types:</a:t>
            </a:r>
          </a:p>
          <a:p>
            <a:pPr marL="0" indent="0">
              <a:buNone/>
            </a:pPr>
            <a:r>
              <a:rPr lang="en-US" sz="1600" dirty="0"/>
              <a:t>	</a:t>
            </a:r>
          </a:p>
          <a:p>
            <a:pPr marL="0" indent="0">
              <a:buNone/>
            </a:pPr>
            <a:r>
              <a:rPr lang="en-US" sz="1600" dirty="0"/>
              <a:t>	</a:t>
            </a:r>
            <a:r>
              <a:rPr lang="en-US" sz="1600" dirty="0">
                <a:solidFill>
                  <a:srgbClr val="00B0F0"/>
                </a:solidFill>
              </a:rPr>
              <a:t>1.</a:t>
            </a:r>
            <a:r>
              <a:rPr lang="en-US" sz="1600" dirty="0">
                <a:solidFill>
                  <a:schemeClr val="tx1"/>
                </a:solidFill>
              </a:rPr>
              <a:t> Direct to Active/Case Pick: </a:t>
            </a:r>
            <a:r>
              <a:rPr lang="en-US" sz="1600" b="0" dirty="0">
                <a:solidFill>
                  <a:schemeClr val="tx1"/>
                </a:solidFill>
                <a:cs typeface="Times New Roman" panose="02020603050405020304" pitchFamily="18" charset="0"/>
              </a:rPr>
              <a:t>Cases will be directly moved to active or </a:t>
            </a:r>
            <a:r>
              <a:rPr lang="en-US" sz="1600" b="0" dirty="0" smtClean="0">
                <a:solidFill>
                  <a:schemeClr val="tx1"/>
                </a:solidFill>
                <a:cs typeface="Times New Roman" panose="02020603050405020304" pitchFamily="18" charset="0"/>
              </a:rPr>
              <a:t>Case </a:t>
            </a:r>
            <a:r>
              <a:rPr lang="en-US" sz="1600" b="0" dirty="0">
                <a:solidFill>
                  <a:schemeClr val="tx1"/>
                </a:solidFill>
                <a:cs typeface="Times New Roman" panose="02020603050405020304" pitchFamily="18" charset="0"/>
              </a:rPr>
              <a:t>Pick location.                              </a:t>
            </a:r>
            <a:endParaRPr lang="en-US" sz="1600" dirty="0">
              <a:solidFill>
                <a:schemeClr val="tx1"/>
              </a:solidFill>
              <a:cs typeface="Times New Roman" panose="02020603050405020304" pitchFamily="18" charset="0"/>
            </a:endParaRPr>
          </a:p>
          <a:p>
            <a:pPr marL="457200" lvl="1" indent="0">
              <a:buClr>
                <a:srgbClr val="00B0F0"/>
              </a:buClr>
              <a:buNone/>
            </a:pPr>
            <a:r>
              <a:rPr lang="en-US" dirty="0">
                <a:solidFill>
                  <a:schemeClr val="tx1"/>
                </a:solidFill>
              </a:rPr>
              <a:t>	</a:t>
            </a:r>
            <a:r>
              <a:rPr lang="en-US" b="1" dirty="0">
                <a:solidFill>
                  <a:srgbClr val="00B0F0"/>
                </a:solidFill>
              </a:rPr>
              <a:t>2. </a:t>
            </a:r>
            <a:r>
              <a:rPr lang="en-US" b="1" dirty="0">
                <a:solidFill>
                  <a:schemeClr val="tx1"/>
                </a:solidFill>
              </a:rPr>
              <a:t>Direct to Reserve: </a:t>
            </a:r>
            <a:r>
              <a:rPr lang="en-US" dirty="0">
                <a:solidFill>
                  <a:schemeClr val="tx1"/>
                </a:solidFill>
                <a:cs typeface="Times New Roman" panose="02020603050405020304" pitchFamily="18" charset="0"/>
              </a:rPr>
              <a:t>Cases will be directly moved to reserve location.                              </a:t>
            </a:r>
          </a:p>
          <a:p>
            <a:pPr marL="0" lvl="1" indent="0">
              <a:buNone/>
            </a:pPr>
            <a:r>
              <a:rPr lang="en-US" dirty="0">
                <a:solidFill>
                  <a:schemeClr val="tx1"/>
                </a:solidFill>
              </a:rPr>
              <a:t>	</a:t>
            </a:r>
            <a:r>
              <a:rPr lang="en-US" b="1" dirty="0">
                <a:solidFill>
                  <a:srgbClr val="00B0F0"/>
                </a:solidFill>
              </a:rPr>
              <a:t>3.</a:t>
            </a:r>
            <a:r>
              <a:rPr lang="en-US" b="1" dirty="0">
                <a:solidFill>
                  <a:schemeClr val="tx1"/>
                </a:solidFill>
              </a:rPr>
              <a:t> Radial: </a:t>
            </a:r>
            <a:r>
              <a:rPr lang="en-US" dirty="0">
                <a:solidFill>
                  <a:schemeClr val="tx1"/>
                </a:solidFill>
                <a:cs typeface="Times New Roman" panose="02020603050405020304" pitchFamily="18" charset="0"/>
              </a:rPr>
              <a:t>In radial approach the location for put away will be the </a:t>
            </a:r>
            <a:r>
              <a:rPr lang="en-US" dirty="0" smtClean="0">
                <a:solidFill>
                  <a:schemeClr val="tx1"/>
                </a:solidFill>
                <a:cs typeface="Times New Roman" panose="02020603050405020304" pitchFamily="18" charset="0"/>
              </a:rPr>
              <a:t>location </a:t>
            </a:r>
            <a:r>
              <a:rPr lang="en-US" dirty="0">
                <a:solidFill>
                  <a:schemeClr val="tx1"/>
                </a:solidFill>
                <a:cs typeface="Times New Roman" panose="02020603050405020304" pitchFamily="18" charset="0"/>
              </a:rPr>
              <a:t>which has nearest radius from the picking area.</a:t>
            </a:r>
          </a:p>
          <a:p>
            <a:pPr marL="0" indent="0">
              <a:buNone/>
            </a:pPr>
            <a:r>
              <a:rPr lang="en-US" sz="1600" dirty="0" smtClean="0">
                <a:solidFill>
                  <a:srgbClr val="00B0F0"/>
                </a:solidFill>
              </a:rPr>
              <a:t>	4</a:t>
            </a:r>
            <a:r>
              <a:rPr lang="en-US" sz="1600" dirty="0">
                <a:solidFill>
                  <a:srgbClr val="00B0F0"/>
                </a:solidFill>
              </a:rPr>
              <a:t>.</a:t>
            </a:r>
            <a:r>
              <a:rPr lang="en-US" sz="1600" dirty="0">
                <a:solidFill>
                  <a:schemeClr val="tx1"/>
                </a:solidFill>
              </a:rPr>
              <a:t> Suggested: </a:t>
            </a:r>
            <a:r>
              <a:rPr lang="en-US" sz="1600" b="0" dirty="0">
                <a:solidFill>
                  <a:schemeClr val="tx1"/>
                </a:solidFill>
              </a:rPr>
              <a:t>If the location where you want to store the inventory </a:t>
            </a:r>
            <a:r>
              <a:rPr lang="en-US" sz="1600" b="0" dirty="0" smtClean="0">
                <a:solidFill>
                  <a:schemeClr val="tx1"/>
                </a:solidFill>
              </a:rPr>
              <a:t>has </a:t>
            </a:r>
            <a:r>
              <a:rPr lang="en-US" sz="1600" b="0" dirty="0">
                <a:solidFill>
                  <a:schemeClr val="tx1"/>
                </a:solidFill>
              </a:rPr>
              <a:t>some problems then we can put that inventory to the other location </a:t>
            </a:r>
            <a:r>
              <a:rPr lang="en-US" sz="1600" b="0" dirty="0" smtClean="0">
                <a:solidFill>
                  <a:schemeClr val="tx1"/>
                </a:solidFill>
              </a:rPr>
              <a:t>by </a:t>
            </a:r>
            <a:r>
              <a:rPr lang="en-US" sz="1600" b="0" dirty="0">
                <a:solidFill>
                  <a:schemeClr val="tx1"/>
                </a:solidFill>
              </a:rPr>
              <a:t>overriding that location , so that location is suggested location. </a:t>
            </a:r>
          </a:p>
          <a:p>
            <a:pPr marL="0" lvl="1" indent="0">
              <a:buNone/>
            </a:pPr>
            <a:r>
              <a:rPr lang="en-US" dirty="0">
                <a:solidFill>
                  <a:schemeClr val="tx1"/>
                </a:solidFill>
              </a:rPr>
              <a:t>	</a:t>
            </a:r>
            <a:r>
              <a:rPr lang="en-US" b="1" dirty="0">
                <a:solidFill>
                  <a:srgbClr val="00B0F0"/>
                </a:solidFill>
              </a:rPr>
              <a:t>5.</a:t>
            </a:r>
            <a:r>
              <a:rPr lang="en-US" b="1" dirty="0">
                <a:solidFill>
                  <a:schemeClr val="tx1"/>
                </a:solidFill>
              </a:rPr>
              <a:t> LPN Consolidation: </a:t>
            </a:r>
            <a:r>
              <a:rPr lang="en-US" dirty="0">
                <a:solidFill>
                  <a:schemeClr val="tx1"/>
                </a:solidFill>
                <a:cs typeface="Times New Roman" panose="02020603050405020304" pitchFamily="18" charset="0"/>
              </a:rPr>
              <a:t>In this approach two similar cases will be 	  	     consolidated into one to use the warehouse space efficiently.</a:t>
            </a:r>
            <a:endParaRPr lang="en-US" dirty="0">
              <a:solidFill>
                <a:schemeClr val="tx1"/>
              </a:solidFill>
            </a:endParaRPr>
          </a:p>
          <a:p>
            <a:endParaRPr lang="en-US" sz="1600" dirty="0"/>
          </a:p>
        </p:txBody>
      </p:sp>
    </p:spTree>
    <p:extLst>
      <p:ext uri="{BB962C8B-B14F-4D97-AF65-F5344CB8AC3E}">
        <p14:creationId xmlns:p14="http://schemas.microsoft.com/office/powerpoint/2010/main" val="3357287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96" y="215043"/>
            <a:ext cx="8320585" cy="499529"/>
          </a:xfrm>
        </p:spPr>
        <p:txBody>
          <a:bodyPr/>
          <a:lstStyle/>
          <a:p>
            <a:r>
              <a:rPr lang="en-US" b="1" dirty="0">
                <a:solidFill>
                  <a:srgbClr val="00B0F0"/>
                </a:solidFill>
              </a:rPr>
              <a:t>Introduction to WMS</a:t>
            </a:r>
          </a:p>
        </p:txBody>
      </p:sp>
      <p:sp>
        <p:nvSpPr>
          <p:cNvPr id="3" name="Content Placeholder 2"/>
          <p:cNvSpPr>
            <a:spLocks noGrp="1"/>
          </p:cNvSpPr>
          <p:nvPr>
            <p:ph idx="1"/>
          </p:nvPr>
        </p:nvSpPr>
        <p:spPr>
          <a:xfrm>
            <a:off x="215153" y="1004047"/>
            <a:ext cx="8462682" cy="5348424"/>
          </a:xfrm>
        </p:spPr>
        <p:txBody>
          <a:bodyPr/>
          <a:lstStyle/>
          <a:p>
            <a:pPr algn="just">
              <a:buClr>
                <a:schemeClr val="tx1"/>
              </a:buClr>
            </a:pPr>
            <a:endParaRPr lang="en-US" sz="1600" b="0" dirty="0" smtClean="0">
              <a:solidFill>
                <a:schemeClr val="tx1"/>
              </a:solidFill>
              <a:cs typeface="Times New Roman" panose="02020603050405020304" pitchFamily="18" charset="0"/>
            </a:endParaRPr>
          </a:p>
          <a:p>
            <a:pPr algn="just">
              <a:buClr>
                <a:schemeClr val="tx1"/>
              </a:buClr>
            </a:pPr>
            <a:r>
              <a:rPr lang="en-US" sz="1600" b="0" dirty="0" smtClean="0">
                <a:solidFill>
                  <a:schemeClr val="tx1"/>
                </a:solidFill>
                <a:cs typeface="Times New Roman" panose="02020603050405020304" pitchFamily="18" charset="0"/>
              </a:rPr>
              <a:t>A </a:t>
            </a:r>
            <a:r>
              <a:rPr lang="en-US" sz="1600" b="0" dirty="0">
                <a:solidFill>
                  <a:schemeClr val="tx1"/>
                </a:solidFill>
                <a:cs typeface="Times New Roman" panose="02020603050405020304" pitchFamily="18" charset="0"/>
              </a:rPr>
              <a:t>warehouse is a commercial building for storage of goods. </a:t>
            </a:r>
            <a:r>
              <a:rPr lang="en-US" sz="1600" b="0" dirty="0" smtClean="0">
                <a:solidFill>
                  <a:schemeClr val="tx1"/>
                </a:solidFill>
                <a:cs typeface="Times New Roman" panose="02020603050405020304" pitchFamily="18" charset="0"/>
              </a:rPr>
              <a:t>WMS </a:t>
            </a:r>
            <a:r>
              <a:rPr lang="en-US" sz="1600" b="0" dirty="0">
                <a:solidFill>
                  <a:schemeClr val="tx1"/>
                </a:solidFill>
                <a:cs typeface="Times New Roman" panose="02020603050405020304" pitchFamily="18" charset="0"/>
              </a:rPr>
              <a:t>controls and manages the </a:t>
            </a:r>
            <a:r>
              <a:rPr lang="en-US" sz="1600" b="0" dirty="0" smtClean="0">
                <a:solidFill>
                  <a:schemeClr val="tx1"/>
                </a:solidFill>
                <a:cs typeface="Times New Roman" panose="02020603050405020304" pitchFamily="18" charset="0"/>
              </a:rPr>
              <a:t>inventories, space </a:t>
            </a:r>
            <a:r>
              <a:rPr lang="en-US" sz="1600" b="0" dirty="0">
                <a:solidFill>
                  <a:schemeClr val="tx1"/>
                </a:solidFill>
                <a:cs typeface="Times New Roman" panose="02020603050405020304" pitchFamily="18" charset="0"/>
              </a:rPr>
              <a:t>within the </a:t>
            </a:r>
            <a:r>
              <a:rPr lang="en-US" sz="1600" b="0" dirty="0" smtClean="0">
                <a:solidFill>
                  <a:schemeClr val="tx1"/>
                </a:solidFill>
                <a:cs typeface="Times New Roman" panose="02020603050405020304" pitchFamily="18" charset="0"/>
              </a:rPr>
              <a:t>warehouse.</a:t>
            </a:r>
          </a:p>
          <a:p>
            <a:pPr algn="just">
              <a:buClr>
                <a:schemeClr val="tx1"/>
              </a:buClr>
            </a:pPr>
            <a:endParaRPr lang="en-US" sz="1600" b="0" dirty="0" smtClean="0">
              <a:solidFill>
                <a:schemeClr val="tx1"/>
              </a:solidFill>
              <a:cs typeface="Times New Roman" panose="02020603050405020304" pitchFamily="18" charset="0"/>
            </a:endParaRPr>
          </a:p>
          <a:p>
            <a:pPr algn="just">
              <a:buClr>
                <a:schemeClr val="tx1"/>
              </a:buClr>
            </a:pPr>
            <a:r>
              <a:rPr lang="en-US" sz="1600" b="0" dirty="0" smtClean="0">
                <a:solidFill>
                  <a:schemeClr val="tx1"/>
                </a:solidFill>
                <a:cs typeface="Times New Roman" panose="02020603050405020304" pitchFamily="18" charset="0"/>
              </a:rPr>
              <a:t>They </a:t>
            </a:r>
            <a:r>
              <a:rPr lang="en-US" sz="1600" b="0" dirty="0">
                <a:solidFill>
                  <a:schemeClr val="tx1"/>
                </a:solidFill>
                <a:cs typeface="Times New Roman" panose="02020603050405020304" pitchFamily="18" charset="0"/>
              </a:rPr>
              <a:t>usually have loading docks to load and unload goods from </a:t>
            </a:r>
            <a:r>
              <a:rPr lang="en-US" sz="1600" b="0" dirty="0" smtClean="0">
                <a:solidFill>
                  <a:schemeClr val="tx1"/>
                </a:solidFill>
                <a:cs typeface="Times New Roman" panose="02020603050405020304" pitchFamily="18" charset="0"/>
              </a:rPr>
              <a:t>trucks.</a:t>
            </a:r>
          </a:p>
          <a:p>
            <a:pPr algn="just">
              <a:buClr>
                <a:schemeClr val="tx1"/>
              </a:buClr>
            </a:pPr>
            <a:endParaRPr lang="en-US" sz="1600" b="0" dirty="0" smtClean="0">
              <a:solidFill>
                <a:schemeClr val="tx1"/>
              </a:solidFill>
              <a:cs typeface="Times New Roman" panose="02020603050405020304" pitchFamily="18" charset="0"/>
            </a:endParaRPr>
          </a:p>
          <a:p>
            <a:pPr algn="just">
              <a:buClr>
                <a:schemeClr val="tx1"/>
              </a:buClr>
            </a:pPr>
            <a:r>
              <a:rPr lang="en-US" sz="1600" b="0" dirty="0" smtClean="0">
                <a:solidFill>
                  <a:schemeClr val="tx1"/>
                </a:solidFill>
                <a:cs typeface="Times New Roman" panose="02020603050405020304" pitchFamily="18" charset="0"/>
              </a:rPr>
              <a:t>They </a:t>
            </a:r>
            <a:r>
              <a:rPr lang="en-US" sz="1600" b="0" dirty="0">
                <a:solidFill>
                  <a:schemeClr val="tx1"/>
                </a:solidFill>
                <a:cs typeface="Times New Roman" panose="02020603050405020304" pitchFamily="18" charset="0"/>
              </a:rPr>
              <a:t>facilitate management in their daily planning, organizing, staffing, directing, and controlling the utilization of available resources, to move and store materials into, within, and out of a warehouse. </a:t>
            </a:r>
            <a:endParaRPr lang="en-US" sz="1600" b="0" dirty="0" smtClean="0">
              <a:solidFill>
                <a:schemeClr val="tx1"/>
              </a:solidFill>
              <a:cs typeface="Times New Roman" panose="02020603050405020304" pitchFamily="18" charset="0"/>
            </a:endParaRPr>
          </a:p>
          <a:p>
            <a:pPr marL="0" indent="0" algn="just">
              <a:buClr>
                <a:schemeClr val="accent5">
                  <a:lumMod val="75000"/>
                </a:schemeClr>
              </a:buClr>
              <a:buNone/>
            </a:pPr>
            <a:endParaRPr lang="en-US" sz="1600" b="0" dirty="0" smtClean="0">
              <a:solidFill>
                <a:schemeClr val="tx1"/>
              </a:solidFill>
              <a:cs typeface="Times New Roman" panose="02020603050405020304" pitchFamily="18" charset="0"/>
            </a:endParaRPr>
          </a:p>
          <a:p>
            <a:pPr marL="0" indent="0" algn="just">
              <a:buClr>
                <a:schemeClr val="tx1"/>
              </a:buClr>
              <a:buNone/>
            </a:pPr>
            <a:endParaRPr lang="en-US" sz="1600" b="0" dirty="0">
              <a:solidFill>
                <a:schemeClr val="tx1"/>
              </a:solidFill>
              <a:cs typeface="Times New Roman" panose="02020603050405020304" pitchFamily="18" charset="0"/>
            </a:endParaRPr>
          </a:p>
          <a:p>
            <a:pPr algn="just">
              <a:buClr>
                <a:schemeClr val="tx1"/>
              </a:buClr>
            </a:pPr>
            <a:endParaRPr lang="en-US" sz="1600" b="0" dirty="0" smtClean="0">
              <a:solidFill>
                <a:schemeClr val="tx1"/>
              </a:solidFill>
              <a:cs typeface="Times New Roman" panose="02020603050405020304" pitchFamily="18" charset="0"/>
            </a:endParaRPr>
          </a:p>
          <a:p>
            <a:pPr algn="just">
              <a:buClr>
                <a:schemeClr val="tx1"/>
              </a:buClr>
            </a:pPr>
            <a:endParaRPr lang="en-US" sz="1600" b="0" dirty="0" smtClean="0">
              <a:solidFill>
                <a:schemeClr val="tx1"/>
              </a:solidFill>
              <a:cs typeface="Times New Roman" panose="02020603050405020304" pitchFamily="18" charset="0"/>
            </a:endParaRPr>
          </a:p>
          <a:p>
            <a:pPr marL="0" indent="0" algn="just">
              <a:buClr>
                <a:schemeClr val="tx1"/>
              </a:buClr>
              <a:buNone/>
            </a:pPr>
            <a:endParaRPr lang="en-US" sz="1600" b="0" dirty="0">
              <a:solidFill>
                <a:schemeClr val="tx1"/>
              </a:solidFill>
              <a:cs typeface="Times New Roman" panose="02020603050405020304" pitchFamily="18" charset="0"/>
            </a:endParaRP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832" y="3546899"/>
            <a:ext cx="3767781" cy="2699692"/>
          </a:xfrm>
          <a:prstGeom prst="rect">
            <a:avLst/>
          </a:prstGeom>
        </p:spPr>
      </p:pic>
    </p:spTree>
    <p:extLst>
      <p:ext uri="{BB962C8B-B14F-4D97-AF65-F5344CB8AC3E}">
        <p14:creationId xmlns:p14="http://schemas.microsoft.com/office/powerpoint/2010/main" val="337917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Inventory Management</a:t>
            </a:r>
            <a:endParaRPr lang="en-US" dirty="0"/>
          </a:p>
        </p:txBody>
      </p:sp>
      <p:sp>
        <p:nvSpPr>
          <p:cNvPr id="3" name="Content Placeholder 2"/>
          <p:cNvSpPr>
            <a:spLocks noGrp="1"/>
          </p:cNvSpPr>
          <p:nvPr>
            <p:ph idx="1"/>
          </p:nvPr>
        </p:nvSpPr>
        <p:spPr>
          <a:xfrm>
            <a:off x="385481" y="1286435"/>
            <a:ext cx="8399931" cy="5015753"/>
          </a:xfrm>
        </p:spPr>
        <p:txBody>
          <a:bodyPr/>
          <a:lstStyle/>
          <a:p>
            <a:r>
              <a:rPr lang="en-US" sz="1600" dirty="0">
                <a:solidFill>
                  <a:schemeClr val="tx1"/>
                </a:solidFill>
              </a:rPr>
              <a:t>Inventory control</a:t>
            </a:r>
          </a:p>
          <a:p>
            <a:pPr marL="0" indent="0">
              <a:buNone/>
            </a:pPr>
            <a:r>
              <a:rPr lang="en-US" sz="1600" b="0" dirty="0">
                <a:solidFill>
                  <a:schemeClr val="tx1"/>
                </a:solidFill>
              </a:rPr>
              <a:t>Manages the warehouse space efficiently. The goal of inventory control is to generate the maximum profit from the least amount of inventory investment without intruding upon customer satisfaction levels.</a:t>
            </a:r>
          </a:p>
          <a:p>
            <a:endParaRPr lang="en-US" sz="1600" dirty="0" smtClean="0">
              <a:solidFill>
                <a:schemeClr val="tx1"/>
              </a:solidFill>
            </a:endParaRPr>
          </a:p>
          <a:p>
            <a:r>
              <a:rPr lang="en-US" sz="1600" dirty="0" smtClean="0">
                <a:solidFill>
                  <a:schemeClr val="tx1"/>
                </a:solidFill>
              </a:rPr>
              <a:t>Replenishment</a:t>
            </a:r>
            <a:endParaRPr lang="en-US" sz="1600" dirty="0">
              <a:solidFill>
                <a:schemeClr val="tx1"/>
              </a:solidFill>
            </a:endParaRPr>
          </a:p>
          <a:p>
            <a:pPr marL="0" indent="0">
              <a:buNone/>
            </a:pPr>
            <a:r>
              <a:rPr lang="en-US" sz="1600" b="0" dirty="0">
                <a:solidFill>
                  <a:schemeClr val="tx1"/>
                </a:solidFill>
              </a:rPr>
              <a:t>Replenishment is the process of filling inventory into active </a:t>
            </a:r>
            <a:r>
              <a:rPr lang="en-US" sz="1600" b="0" dirty="0" smtClean="0">
                <a:solidFill>
                  <a:schemeClr val="tx1"/>
                </a:solidFill>
              </a:rPr>
              <a:t>or case-pick </a:t>
            </a:r>
            <a:r>
              <a:rPr lang="en-US" sz="1600" b="0" dirty="0">
                <a:solidFill>
                  <a:schemeClr val="tx1"/>
                </a:solidFill>
              </a:rPr>
              <a:t>locations to ensure that inventory is available at the location when </a:t>
            </a:r>
            <a:r>
              <a:rPr lang="en-US" sz="1600" b="0" dirty="0" smtClean="0">
                <a:solidFill>
                  <a:schemeClr val="tx1"/>
                </a:solidFill>
              </a:rPr>
              <a:t>the picker </a:t>
            </a:r>
            <a:r>
              <a:rPr lang="en-US" sz="1600" b="0" dirty="0">
                <a:solidFill>
                  <a:schemeClr val="tx1"/>
                </a:solidFill>
              </a:rPr>
              <a:t>arrives to pick inventory.</a:t>
            </a:r>
          </a:p>
          <a:p>
            <a:pPr marL="0" indent="0">
              <a:buNone/>
            </a:pPr>
            <a:r>
              <a:rPr lang="en-US" sz="1600" b="0" dirty="0">
                <a:solidFill>
                  <a:schemeClr val="tx1"/>
                </a:solidFill>
              </a:rPr>
              <a:t>Lean Time replenishment: </a:t>
            </a:r>
            <a:endParaRPr lang="en-US" sz="1600" b="0" dirty="0" smtClean="0">
              <a:solidFill>
                <a:schemeClr val="tx1"/>
              </a:solidFill>
            </a:endParaRPr>
          </a:p>
          <a:p>
            <a:pPr marL="0" indent="0">
              <a:buNone/>
            </a:pPr>
            <a:r>
              <a:rPr lang="en-US" sz="1600" b="0" dirty="0" smtClean="0">
                <a:solidFill>
                  <a:schemeClr val="tx1"/>
                </a:solidFill>
              </a:rPr>
              <a:t>WM </a:t>
            </a:r>
            <a:r>
              <a:rPr lang="en-US" sz="1600" b="0" dirty="0">
                <a:solidFill>
                  <a:schemeClr val="tx1"/>
                </a:solidFill>
              </a:rPr>
              <a:t>perform the minimum/maximum analysis </a:t>
            </a:r>
            <a:r>
              <a:rPr lang="en-US" sz="1600" b="0" dirty="0" smtClean="0">
                <a:solidFill>
                  <a:schemeClr val="tx1"/>
                </a:solidFill>
              </a:rPr>
              <a:t>for each </a:t>
            </a:r>
            <a:r>
              <a:rPr lang="en-US" sz="1600" b="0" dirty="0">
                <a:solidFill>
                  <a:schemeClr val="tx1"/>
                </a:solidFill>
              </a:rPr>
              <a:t>location in the specified range to determine how much inventory is </a:t>
            </a:r>
            <a:r>
              <a:rPr lang="en-US" sz="1600" b="0" dirty="0" smtClean="0">
                <a:solidFill>
                  <a:schemeClr val="tx1"/>
                </a:solidFill>
              </a:rPr>
              <a:t>needed. WM </a:t>
            </a:r>
            <a:r>
              <a:rPr lang="en-US" sz="1600" b="0" dirty="0">
                <a:solidFill>
                  <a:schemeClr val="tx1"/>
                </a:solidFill>
              </a:rPr>
              <a:t>then allocates inventory to satisfy the requirements, and generates </a:t>
            </a:r>
            <a:r>
              <a:rPr lang="en-US" sz="1600" b="0" dirty="0" smtClean="0">
                <a:solidFill>
                  <a:schemeClr val="tx1"/>
                </a:solidFill>
              </a:rPr>
              <a:t>priority pull </a:t>
            </a:r>
            <a:r>
              <a:rPr lang="en-US" sz="1600" b="0" dirty="0">
                <a:solidFill>
                  <a:schemeClr val="tx1"/>
                </a:solidFill>
              </a:rPr>
              <a:t>tasks accordingly.</a:t>
            </a:r>
            <a:endParaRPr lang="en-US" sz="1600" dirty="0">
              <a:solidFill>
                <a:schemeClr val="tx1"/>
              </a:solidFill>
            </a:endParaRPr>
          </a:p>
          <a:p>
            <a:endParaRPr lang="en-US" sz="1600" dirty="0" smtClean="0">
              <a:solidFill>
                <a:schemeClr val="tx1"/>
              </a:solidFill>
            </a:endParaRPr>
          </a:p>
          <a:p>
            <a:r>
              <a:rPr lang="en-US" sz="1600" dirty="0" smtClean="0">
                <a:solidFill>
                  <a:schemeClr val="tx1"/>
                </a:solidFill>
              </a:rPr>
              <a:t>Recall Inventory</a:t>
            </a:r>
          </a:p>
          <a:p>
            <a:pPr marL="0" indent="0">
              <a:buNone/>
            </a:pPr>
            <a:r>
              <a:rPr lang="en-US" sz="1600" b="0" dirty="0" smtClean="0">
                <a:solidFill>
                  <a:schemeClr val="tx1"/>
                </a:solidFill>
              </a:rPr>
              <a:t>Recall </a:t>
            </a:r>
            <a:r>
              <a:rPr lang="en-US" sz="1600" b="0" dirty="0">
                <a:solidFill>
                  <a:schemeClr val="tx1"/>
                </a:solidFill>
              </a:rPr>
              <a:t>Inventory allows the warehouse to identify, lock </a:t>
            </a:r>
            <a:r>
              <a:rPr lang="en-US" sz="1600" b="0" dirty="0" smtClean="0">
                <a:solidFill>
                  <a:schemeClr val="tx1"/>
                </a:solidFill>
              </a:rPr>
              <a:t>and allocate </a:t>
            </a:r>
            <a:r>
              <a:rPr lang="en-US" sz="1600" b="0" dirty="0">
                <a:solidFill>
                  <a:schemeClr val="tx1"/>
                </a:solidFill>
              </a:rPr>
              <a:t>inventory based on specific criteria.</a:t>
            </a:r>
          </a:p>
        </p:txBody>
      </p:sp>
    </p:spTree>
    <p:extLst>
      <p:ext uri="{BB962C8B-B14F-4D97-AF65-F5344CB8AC3E}">
        <p14:creationId xmlns:p14="http://schemas.microsoft.com/office/powerpoint/2010/main" val="3651296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94447" y="1349188"/>
            <a:ext cx="8462682" cy="4979894"/>
          </a:xfrm>
        </p:spPr>
        <p:txBody>
          <a:bodyPr/>
          <a:lstStyle/>
          <a:p>
            <a:r>
              <a:rPr lang="en-US" sz="1600" dirty="0">
                <a:solidFill>
                  <a:schemeClr val="tx1"/>
                </a:solidFill>
              </a:rPr>
              <a:t>Cycle Count</a:t>
            </a:r>
          </a:p>
          <a:p>
            <a:pPr marL="0" indent="0">
              <a:buNone/>
            </a:pPr>
            <a:r>
              <a:rPr lang="en-US" sz="1600" b="0" dirty="0">
                <a:solidFill>
                  <a:schemeClr val="tx1"/>
                </a:solidFill>
              </a:rPr>
              <a:t>Cycle counting is used to verify the accuracy between </a:t>
            </a:r>
            <a:r>
              <a:rPr lang="en-US" sz="1600" b="0" dirty="0" smtClean="0">
                <a:solidFill>
                  <a:schemeClr val="tx1"/>
                </a:solidFill>
              </a:rPr>
              <a:t>the Warehouse </a:t>
            </a:r>
            <a:r>
              <a:rPr lang="en-US" sz="1600" b="0" dirty="0">
                <a:solidFill>
                  <a:schemeClr val="tx1"/>
                </a:solidFill>
              </a:rPr>
              <a:t>Management (WM) inventory and physical inventory. Cycle </a:t>
            </a:r>
            <a:r>
              <a:rPr lang="en-US" sz="1600" b="0" dirty="0" smtClean="0">
                <a:solidFill>
                  <a:schemeClr val="tx1"/>
                </a:solidFill>
              </a:rPr>
              <a:t>Counts are </a:t>
            </a:r>
            <a:r>
              <a:rPr lang="en-US" sz="1600" b="0" dirty="0">
                <a:solidFill>
                  <a:schemeClr val="tx1"/>
                </a:solidFill>
              </a:rPr>
              <a:t>used to perform to a smaller set of Active, Case Pick, or Reserve locations</a:t>
            </a:r>
            <a:endParaRPr lang="en-US" sz="1600" dirty="0">
              <a:solidFill>
                <a:schemeClr val="tx1"/>
              </a:solidFill>
            </a:endParaRPr>
          </a:p>
          <a:p>
            <a:endParaRPr lang="en-US" sz="1600" dirty="0" smtClean="0">
              <a:solidFill>
                <a:schemeClr val="tx1"/>
              </a:solidFill>
            </a:endParaRPr>
          </a:p>
          <a:p>
            <a:r>
              <a:rPr lang="en-US" sz="1600" dirty="0" smtClean="0">
                <a:solidFill>
                  <a:schemeClr val="tx1"/>
                </a:solidFill>
              </a:rPr>
              <a:t>Physical </a:t>
            </a:r>
            <a:r>
              <a:rPr lang="en-US" sz="1600" dirty="0">
                <a:solidFill>
                  <a:schemeClr val="tx1"/>
                </a:solidFill>
              </a:rPr>
              <a:t>Count</a:t>
            </a:r>
          </a:p>
          <a:p>
            <a:pPr marL="0" indent="0">
              <a:buNone/>
            </a:pPr>
            <a:r>
              <a:rPr lang="en-US" sz="1600" b="0" dirty="0">
                <a:solidFill>
                  <a:schemeClr val="tx1"/>
                </a:solidFill>
              </a:rPr>
              <a:t>Physical Counts are used to verify the accuracy between </a:t>
            </a:r>
            <a:r>
              <a:rPr lang="en-US" sz="1600" b="0" dirty="0" smtClean="0">
                <a:solidFill>
                  <a:schemeClr val="tx1"/>
                </a:solidFill>
              </a:rPr>
              <a:t>the Warehouse </a:t>
            </a:r>
            <a:r>
              <a:rPr lang="en-US" sz="1600" b="0" dirty="0">
                <a:solidFill>
                  <a:schemeClr val="tx1"/>
                </a:solidFill>
              </a:rPr>
              <a:t>Management (WM) inventory and physical inventory. </a:t>
            </a:r>
            <a:r>
              <a:rPr lang="en-US" sz="1600" b="0" dirty="0" smtClean="0">
                <a:solidFill>
                  <a:schemeClr val="tx1"/>
                </a:solidFill>
              </a:rPr>
              <a:t>Physical Counts </a:t>
            </a:r>
            <a:r>
              <a:rPr lang="en-US" sz="1600" b="0" dirty="0">
                <a:solidFill>
                  <a:schemeClr val="tx1"/>
                </a:solidFill>
              </a:rPr>
              <a:t>are performed once or twice a year to verify the entire inventory in </a:t>
            </a:r>
            <a:r>
              <a:rPr lang="en-US" sz="1600" b="0" dirty="0" smtClean="0">
                <a:solidFill>
                  <a:schemeClr val="tx1"/>
                </a:solidFill>
              </a:rPr>
              <a:t>a building </a:t>
            </a:r>
            <a:r>
              <a:rPr lang="en-US" sz="1600" b="0" dirty="0">
                <a:solidFill>
                  <a:schemeClr val="tx1"/>
                </a:solidFill>
              </a:rPr>
              <a:t>or storage area</a:t>
            </a:r>
            <a:r>
              <a:rPr lang="en-US" sz="1600" b="0" dirty="0" smtClean="0">
                <a:solidFill>
                  <a:schemeClr val="tx1"/>
                </a:solidFill>
              </a:rPr>
              <a:t>.</a:t>
            </a:r>
            <a:endParaRPr lang="en-US" sz="1600" dirty="0">
              <a:solidFill>
                <a:schemeClr val="tx1"/>
              </a:solidFill>
            </a:endParaRPr>
          </a:p>
          <a:p>
            <a:pPr lvl="0"/>
            <a:endParaRPr lang="en-US" sz="1600" dirty="0" smtClean="0">
              <a:solidFill>
                <a:schemeClr val="tx1"/>
              </a:solidFill>
            </a:endParaRPr>
          </a:p>
          <a:p>
            <a:pPr lvl="0"/>
            <a:r>
              <a:rPr lang="en-US" sz="1600" dirty="0">
                <a:solidFill>
                  <a:schemeClr val="tx1"/>
                </a:solidFill>
              </a:rPr>
              <a:t>Inventory Tracking/ Advanced Lot Management</a:t>
            </a:r>
          </a:p>
          <a:p>
            <a:pPr marL="0" indent="0">
              <a:buNone/>
            </a:pPr>
            <a:r>
              <a:rPr lang="en-US" sz="1600" b="0" dirty="0">
                <a:solidFill>
                  <a:schemeClr val="tx1"/>
                </a:solidFill>
              </a:rPr>
              <a:t>Tracking the entire inventories in the Warehouse system. They can be tracked using the lot number and the Item with which it is associated. </a:t>
            </a:r>
          </a:p>
          <a:p>
            <a:endParaRPr lang="en-US" sz="1600" b="0" dirty="0" smtClean="0">
              <a:solidFill>
                <a:schemeClr val="tx1"/>
              </a:solidFill>
            </a:endParaRPr>
          </a:p>
          <a:p>
            <a:r>
              <a:rPr lang="en-US" sz="1600" dirty="0">
                <a:solidFill>
                  <a:schemeClr val="tx1"/>
                </a:solidFill>
              </a:rPr>
              <a:t>Work </a:t>
            </a:r>
            <a:r>
              <a:rPr lang="en-US" sz="1600" dirty="0" smtClean="0">
                <a:solidFill>
                  <a:schemeClr val="tx1"/>
                </a:solidFill>
              </a:rPr>
              <a:t>Order</a:t>
            </a:r>
            <a:endParaRPr lang="en-US" sz="1600" dirty="0">
              <a:solidFill>
                <a:schemeClr val="tx1"/>
              </a:solidFill>
            </a:endParaRPr>
          </a:p>
          <a:p>
            <a:pPr marL="0" indent="0" algn="just">
              <a:buNone/>
            </a:pPr>
            <a:r>
              <a:rPr lang="en-US" sz="1600" b="0" dirty="0" smtClean="0">
                <a:solidFill>
                  <a:schemeClr val="tx1"/>
                </a:solidFill>
              </a:rPr>
              <a:t>A </a:t>
            </a:r>
            <a:r>
              <a:rPr lang="en-US" sz="1600" b="0" dirty="0">
                <a:solidFill>
                  <a:schemeClr val="tx1"/>
                </a:solidFill>
              </a:rPr>
              <a:t>Work Order is an internal Order that describes to a worker how to combine one or more Items to create another Item  and in what quantities.</a:t>
            </a:r>
          </a:p>
          <a:p>
            <a:pPr marL="0" indent="0">
              <a:buNone/>
            </a:pPr>
            <a:endParaRPr lang="en-US" sz="1600" b="0" dirty="0">
              <a:solidFill>
                <a:schemeClr val="tx1"/>
              </a:solidFill>
            </a:endParaRP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804256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187823"/>
            <a:ext cx="8650941" cy="5096436"/>
          </a:xfrm>
        </p:spPr>
        <p:txBody>
          <a:bodyPr/>
          <a:lstStyle/>
          <a:p>
            <a:r>
              <a:rPr lang="en-US" sz="1600" dirty="0" smtClean="0">
                <a:solidFill>
                  <a:schemeClr val="tx1"/>
                </a:solidFill>
              </a:rPr>
              <a:t>Inventory Synchronization:</a:t>
            </a:r>
            <a:endParaRPr lang="en-US" sz="1600" dirty="0">
              <a:solidFill>
                <a:schemeClr val="tx1"/>
              </a:solidFill>
            </a:endParaRPr>
          </a:p>
          <a:p>
            <a:pPr marL="0" indent="0">
              <a:buNone/>
            </a:pPr>
            <a:r>
              <a:rPr lang="en-US" sz="1600" b="0" dirty="0">
                <a:solidFill>
                  <a:schemeClr val="tx1"/>
                </a:solidFill>
              </a:rPr>
              <a:t>Whenever there is any change in the order WMS send the acknowledgment to OMS through PIX(Perpetual Inventory Transaction</a:t>
            </a:r>
            <a:r>
              <a:rPr lang="en-US" sz="1600" b="0" dirty="0" smtClean="0">
                <a:solidFill>
                  <a:schemeClr val="tx1"/>
                </a:solidFill>
              </a:rPr>
              <a:t>). </a:t>
            </a:r>
          </a:p>
          <a:p>
            <a:pPr marL="0" indent="0">
              <a:buNone/>
            </a:pPr>
            <a:endParaRPr lang="en-US" sz="1600" b="0" dirty="0" smtClean="0">
              <a:solidFill>
                <a:schemeClr val="tx1"/>
              </a:solidFill>
            </a:endParaRPr>
          </a:p>
          <a:p>
            <a:pPr marL="0" indent="0">
              <a:buNone/>
            </a:pPr>
            <a:r>
              <a:rPr lang="en-US" sz="1600" b="0" dirty="0" smtClean="0">
                <a:solidFill>
                  <a:schemeClr val="tx1"/>
                </a:solidFill>
              </a:rPr>
              <a:t>There </a:t>
            </a:r>
            <a:r>
              <a:rPr lang="en-US" sz="1600" b="0" dirty="0">
                <a:solidFill>
                  <a:schemeClr val="tx1"/>
                </a:solidFill>
              </a:rPr>
              <a:t>are two types of </a:t>
            </a:r>
            <a:r>
              <a:rPr lang="en-US" sz="1600" b="0" dirty="0" smtClean="0">
                <a:solidFill>
                  <a:schemeClr val="tx1"/>
                </a:solidFill>
              </a:rPr>
              <a:t>PIX-</a:t>
            </a:r>
          </a:p>
          <a:p>
            <a:pPr marL="0" indent="0">
              <a:buNone/>
            </a:pPr>
            <a:r>
              <a:rPr lang="en-US" sz="1600" dirty="0" smtClean="0">
                <a:solidFill>
                  <a:schemeClr val="tx1"/>
                </a:solidFill>
              </a:rPr>
              <a:t>1. Inventory PIX:</a:t>
            </a:r>
          </a:p>
          <a:p>
            <a:pPr>
              <a:buFont typeface="Arial" panose="020B0604020202020204" pitchFamily="34" charset="0"/>
              <a:buChar char="•"/>
            </a:pPr>
            <a:r>
              <a:rPr lang="en-US" sz="1600" b="0" dirty="0">
                <a:solidFill>
                  <a:schemeClr val="tx1"/>
                </a:solidFill>
              </a:rPr>
              <a:t>PIXs are generated for all inventory adjustments performed within the DC. </a:t>
            </a:r>
            <a:endParaRPr lang="en-US" sz="1600" b="0" dirty="0" smtClean="0">
              <a:solidFill>
                <a:schemeClr val="tx1"/>
              </a:solidFill>
            </a:endParaRPr>
          </a:p>
          <a:p>
            <a:pPr>
              <a:buFont typeface="Arial" panose="020B0604020202020204" pitchFamily="34" charset="0"/>
              <a:buChar char="•"/>
            </a:pPr>
            <a:r>
              <a:rPr lang="en-US" sz="1600" b="0" dirty="0" smtClean="0">
                <a:solidFill>
                  <a:schemeClr val="tx1"/>
                </a:solidFill>
              </a:rPr>
              <a:t>This </a:t>
            </a:r>
            <a:r>
              <a:rPr lang="en-US" sz="1600" b="0" dirty="0">
                <a:solidFill>
                  <a:schemeClr val="tx1"/>
                </a:solidFill>
              </a:rPr>
              <a:t>includes adjustments due to cycle counts, manual LPN or location adjustments via RF or UI, and tracking of product in a transitional state (cancelled oLPN or damaged inventory</a:t>
            </a:r>
            <a:r>
              <a:rPr lang="en-US" sz="1600" b="0" dirty="0" smtClean="0">
                <a:solidFill>
                  <a:schemeClr val="tx1"/>
                </a:solidFill>
              </a:rPr>
              <a:t>).</a:t>
            </a:r>
          </a:p>
          <a:p>
            <a:pPr marL="0" indent="0">
              <a:buNone/>
            </a:pPr>
            <a:r>
              <a:rPr lang="en-US" sz="1600" dirty="0" smtClean="0">
                <a:solidFill>
                  <a:schemeClr val="tx1"/>
                </a:solidFill>
              </a:rPr>
              <a:t>2.</a:t>
            </a:r>
            <a:r>
              <a:rPr lang="en-US" sz="1600" b="0" dirty="0" smtClean="0">
                <a:solidFill>
                  <a:schemeClr val="tx1"/>
                </a:solidFill>
              </a:rPr>
              <a:t> </a:t>
            </a:r>
            <a:r>
              <a:rPr lang="en-US" sz="1600" dirty="0" smtClean="0">
                <a:solidFill>
                  <a:schemeClr val="tx1"/>
                </a:solidFill>
              </a:rPr>
              <a:t>Informational </a:t>
            </a:r>
            <a:r>
              <a:rPr lang="en-US" sz="1600" dirty="0">
                <a:solidFill>
                  <a:schemeClr val="tx1"/>
                </a:solidFill>
              </a:rPr>
              <a:t>PIX</a:t>
            </a:r>
            <a:r>
              <a:rPr lang="en-US" sz="1600" dirty="0" smtClean="0">
                <a:solidFill>
                  <a:schemeClr val="tx1"/>
                </a:solidFill>
              </a:rPr>
              <a:t>:</a:t>
            </a:r>
          </a:p>
          <a:p>
            <a:pPr>
              <a:buFont typeface="Arial" panose="020B0604020202020204" pitchFamily="34" charset="0"/>
              <a:buChar char="•"/>
            </a:pPr>
            <a:r>
              <a:rPr lang="en-US" sz="1600" b="0" dirty="0">
                <a:solidFill>
                  <a:schemeClr val="tx1"/>
                </a:solidFill>
              </a:rPr>
              <a:t>This is the PIX where we can communicate the quantities to HOST by a specific type as </a:t>
            </a:r>
            <a:r>
              <a:rPr lang="en-US" sz="1600" dirty="0">
                <a:solidFill>
                  <a:schemeClr val="tx1"/>
                </a:solidFill>
              </a:rPr>
              <a:t>605</a:t>
            </a:r>
            <a:r>
              <a:rPr lang="en-US" sz="1600" b="0" dirty="0">
                <a:solidFill>
                  <a:schemeClr val="tx1"/>
                </a:solidFill>
              </a:rPr>
              <a:t>.</a:t>
            </a:r>
          </a:p>
          <a:p>
            <a:pPr>
              <a:buFont typeface="Arial" panose="020B0604020202020204" pitchFamily="34" charset="0"/>
              <a:buChar char="•"/>
            </a:pPr>
            <a:r>
              <a:rPr lang="en-US" sz="1600" b="0" dirty="0">
                <a:solidFill>
                  <a:schemeClr val="tx1"/>
                </a:solidFill>
              </a:rPr>
              <a:t>It can be generated through UI using </a:t>
            </a:r>
            <a:r>
              <a:rPr lang="en-US" sz="1600" b="0" dirty="0" smtClean="0">
                <a:solidFill>
                  <a:schemeClr val="tx1"/>
                </a:solidFill>
              </a:rPr>
              <a:t>“</a:t>
            </a:r>
            <a:r>
              <a:rPr lang="en-US" sz="1600" dirty="0" smtClean="0">
                <a:solidFill>
                  <a:schemeClr val="tx1"/>
                </a:solidFill>
              </a:rPr>
              <a:t>Generate 605 PIX option</a:t>
            </a:r>
            <a:r>
              <a:rPr lang="en-US" sz="1600" b="0" dirty="0" smtClean="0">
                <a:solidFill>
                  <a:schemeClr val="tx1"/>
                </a:solidFill>
              </a:rPr>
              <a:t>” in WM.</a:t>
            </a:r>
            <a:endParaRPr lang="en-US" sz="1600" b="0" dirty="0">
              <a:solidFill>
                <a:schemeClr val="tx1"/>
              </a:solidFill>
            </a:endParaRPr>
          </a:p>
          <a:p>
            <a:pPr>
              <a:buFont typeface="Arial" panose="020B0604020202020204" pitchFamily="34" charset="0"/>
              <a:buChar char="•"/>
            </a:pPr>
            <a:r>
              <a:rPr lang="en-US" sz="1600" b="0" dirty="0" smtClean="0">
                <a:solidFill>
                  <a:schemeClr val="tx1"/>
                </a:solidFill>
              </a:rPr>
              <a:t>The </a:t>
            </a:r>
            <a:r>
              <a:rPr lang="en-US" sz="1600" b="0" dirty="0">
                <a:solidFill>
                  <a:schemeClr val="tx1"/>
                </a:solidFill>
              </a:rPr>
              <a:t>PIX includes snapshot information for allocable and </a:t>
            </a:r>
            <a:r>
              <a:rPr lang="en-US" sz="1600" b="0" dirty="0" err="1">
                <a:solidFill>
                  <a:schemeClr val="tx1"/>
                </a:solidFill>
              </a:rPr>
              <a:t>unallocable</a:t>
            </a:r>
            <a:r>
              <a:rPr lang="en-US" sz="1600" b="0" dirty="0">
                <a:solidFill>
                  <a:schemeClr val="tx1"/>
                </a:solidFill>
              </a:rPr>
              <a:t> inventory. </a:t>
            </a:r>
            <a:endParaRPr lang="en-US" sz="1600" b="0" dirty="0" smtClean="0">
              <a:solidFill>
                <a:schemeClr val="tx1"/>
              </a:solidFill>
            </a:endParaRPr>
          </a:p>
          <a:p>
            <a:pPr>
              <a:buFont typeface="Arial" panose="020B0604020202020204" pitchFamily="34" charset="0"/>
              <a:buChar char="•"/>
            </a:pPr>
            <a:r>
              <a:rPr lang="en-US" sz="1600" b="0" dirty="0" smtClean="0">
                <a:solidFill>
                  <a:schemeClr val="tx1"/>
                </a:solidFill>
              </a:rPr>
              <a:t>WM </a:t>
            </a:r>
            <a:r>
              <a:rPr lang="en-US" sz="1600" b="0" dirty="0">
                <a:solidFill>
                  <a:schemeClr val="tx1"/>
                </a:solidFill>
              </a:rPr>
              <a:t>generates an order status change PIX transaction when the status is updated to Special Processing Pending, Printed, In Packing, Pack Complete, Weighed, Manifested, Loaded on Truck, Shipped/Invoiced, </a:t>
            </a:r>
            <a:r>
              <a:rPr lang="en-US" sz="1600" b="0" dirty="0" smtClean="0">
                <a:solidFill>
                  <a:schemeClr val="tx1"/>
                </a:solidFill>
              </a:rPr>
              <a:t>Cancelled.</a:t>
            </a:r>
          </a:p>
          <a:p>
            <a:pPr>
              <a:buFont typeface="Arial" panose="020B0604020202020204" pitchFamily="34" charset="0"/>
              <a:buChar char="•"/>
            </a:pPr>
            <a:r>
              <a:rPr lang="en-US" sz="1600" b="0" dirty="0" smtClean="0">
                <a:solidFill>
                  <a:schemeClr val="tx1"/>
                </a:solidFill>
              </a:rPr>
              <a:t>At </a:t>
            </a:r>
            <a:r>
              <a:rPr lang="en-US" sz="1600" b="0" dirty="0">
                <a:solidFill>
                  <a:schemeClr val="tx1"/>
                </a:solidFill>
              </a:rPr>
              <a:t>the end of the Inventory Synchronization process, the host system can generate a variance report that shows inventory discrepancies along with the supporting details.</a:t>
            </a:r>
          </a:p>
          <a:p>
            <a:pPr marL="0" indent="0">
              <a:buNone/>
            </a:pPr>
            <a:endParaRPr lang="en-US" sz="1600" b="0" dirty="0">
              <a:solidFill>
                <a:schemeClr val="tx1"/>
              </a:solidFill>
            </a:endParaRPr>
          </a:p>
        </p:txBody>
      </p:sp>
    </p:spTree>
    <p:extLst>
      <p:ext uri="{BB962C8B-B14F-4D97-AF65-F5344CB8AC3E}">
        <p14:creationId xmlns:p14="http://schemas.microsoft.com/office/powerpoint/2010/main" val="3368147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42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5511"/>
            <a:ext cx="9144000" cy="1337310"/>
          </a:xfrm>
          <a:prstGeom prst="rect">
            <a:avLst/>
          </a:prstGeom>
        </p:spPr>
      </p:pic>
      <p:sp>
        <p:nvSpPr>
          <p:cNvPr id="10" name="Rectangle 9"/>
          <p:cNvSpPr/>
          <p:nvPr/>
        </p:nvSpPr>
        <p:spPr>
          <a:xfrm>
            <a:off x="0" y="6310489"/>
            <a:ext cx="9144000" cy="54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98626" y="1839878"/>
            <a:ext cx="8640658" cy="1200329"/>
          </a:xfrm>
          <a:prstGeom prst="rect">
            <a:avLst/>
          </a:prstGeom>
          <a:noFill/>
        </p:spPr>
        <p:txBody>
          <a:bodyPr wrap="square" rtlCol="0">
            <a:spAutoFit/>
          </a:bodyPr>
          <a:lstStyle/>
          <a:p>
            <a:pPr algn="ctr"/>
            <a:endParaRPr lang="en-US" sz="3600" dirty="0" smtClean="0">
              <a:solidFill>
                <a:schemeClr val="bg1"/>
              </a:solidFill>
              <a:latin typeface="Candara" panose="020E0502030303020204" pitchFamily="34" charset="0"/>
            </a:endParaRPr>
          </a:p>
          <a:p>
            <a:pPr algn="ctr"/>
            <a:r>
              <a:rPr lang="en-US" sz="3600" dirty="0" smtClean="0">
                <a:solidFill>
                  <a:schemeClr val="bg1"/>
                </a:solidFill>
                <a:latin typeface="Candara" panose="020E0502030303020204" pitchFamily="34" charset="0"/>
              </a:rPr>
              <a:t>Outbound Operation</a:t>
            </a:r>
            <a:endParaRPr lang="en-US" sz="3600" dirty="0">
              <a:solidFill>
                <a:schemeClr val="bg1"/>
              </a:solidFill>
              <a:latin typeface="Candara" panose="020E0502030303020204" pitchFamily="34" charset="0"/>
            </a:endParaRPr>
          </a:p>
        </p:txBody>
      </p:sp>
      <p:sp>
        <p:nvSpPr>
          <p:cNvPr id="12" name="TextBox 11"/>
          <p:cNvSpPr txBox="1"/>
          <p:nvPr/>
        </p:nvSpPr>
        <p:spPr>
          <a:xfrm>
            <a:off x="6770973" y="5241038"/>
            <a:ext cx="1797287" cy="230832"/>
          </a:xfrm>
          <a:prstGeom prst="rect">
            <a:avLst/>
          </a:prstGeom>
          <a:noFill/>
        </p:spPr>
        <p:txBody>
          <a:bodyPr wrap="none" rtlCol="0">
            <a:spAutoFit/>
          </a:bodyPr>
          <a:lstStyle/>
          <a:p>
            <a:pPr algn="r"/>
            <a:r>
              <a:rPr lang="en-US" sz="900" dirty="0" smtClean="0">
                <a:solidFill>
                  <a:schemeClr val="bg1"/>
                </a:solidFill>
                <a:latin typeface="Candara" panose="020E0502030303020204" pitchFamily="34" charset="0"/>
              </a:rPr>
              <a:t>IGATE is now a part of Capgemini</a:t>
            </a:r>
            <a:endParaRPr lang="en-US" sz="900" dirty="0">
              <a:solidFill>
                <a:schemeClr val="bg1"/>
              </a:solidFill>
              <a:latin typeface="Candara" panose="020E0502030303020204" pitchFamily="34" charset="0"/>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1516" y="6246119"/>
            <a:ext cx="2163952" cy="1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1"/>
            <a:ext cx="9144000" cy="54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4285" y="117220"/>
            <a:ext cx="738715" cy="30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7640" y="5921664"/>
            <a:ext cx="2163952" cy="50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388228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Outbound </a:t>
            </a:r>
            <a:r>
              <a:rPr lang="en-US" dirty="0" smtClean="0">
                <a:cs typeface="Times New Roman" panose="02020603050405020304" pitchFamily="18" charset="0"/>
              </a:rPr>
              <a:t>operation</a:t>
            </a:r>
            <a:r>
              <a:rPr lang="en-US" dirty="0">
                <a:cs typeface="Times New Roman" panose="02020603050405020304" pitchFamily="18" charset="0"/>
              </a:rPr>
              <a:t/>
            </a:r>
            <a:br>
              <a:rPr lang="en-US" dirty="0">
                <a:cs typeface="Times New Roman" panose="02020603050405020304" pitchFamily="18" charset="0"/>
              </a:rPr>
            </a:br>
            <a:endParaRPr lang="en-US" dirty="0"/>
          </a:p>
        </p:txBody>
      </p:sp>
      <p:sp>
        <p:nvSpPr>
          <p:cNvPr id="3" name="Content Placeholder 2"/>
          <p:cNvSpPr>
            <a:spLocks noGrp="1"/>
          </p:cNvSpPr>
          <p:nvPr>
            <p:ph idx="1"/>
          </p:nvPr>
        </p:nvSpPr>
        <p:spPr>
          <a:xfrm>
            <a:off x="89647" y="1290918"/>
            <a:ext cx="3281082" cy="1819835"/>
          </a:xfrm>
        </p:spPr>
        <p:txBody>
          <a:bodyPr/>
          <a:lstStyle/>
          <a:p>
            <a:pPr marL="457200" lvl="1" indent="0">
              <a:buNone/>
            </a:pPr>
            <a:r>
              <a:rPr lang="en-US" dirty="0">
                <a:solidFill>
                  <a:schemeClr val="tx1"/>
                </a:solidFill>
              </a:rPr>
              <a:t>Waving is the process of grouping the orders from order pool and processing them to fulfill the order.</a:t>
            </a:r>
          </a:p>
          <a:p>
            <a:pPr marL="457200" lvl="1" indent="0">
              <a:buNone/>
            </a:pPr>
            <a:endParaRPr lang="en-US" dirty="0">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553" y="1123898"/>
            <a:ext cx="5047926" cy="4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658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Waving Process</a:t>
            </a:r>
            <a:endParaRPr lang="en-US" dirty="0"/>
          </a:p>
        </p:txBody>
      </p:sp>
      <p:pic>
        <p:nvPicPr>
          <p:cNvPr id="4" name="Content Placeholder 3"/>
          <p:cNvPicPr>
            <a:picLocks noGrp="1" noChangeAspect="1"/>
          </p:cNvPicPr>
          <p:nvPr>
            <p:ph idx="1"/>
          </p:nvPr>
        </p:nvPicPr>
        <p:blipFill>
          <a:blip r:embed="rId2"/>
          <a:stretch>
            <a:fillRect/>
          </a:stretch>
        </p:blipFill>
        <p:spPr>
          <a:xfrm>
            <a:off x="304800" y="1455240"/>
            <a:ext cx="8229600" cy="4242143"/>
          </a:xfrm>
          <a:prstGeom prst="rect">
            <a:avLst/>
          </a:prstGeom>
        </p:spPr>
      </p:pic>
    </p:spTree>
    <p:extLst>
      <p:ext uri="{BB962C8B-B14F-4D97-AF65-F5344CB8AC3E}">
        <p14:creationId xmlns:p14="http://schemas.microsoft.com/office/powerpoint/2010/main" val="325489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4117" y="1255060"/>
            <a:ext cx="8624047" cy="5038164"/>
          </a:xfrm>
        </p:spPr>
        <p:txBody>
          <a:bodyPr/>
          <a:lstStyle/>
          <a:p>
            <a:pPr marL="0" indent="0">
              <a:buNone/>
            </a:pPr>
            <a:r>
              <a:rPr lang="en-US" sz="1600" b="0" dirty="0">
                <a:solidFill>
                  <a:schemeClr val="tx1"/>
                </a:solidFill>
                <a:latin typeface="+mj-lt"/>
              </a:rPr>
              <a:t>Waving Process involves the following tasks</a:t>
            </a:r>
            <a:r>
              <a:rPr lang="en-US" sz="1600" b="0" dirty="0" smtClean="0">
                <a:solidFill>
                  <a:schemeClr val="tx1"/>
                </a:solidFill>
                <a:latin typeface="+mj-lt"/>
              </a:rPr>
              <a:t>:</a:t>
            </a:r>
          </a:p>
          <a:p>
            <a:pPr marL="0" indent="0">
              <a:buNone/>
            </a:pPr>
            <a:endParaRPr lang="en-US" sz="1600" b="0" dirty="0" smtClean="0">
              <a:solidFill>
                <a:schemeClr val="tx1"/>
              </a:solidFill>
              <a:latin typeface="+mj-lt"/>
            </a:endParaRPr>
          </a:p>
          <a:p>
            <a:pPr lvl="0"/>
            <a:r>
              <a:rPr lang="en-US" sz="1600" dirty="0" smtClean="0">
                <a:solidFill>
                  <a:schemeClr val="tx1"/>
                </a:solidFill>
                <a:latin typeface="+mj-lt"/>
              </a:rPr>
              <a:t>Wave </a:t>
            </a:r>
            <a:r>
              <a:rPr lang="en-US" sz="1600" dirty="0">
                <a:solidFill>
                  <a:schemeClr val="tx1"/>
                </a:solidFill>
                <a:latin typeface="+mj-lt"/>
              </a:rPr>
              <a:t>Starter</a:t>
            </a:r>
          </a:p>
          <a:p>
            <a:pPr marL="0" indent="0">
              <a:buNone/>
            </a:pPr>
            <a:r>
              <a:rPr lang="en-US" sz="1600" b="0" dirty="0">
                <a:solidFill>
                  <a:schemeClr val="tx1"/>
                </a:solidFill>
                <a:latin typeface="+mj-lt"/>
              </a:rPr>
              <a:t>In wave starter, the order from the host is sent to the WMS. </a:t>
            </a:r>
          </a:p>
          <a:p>
            <a:pPr marL="0" indent="0">
              <a:buNone/>
            </a:pPr>
            <a:endParaRPr lang="en-US" sz="1600" b="0" dirty="0" smtClean="0">
              <a:solidFill>
                <a:schemeClr val="tx1"/>
              </a:solidFill>
              <a:latin typeface="+mj-lt"/>
            </a:endParaRPr>
          </a:p>
          <a:p>
            <a:r>
              <a:rPr lang="en-US" sz="1600" dirty="0">
                <a:solidFill>
                  <a:schemeClr val="tx1"/>
                </a:solidFill>
              </a:rPr>
              <a:t>Selection and Order Sequencing</a:t>
            </a:r>
          </a:p>
          <a:p>
            <a:pPr>
              <a:buFont typeface="+mj-lt"/>
              <a:buAutoNum type="arabicPeriod"/>
            </a:pPr>
            <a:r>
              <a:rPr lang="en-US" sz="1600" b="0" dirty="0">
                <a:solidFill>
                  <a:schemeClr val="tx1"/>
                </a:solidFill>
                <a:latin typeface="+mj-lt"/>
              </a:rPr>
              <a:t>In this task, the orders are selected from the order pool and determines the sequence in which orders to be picked.</a:t>
            </a:r>
          </a:p>
          <a:p>
            <a:pPr>
              <a:buFont typeface="+mj-lt"/>
              <a:buAutoNum type="arabicPeriod"/>
            </a:pPr>
            <a:r>
              <a:rPr lang="en-US" sz="1600" b="0" dirty="0">
                <a:solidFill>
                  <a:schemeClr val="tx1"/>
                </a:solidFill>
                <a:latin typeface="+mj-lt"/>
              </a:rPr>
              <a:t>Only distribution order in status ‘110’ (Released) is eligible for selection during a shipping </a:t>
            </a:r>
            <a:r>
              <a:rPr lang="en-US" sz="1600" b="0" dirty="0" smtClean="0">
                <a:solidFill>
                  <a:schemeClr val="tx1"/>
                </a:solidFill>
                <a:latin typeface="+mj-lt"/>
              </a:rPr>
              <a:t>wave.</a:t>
            </a:r>
          </a:p>
          <a:p>
            <a:pPr>
              <a:buFont typeface="+mj-lt"/>
              <a:buAutoNum type="arabicPeriod"/>
            </a:pPr>
            <a:r>
              <a:rPr lang="en-US" sz="1600" b="0" dirty="0" smtClean="0">
                <a:solidFill>
                  <a:schemeClr val="tx1"/>
                </a:solidFill>
                <a:latin typeface="+mj-lt"/>
              </a:rPr>
              <a:t>Selection </a:t>
            </a:r>
            <a:r>
              <a:rPr lang="en-US" sz="1600" b="0" dirty="0">
                <a:solidFill>
                  <a:schemeClr val="tx1"/>
                </a:solidFill>
                <a:latin typeface="+mj-lt"/>
              </a:rPr>
              <a:t>rules are configured based on any field or fields in the distribution order header, distribution order detail, or item master.  </a:t>
            </a:r>
            <a:endParaRPr lang="en-US" sz="1600" b="0" dirty="0" smtClean="0">
              <a:solidFill>
                <a:schemeClr val="tx1"/>
              </a:solidFill>
              <a:latin typeface="+mj-lt"/>
            </a:endParaRPr>
          </a:p>
          <a:p>
            <a:pPr marL="0" indent="0">
              <a:buNone/>
            </a:pPr>
            <a:endParaRPr lang="en-US" sz="1600" b="0" dirty="0">
              <a:solidFill>
                <a:schemeClr val="tx1"/>
              </a:solidFill>
              <a:latin typeface="+mj-lt"/>
            </a:endParaRPr>
          </a:p>
          <a:p>
            <a:r>
              <a:rPr lang="en-US" sz="1600" dirty="0">
                <a:solidFill>
                  <a:schemeClr val="tx1"/>
                </a:solidFill>
              </a:rPr>
              <a:t>Inventory </a:t>
            </a:r>
            <a:r>
              <a:rPr lang="en-US" sz="1600" dirty="0" smtClean="0">
                <a:solidFill>
                  <a:schemeClr val="tx1"/>
                </a:solidFill>
              </a:rPr>
              <a:t>Allocation</a:t>
            </a:r>
          </a:p>
          <a:p>
            <a:pPr>
              <a:buFont typeface="+mj-lt"/>
              <a:buAutoNum type="arabicPeriod"/>
            </a:pPr>
            <a:r>
              <a:rPr lang="en-US" sz="1600" b="0" dirty="0">
                <a:solidFill>
                  <a:schemeClr val="tx1"/>
                </a:solidFill>
                <a:latin typeface="+mj-lt"/>
              </a:rPr>
              <a:t>It is the process of allocating an inventory to the specific order for an wave.</a:t>
            </a:r>
          </a:p>
          <a:p>
            <a:pPr algn="just">
              <a:buFont typeface="+mj-lt"/>
              <a:buAutoNum type="arabicPeriod"/>
            </a:pPr>
            <a:r>
              <a:rPr lang="en-US" sz="1600" b="0" dirty="0">
                <a:solidFill>
                  <a:schemeClr val="tx1"/>
                </a:solidFill>
                <a:latin typeface="+mj-lt"/>
              </a:rPr>
              <a:t>Inventory need </a:t>
            </a:r>
            <a:r>
              <a:rPr lang="en-US" sz="1600" b="0" dirty="0" smtClean="0">
                <a:solidFill>
                  <a:schemeClr val="tx1"/>
                </a:solidFill>
                <a:latin typeface="+mj-lt"/>
              </a:rPr>
              <a:t>type (INT) </a:t>
            </a:r>
            <a:r>
              <a:rPr lang="en-US" sz="1600" b="0" dirty="0">
                <a:solidFill>
                  <a:schemeClr val="tx1"/>
                </a:solidFill>
                <a:latin typeface="+mj-lt"/>
              </a:rPr>
              <a:t>indicates why the inventory is needed.</a:t>
            </a:r>
          </a:p>
          <a:p>
            <a:pPr algn="just">
              <a:buFont typeface="+mj-lt"/>
              <a:buAutoNum type="arabicPeriod"/>
            </a:pPr>
            <a:r>
              <a:rPr lang="en-US" sz="1600" b="0" dirty="0" smtClean="0">
                <a:solidFill>
                  <a:schemeClr val="tx1"/>
                </a:solidFill>
                <a:latin typeface="+mj-lt"/>
              </a:rPr>
              <a:t>INT’s </a:t>
            </a:r>
            <a:r>
              <a:rPr lang="en-US" sz="1600" b="0" dirty="0">
                <a:solidFill>
                  <a:schemeClr val="tx1"/>
                </a:solidFill>
                <a:latin typeface="+mj-lt"/>
              </a:rPr>
              <a:t>identify the inventory needs for allocation and to perform the </a:t>
            </a:r>
            <a:r>
              <a:rPr lang="en-US" sz="1600" b="0" dirty="0" smtClean="0">
                <a:solidFill>
                  <a:schemeClr val="tx1"/>
                </a:solidFill>
                <a:latin typeface="+mj-lt"/>
              </a:rPr>
              <a:t>tasks such </a:t>
            </a:r>
            <a:r>
              <a:rPr lang="en-US" sz="1600" b="0" dirty="0">
                <a:solidFill>
                  <a:schemeClr val="tx1"/>
                </a:solidFill>
                <a:latin typeface="+mj-lt"/>
              </a:rPr>
              <a:t>as picking, replenishment, cycle count and so on.</a:t>
            </a:r>
          </a:p>
          <a:p>
            <a:pPr marL="0" indent="0">
              <a:buNone/>
            </a:pPr>
            <a:endParaRPr lang="en-US" sz="1600" b="0" dirty="0">
              <a:solidFill>
                <a:schemeClr val="tx1"/>
              </a:solidFill>
              <a:latin typeface="+mj-lt"/>
            </a:endParaRPr>
          </a:p>
          <a:p>
            <a:pPr marL="0" indent="0">
              <a:buNone/>
            </a:pPr>
            <a:endParaRPr lang="en-US" sz="1600" b="0" dirty="0">
              <a:solidFill>
                <a:schemeClr val="tx1"/>
              </a:solidFill>
              <a:latin typeface="+mj-lt"/>
            </a:endParaRPr>
          </a:p>
        </p:txBody>
      </p:sp>
    </p:spTree>
    <p:extLst>
      <p:ext uri="{BB962C8B-B14F-4D97-AF65-F5344CB8AC3E}">
        <p14:creationId xmlns:p14="http://schemas.microsoft.com/office/powerpoint/2010/main" val="324888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Configuration</a:t>
            </a:r>
            <a:br>
              <a:rPr lang="en-US" dirty="0"/>
            </a:br>
            <a:endParaRPr lang="en-US" dirty="0"/>
          </a:p>
        </p:txBody>
      </p:sp>
      <p:sp>
        <p:nvSpPr>
          <p:cNvPr id="3" name="Content Placeholder 2"/>
          <p:cNvSpPr>
            <a:spLocks noGrp="1"/>
          </p:cNvSpPr>
          <p:nvPr>
            <p:ph idx="1"/>
          </p:nvPr>
        </p:nvSpPr>
        <p:spPr>
          <a:xfrm>
            <a:off x="304799" y="1223683"/>
            <a:ext cx="8516471" cy="5141258"/>
          </a:xfrm>
        </p:spPr>
        <p:txBody>
          <a:bodyPr/>
          <a:lstStyle/>
          <a:p>
            <a:r>
              <a:rPr lang="en-US" sz="1600" b="0" dirty="0" smtClean="0">
                <a:solidFill>
                  <a:schemeClr val="tx1"/>
                </a:solidFill>
                <a:latin typeface="+mj-lt"/>
              </a:rPr>
              <a:t>A </a:t>
            </a:r>
            <a:r>
              <a:rPr lang="en-US" sz="1600" b="0" dirty="0">
                <a:solidFill>
                  <a:schemeClr val="tx1"/>
                </a:solidFill>
                <a:latin typeface="+mj-lt"/>
              </a:rPr>
              <a:t>Wave Processing Type (WPT) determines from which location(s) WM allocates inventory for a distribution order.  The WPT can be defaulted in the wave template or on the distribution order.  Stockbridge uses the following WPTs:</a:t>
            </a:r>
          </a:p>
          <a:p>
            <a:pPr marL="0" indent="0">
              <a:buNone/>
            </a:pPr>
            <a:endParaRPr lang="en-US" sz="1600" b="0" dirty="0">
              <a:solidFill>
                <a:schemeClr val="tx1"/>
              </a:solidFill>
              <a:latin typeface="+mj-lt"/>
            </a:endParaRPr>
          </a:p>
          <a:p>
            <a:pPr lvl="0"/>
            <a:r>
              <a:rPr lang="en-US" sz="1400" dirty="0">
                <a:solidFill>
                  <a:schemeClr val="tx1"/>
                </a:solidFill>
                <a:latin typeface="+mj-lt"/>
              </a:rPr>
              <a:t>WPT 1 ‘All from Active’ </a:t>
            </a:r>
            <a:r>
              <a:rPr lang="en-US" sz="1400" b="0" dirty="0">
                <a:solidFill>
                  <a:schemeClr val="tx1"/>
                </a:solidFill>
                <a:latin typeface="+mj-lt"/>
              </a:rPr>
              <a:t>- WM allocates as many units as possible from active locations to fulfill the need for the wave.  </a:t>
            </a:r>
          </a:p>
          <a:p>
            <a:pPr lvl="0"/>
            <a:r>
              <a:rPr lang="en-US" sz="1400" dirty="0">
                <a:solidFill>
                  <a:schemeClr val="tx1"/>
                </a:solidFill>
                <a:latin typeface="+mj-lt"/>
              </a:rPr>
              <a:t>WPT 5 ‘Full Cases from Reserve, Balance from Active’</a:t>
            </a:r>
            <a:r>
              <a:rPr lang="en-US" sz="1400" b="0" dirty="0">
                <a:solidFill>
                  <a:schemeClr val="tx1"/>
                </a:solidFill>
                <a:latin typeface="+mj-lt"/>
              </a:rPr>
              <a:t> – WM allocates as many full case quantities from reserve locations and the remaining balance from active locations.  </a:t>
            </a:r>
          </a:p>
          <a:p>
            <a:pPr lvl="0"/>
            <a:r>
              <a:rPr lang="en-US" sz="1400" dirty="0">
                <a:solidFill>
                  <a:schemeClr val="tx1"/>
                </a:solidFill>
                <a:latin typeface="+mj-lt"/>
              </a:rPr>
              <a:t>WPT 3 ‘Bulk Processing from Active’</a:t>
            </a:r>
            <a:r>
              <a:rPr lang="en-US" sz="1400" b="0" dirty="0">
                <a:solidFill>
                  <a:schemeClr val="tx1"/>
                </a:solidFill>
                <a:latin typeface="+mj-lt"/>
              </a:rPr>
              <a:t> – WM allocates all inventory (pallets or cases) from reserve to dynamic active locations in Pick Module 1.  Cases are allocated in full quantities to fill dynamic active, with the potential to exceed the need by one LPN, if required.  </a:t>
            </a:r>
          </a:p>
          <a:p>
            <a:pPr lvl="0"/>
            <a:r>
              <a:rPr lang="en-US" sz="1400" dirty="0">
                <a:solidFill>
                  <a:schemeClr val="tx1"/>
                </a:solidFill>
                <a:latin typeface="+mj-lt"/>
              </a:rPr>
              <a:t>WPT 2 ‘Full Case Bulk from Reserve’ </a:t>
            </a:r>
            <a:r>
              <a:rPr lang="en-US" sz="1400" b="0" dirty="0">
                <a:solidFill>
                  <a:schemeClr val="tx1"/>
                </a:solidFill>
                <a:latin typeface="+mj-lt"/>
              </a:rPr>
              <a:t>– WM allocates entire cases being pulled from reserve to go straight to shipping without having to go through the packing area.  </a:t>
            </a:r>
          </a:p>
          <a:p>
            <a:pPr lvl="0"/>
            <a:r>
              <a:rPr lang="en-US" sz="1400" dirty="0">
                <a:solidFill>
                  <a:schemeClr val="tx1"/>
                </a:solidFill>
                <a:latin typeface="+mj-lt"/>
              </a:rPr>
              <a:t>WPT 7 ‘Rework from Reserve’ </a:t>
            </a:r>
            <a:r>
              <a:rPr lang="en-US" sz="1400" b="0" dirty="0">
                <a:solidFill>
                  <a:schemeClr val="tx1"/>
                </a:solidFill>
                <a:latin typeface="+mj-lt"/>
              </a:rPr>
              <a:t>– Rework wave processing type. WM allocates exact quantity cases that are locked with a lock code.</a:t>
            </a:r>
          </a:p>
          <a:p>
            <a:pPr lvl="0"/>
            <a:r>
              <a:rPr lang="en-US" sz="1400" dirty="0">
                <a:solidFill>
                  <a:schemeClr val="tx1"/>
                </a:solidFill>
                <a:latin typeface="+mj-lt"/>
              </a:rPr>
              <a:t>WPT 9 ‘Retail Bulk from Reserve’ </a:t>
            </a:r>
            <a:r>
              <a:rPr lang="en-US" sz="1400" b="0" dirty="0">
                <a:solidFill>
                  <a:schemeClr val="tx1"/>
                </a:solidFill>
                <a:latin typeface="+mj-lt"/>
              </a:rPr>
              <a:t>- Retail </a:t>
            </a:r>
            <a:r>
              <a:rPr lang="en-US" sz="1400" b="0" dirty="0" err="1">
                <a:solidFill>
                  <a:schemeClr val="tx1"/>
                </a:solidFill>
                <a:latin typeface="+mj-lt"/>
              </a:rPr>
              <a:t>distro’s</a:t>
            </a:r>
            <a:r>
              <a:rPr lang="en-US" sz="1400" b="0" dirty="0">
                <a:solidFill>
                  <a:schemeClr val="tx1"/>
                </a:solidFill>
                <a:latin typeface="+mj-lt"/>
              </a:rPr>
              <a:t> going to a bulk location with inventory being pulled from reserve.  </a:t>
            </a:r>
          </a:p>
          <a:p>
            <a:pPr marL="0" indent="0">
              <a:buNone/>
            </a:pPr>
            <a:endParaRPr lang="en-US" sz="1400" b="0" dirty="0" smtClean="0">
              <a:solidFill>
                <a:schemeClr val="tx1"/>
              </a:solidFill>
              <a:latin typeface="+mj-lt"/>
            </a:endParaRPr>
          </a:p>
          <a:p>
            <a:pPr marL="0" indent="0">
              <a:buNone/>
            </a:pPr>
            <a:r>
              <a:rPr lang="en-US" sz="1400" b="0" dirty="0" smtClean="0">
                <a:solidFill>
                  <a:schemeClr val="tx1"/>
                </a:solidFill>
                <a:latin typeface="+mj-lt"/>
              </a:rPr>
              <a:t>WPT </a:t>
            </a:r>
            <a:r>
              <a:rPr lang="en-US" sz="1400" b="0" dirty="0">
                <a:solidFill>
                  <a:schemeClr val="tx1"/>
                </a:solidFill>
                <a:latin typeface="+mj-lt"/>
              </a:rPr>
              <a:t>5 is used for the majority orders and WPT 3 is used when there are a large number of distribution orders requiring the same subset of items.  A need has not yet been identified for WPT 1, although it is expected that some distribution orders may require this in the future.</a:t>
            </a:r>
          </a:p>
          <a:p>
            <a:endParaRPr lang="en-US" sz="1600" b="0" dirty="0">
              <a:solidFill>
                <a:schemeClr val="tx1"/>
              </a:solidFill>
              <a:latin typeface="+mj-lt"/>
            </a:endParaRPr>
          </a:p>
        </p:txBody>
      </p:sp>
    </p:spTree>
    <p:extLst>
      <p:ext uri="{BB962C8B-B14F-4D97-AF65-F5344CB8AC3E}">
        <p14:creationId xmlns:p14="http://schemas.microsoft.com/office/powerpoint/2010/main" val="2373986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Need Types </a:t>
            </a:r>
          </a:p>
        </p:txBody>
      </p:sp>
      <p:graphicFrame>
        <p:nvGraphicFramePr>
          <p:cNvPr id="9" name="Object 8"/>
          <p:cNvGraphicFramePr>
            <a:graphicFrameLocks noChangeAspect="1"/>
          </p:cNvGraphicFramePr>
          <p:nvPr>
            <p:extLst>
              <p:ext uri="{D42A27DB-BD31-4B8C-83A1-F6EECF244321}">
                <p14:modId xmlns:p14="http://schemas.microsoft.com/office/powerpoint/2010/main" val="3985891931"/>
              </p:ext>
            </p:extLst>
          </p:nvPr>
        </p:nvGraphicFramePr>
        <p:xfrm>
          <a:off x="-256138" y="1586754"/>
          <a:ext cx="9351475" cy="4213412"/>
        </p:xfrm>
        <a:graphic>
          <a:graphicData uri="http://schemas.openxmlformats.org/presentationml/2006/ole">
            <mc:AlternateContent xmlns:mc="http://schemas.openxmlformats.org/markup-compatibility/2006">
              <mc:Choice xmlns:v="urn:schemas-microsoft-com:vml" Requires="v">
                <p:oleObj spid="_x0000_s1088" name="Document" r:id="rId3" imgW="5940848" imgH="2675751" progId="Word.Document.12">
                  <p:embed/>
                </p:oleObj>
              </mc:Choice>
              <mc:Fallback>
                <p:oleObj name="Document" r:id="rId3" imgW="5940848" imgH="2675751" progId="Word.Document.12">
                  <p:embed/>
                  <p:pic>
                    <p:nvPicPr>
                      <p:cNvPr id="0" name=""/>
                      <p:cNvPicPr/>
                      <p:nvPr/>
                    </p:nvPicPr>
                    <p:blipFill>
                      <a:blip r:embed="rId4"/>
                      <a:stretch>
                        <a:fillRect/>
                      </a:stretch>
                    </p:blipFill>
                    <p:spPr>
                      <a:xfrm>
                        <a:off x="-256138" y="1586754"/>
                        <a:ext cx="9351475" cy="4213412"/>
                      </a:xfrm>
                      <a:prstGeom prst="rect">
                        <a:avLst/>
                      </a:prstGeom>
                    </p:spPr>
                  </p:pic>
                </p:oleObj>
              </mc:Fallback>
            </mc:AlternateContent>
          </a:graphicData>
        </a:graphic>
      </p:graphicFrame>
    </p:spTree>
    <p:extLst>
      <p:ext uri="{BB962C8B-B14F-4D97-AF65-F5344CB8AC3E}">
        <p14:creationId xmlns:p14="http://schemas.microsoft.com/office/powerpoint/2010/main" val="178297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Methods</a:t>
            </a:r>
            <a:endParaRPr lang="en-US" dirty="0"/>
          </a:p>
        </p:txBody>
      </p:sp>
      <p:sp>
        <p:nvSpPr>
          <p:cNvPr id="3" name="Content Placeholder 2"/>
          <p:cNvSpPr>
            <a:spLocks noGrp="1"/>
          </p:cNvSpPr>
          <p:nvPr>
            <p:ph idx="1"/>
          </p:nvPr>
        </p:nvSpPr>
        <p:spPr>
          <a:xfrm>
            <a:off x="206188" y="1349189"/>
            <a:ext cx="8229600" cy="4525963"/>
          </a:xfrm>
        </p:spPr>
        <p:txBody>
          <a:bodyPr/>
          <a:lstStyle/>
          <a:p>
            <a:pPr algn="just"/>
            <a:r>
              <a:rPr lang="en-US" sz="1600" b="0" dirty="0">
                <a:solidFill>
                  <a:schemeClr val="tx1"/>
                </a:solidFill>
                <a:latin typeface="+mj-lt"/>
              </a:rPr>
              <a:t>Allocation methods defines how inventories are sequenced when searching it for during the allocation.</a:t>
            </a:r>
          </a:p>
          <a:p>
            <a:pPr algn="just">
              <a:buNone/>
            </a:pPr>
            <a:endParaRPr lang="en-US" sz="1600" b="0" dirty="0">
              <a:solidFill>
                <a:schemeClr val="tx1"/>
              </a:solidFill>
              <a:latin typeface="+mj-lt"/>
            </a:endParaRPr>
          </a:p>
          <a:p>
            <a:pPr algn="just"/>
            <a:r>
              <a:rPr lang="en-US" sz="1600" b="0" dirty="0">
                <a:solidFill>
                  <a:schemeClr val="tx1"/>
                </a:solidFill>
                <a:latin typeface="+mj-lt"/>
              </a:rPr>
              <a:t>Here the rules will set like FIFO,LIFO,FEFO,</a:t>
            </a:r>
            <a:r>
              <a:rPr lang="en-US" sz="1600" dirty="0">
                <a:solidFill>
                  <a:schemeClr val="tx1"/>
                </a:solidFill>
                <a:latin typeface="+mj-lt"/>
              </a:rPr>
              <a:t> </a:t>
            </a:r>
            <a:r>
              <a:rPr lang="en-US" sz="1600" b="0" dirty="0">
                <a:solidFill>
                  <a:schemeClr val="tx1"/>
                </a:solidFill>
                <a:latin typeface="+mj-lt"/>
              </a:rPr>
              <a:t>Serial Number &amp; Batch </a:t>
            </a:r>
            <a:r>
              <a:rPr lang="en-US" sz="1600" b="0" dirty="0" smtClean="0">
                <a:solidFill>
                  <a:schemeClr val="tx1"/>
                </a:solidFill>
                <a:latin typeface="+mj-lt"/>
              </a:rPr>
              <a:t>Number, Item Substitution, Shelf </a:t>
            </a:r>
            <a:r>
              <a:rPr lang="en-US" sz="1600" b="0" dirty="0">
                <a:solidFill>
                  <a:schemeClr val="tx1"/>
                </a:solidFill>
                <a:latin typeface="+mj-lt"/>
              </a:rPr>
              <a:t>Days.</a:t>
            </a:r>
          </a:p>
          <a:p>
            <a:pPr algn="just">
              <a:buNone/>
            </a:pPr>
            <a:endParaRPr lang="en-US" sz="1600" b="0" dirty="0">
              <a:solidFill>
                <a:schemeClr val="tx1"/>
              </a:solidFill>
              <a:latin typeface="+mj-lt"/>
            </a:endParaRPr>
          </a:p>
          <a:p>
            <a:pPr marL="0" indent="0" algn="just">
              <a:buNone/>
            </a:pPr>
            <a:r>
              <a:rPr lang="en-US" sz="1600" dirty="0" smtClean="0">
                <a:solidFill>
                  <a:schemeClr val="tx1"/>
                </a:solidFill>
                <a:latin typeface="+mj-lt"/>
              </a:rPr>
              <a:t>1. FIFO </a:t>
            </a:r>
            <a:r>
              <a:rPr lang="en-US" sz="1600" dirty="0">
                <a:solidFill>
                  <a:schemeClr val="tx1"/>
                </a:solidFill>
                <a:latin typeface="+mj-lt"/>
              </a:rPr>
              <a:t>(First In First Out) :  </a:t>
            </a:r>
          </a:p>
          <a:p>
            <a:pPr marL="0" indent="0" algn="just">
              <a:buNone/>
            </a:pPr>
            <a:r>
              <a:rPr lang="en-US" sz="1600" b="0" dirty="0">
                <a:solidFill>
                  <a:schemeClr val="tx1"/>
                </a:solidFill>
                <a:latin typeface="+mj-lt"/>
              </a:rPr>
              <a:t>	WM searches for the oldest inventory first as it is first in first out.</a:t>
            </a:r>
          </a:p>
          <a:p>
            <a:pPr marL="0" indent="0" algn="just">
              <a:buNone/>
            </a:pPr>
            <a:r>
              <a:rPr lang="en-US" sz="1600" b="0" dirty="0" smtClean="0">
                <a:solidFill>
                  <a:schemeClr val="tx1"/>
                </a:solidFill>
                <a:latin typeface="+mj-lt"/>
              </a:rPr>
              <a:t>2. </a:t>
            </a:r>
            <a:r>
              <a:rPr lang="en-US" sz="1600" dirty="0" smtClean="0">
                <a:solidFill>
                  <a:schemeClr val="tx1"/>
                </a:solidFill>
                <a:latin typeface="+mj-lt"/>
              </a:rPr>
              <a:t>FEFO </a:t>
            </a:r>
            <a:r>
              <a:rPr lang="en-US" sz="1600" dirty="0">
                <a:solidFill>
                  <a:schemeClr val="tx1"/>
                </a:solidFill>
                <a:latin typeface="+mj-lt"/>
              </a:rPr>
              <a:t>(First Expire First Out) : </a:t>
            </a:r>
          </a:p>
          <a:p>
            <a:pPr marL="0" indent="0" algn="just">
              <a:buNone/>
            </a:pPr>
            <a:r>
              <a:rPr lang="en-US" sz="1600" b="0" dirty="0">
                <a:solidFill>
                  <a:schemeClr val="tx1"/>
                </a:solidFill>
                <a:latin typeface="+mj-lt"/>
              </a:rPr>
              <a:t>	WM searches expiry date of the item, it will look for the earliest expiry </a:t>
            </a:r>
            <a:r>
              <a:rPr lang="en-US" sz="1600" b="0" dirty="0" smtClean="0">
                <a:solidFill>
                  <a:schemeClr val="tx1"/>
                </a:solidFill>
                <a:latin typeface="+mj-lt"/>
              </a:rPr>
              <a:t>date </a:t>
            </a:r>
            <a:r>
              <a:rPr lang="en-US" sz="1600" b="0" dirty="0">
                <a:solidFill>
                  <a:schemeClr val="tx1"/>
                </a:solidFill>
                <a:latin typeface="+mj-lt"/>
              </a:rPr>
              <a:t>item first.</a:t>
            </a:r>
          </a:p>
          <a:p>
            <a:pPr marL="0" indent="0" algn="just">
              <a:buNone/>
            </a:pPr>
            <a:r>
              <a:rPr lang="en-US" sz="1600" b="0" dirty="0" smtClean="0">
                <a:solidFill>
                  <a:schemeClr val="tx1"/>
                </a:solidFill>
                <a:latin typeface="+mj-lt"/>
              </a:rPr>
              <a:t>3. </a:t>
            </a:r>
            <a:r>
              <a:rPr lang="en-US" sz="1600" dirty="0" smtClean="0">
                <a:solidFill>
                  <a:schemeClr val="tx1"/>
                </a:solidFill>
                <a:latin typeface="+mj-lt"/>
              </a:rPr>
              <a:t>LIFO </a:t>
            </a:r>
            <a:r>
              <a:rPr lang="en-US" sz="1600" dirty="0">
                <a:solidFill>
                  <a:schemeClr val="tx1"/>
                </a:solidFill>
                <a:latin typeface="+mj-lt"/>
              </a:rPr>
              <a:t>(Last In First Out) : </a:t>
            </a:r>
          </a:p>
          <a:p>
            <a:pPr marL="0" indent="0" algn="just">
              <a:buNone/>
            </a:pPr>
            <a:r>
              <a:rPr lang="en-US" sz="1600" b="0" dirty="0">
                <a:solidFill>
                  <a:schemeClr val="tx1"/>
                </a:solidFill>
                <a:latin typeface="+mj-lt"/>
              </a:rPr>
              <a:t>	WM searches for newest inventory first as it is last in first out. </a:t>
            </a:r>
          </a:p>
          <a:p>
            <a:pPr algn="just"/>
            <a:endParaRPr lang="en-US" sz="1600" b="0" dirty="0">
              <a:solidFill>
                <a:schemeClr val="tx1"/>
              </a:solidFill>
              <a:latin typeface="+mj-lt"/>
            </a:endParaRPr>
          </a:p>
          <a:p>
            <a:pPr algn="just"/>
            <a:endParaRPr lang="en-US" sz="1600" dirty="0">
              <a:latin typeface="+mj-lt"/>
            </a:endParaRPr>
          </a:p>
        </p:txBody>
      </p:sp>
    </p:spTree>
    <p:extLst>
      <p:ext uri="{BB962C8B-B14F-4D97-AF65-F5344CB8AC3E}">
        <p14:creationId xmlns:p14="http://schemas.microsoft.com/office/powerpoint/2010/main" val="375773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3765" y="1429870"/>
            <a:ext cx="8229600" cy="4525963"/>
          </a:xfrm>
        </p:spPr>
        <p:txBody>
          <a:bodyPr/>
          <a:lstStyle/>
          <a:p>
            <a:pPr marL="0" indent="0">
              <a:buNone/>
            </a:pPr>
            <a:r>
              <a:rPr lang="en-US" sz="1600" b="0" dirty="0">
                <a:solidFill>
                  <a:schemeClr val="tx1"/>
                </a:solidFill>
              </a:rPr>
              <a:t>User friendly process driven workflows supported by enhanced </a:t>
            </a:r>
            <a:r>
              <a:rPr lang="en-US" sz="1600" b="0" dirty="0" smtClean="0">
                <a:solidFill>
                  <a:schemeClr val="tx1"/>
                </a:solidFill>
              </a:rPr>
              <a:t>screen navigation </a:t>
            </a:r>
            <a:r>
              <a:rPr lang="en-US" sz="1600" b="0" dirty="0">
                <a:solidFill>
                  <a:schemeClr val="tx1"/>
                </a:solidFill>
              </a:rPr>
              <a:t>for setup and transaction processing.</a:t>
            </a:r>
          </a:p>
          <a:p>
            <a:pPr marL="0" indent="0">
              <a:buNone/>
            </a:pPr>
            <a:endParaRPr lang="en-US" sz="1600" b="0" dirty="0">
              <a:solidFill>
                <a:schemeClr val="tx1"/>
              </a:solidFill>
            </a:endParaRPr>
          </a:p>
          <a:p>
            <a:pPr marL="0" indent="0">
              <a:buNone/>
            </a:pPr>
            <a:r>
              <a:rPr lang="en-US" sz="1600" b="0" dirty="0" smtClean="0">
                <a:solidFill>
                  <a:schemeClr val="tx1"/>
                </a:solidFill>
              </a:rPr>
              <a:t>▪ </a:t>
            </a:r>
            <a:r>
              <a:rPr lang="en-US" sz="1600" b="0" dirty="0">
                <a:solidFill>
                  <a:schemeClr val="tx1"/>
                </a:solidFill>
              </a:rPr>
              <a:t>WMS support 2 versions</a:t>
            </a:r>
          </a:p>
          <a:p>
            <a:pPr marL="0" indent="0">
              <a:buNone/>
            </a:pPr>
            <a:endParaRPr lang="en-US" sz="1600" b="0" dirty="0" smtClean="0">
              <a:solidFill>
                <a:schemeClr val="tx1"/>
              </a:solidFill>
            </a:endParaRPr>
          </a:p>
          <a:p>
            <a:pPr marL="0" indent="0">
              <a:buNone/>
            </a:pPr>
            <a:r>
              <a:rPr lang="en-US" sz="1600" b="0" dirty="0" smtClean="0">
                <a:solidFill>
                  <a:schemeClr val="tx1"/>
                </a:solidFill>
              </a:rPr>
              <a:t>DC </a:t>
            </a:r>
            <a:r>
              <a:rPr lang="en-US" sz="1600" b="0" dirty="0">
                <a:solidFill>
                  <a:schemeClr val="tx1"/>
                </a:solidFill>
              </a:rPr>
              <a:t>33</a:t>
            </a:r>
          </a:p>
          <a:p>
            <a:pPr marL="0" indent="0">
              <a:buNone/>
            </a:pPr>
            <a:r>
              <a:rPr lang="en-US" sz="1600" b="0" dirty="0">
                <a:solidFill>
                  <a:schemeClr val="tx1"/>
                </a:solidFill>
              </a:rPr>
              <a:t>DC 44 </a:t>
            </a:r>
            <a:r>
              <a:rPr lang="en-US" sz="1600" b="0" dirty="0" smtClean="0">
                <a:solidFill>
                  <a:schemeClr val="tx1"/>
                </a:solidFill>
              </a:rPr>
              <a:t>                     OPEN </a:t>
            </a:r>
            <a:r>
              <a:rPr lang="en-US" sz="1600" b="0" dirty="0">
                <a:solidFill>
                  <a:schemeClr val="tx1"/>
                </a:solidFill>
              </a:rPr>
              <a:t>SYSTEMS developed in 2004 [C , C++]</a:t>
            </a:r>
          </a:p>
          <a:p>
            <a:pPr marL="0" indent="0">
              <a:buNone/>
            </a:pPr>
            <a:r>
              <a:rPr lang="en-US" sz="1600" b="0" dirty="0">
                <a:solidFill>
                  <a:schemeClr val="tx1"/>
                </a:solidFill>
              </a:rPr>
              <a:t>DC 70</a:t>
            </a:r>
          </a:p>
          <a:p>
            <a:pPr marL="0" indent="0">
              <a:buNone/>
            </a:pPr>
            <a:endParaRPr lang="en-US" sz="1600" b="0" dirty="0" smtClean="0">
              <a:solidFill>
                <a:schemeClr val="tx1"/>
              </a:solidFill>
            </a:endParaRPr>
          </a:p>
          <a:p>
            <a:pPr marL="0" indent="0">
              <a:buNone/>
            </a:pPr>
            <a:r>
              <a:rPr lang="en-US" sz="1600" b="0" dirty="0" smtClean="0">
                <a:solidFill>
                  <a:schemeClr val="tx1"/>
                </a:solidFill>
              </a:rPr>
              <a:t>DC </a:t>
            </a:r>
            <a:r>
              <a:rPr lang="en-US" sz="1600" b="0" dirty="0">
                <a:solidFill>
                  <a:schemeClr val="tx1"/>
                </a:solidFill>
              </a:rPr>
              <a:t>12 Developed in 2011 [Java]</a:t>
            </a:r>
          </a:p>
          <a:p>
            <a:pPr marL="0" indent="0">
              <a:buNone/>
            </a:pPr>
            <a:endParaRPr lang="en-US" sz="1600" b="0" dirty="0" smtClean="0">
              <a:solidFill>
                <a:schemeClr val="tx1"/>
              </a:solidFill>
            </a:endParaRPr>
          </a:p>
          <a:p>
            <a:pPr marL="0" indent="0">
              <a:buNone/>
            </a:pPr>
            <a:r>
              <a:rPr lang="en-US" sz="1600" b="0" dirty="0" smtClean="0">
                <a:solidFill>
                  <a:schemeClr val="tx1"/>
                </a:solidFill>
              </a:rPr>
              <a:t>Location </a:t>
            </a:r>
            <a:r>
              <a:rPr lang="en-US" sz="1600" b="0" dirty="0">
                <a:solidFill>
                  <a:schemeClr val="tx1"/>
                </a:solidFill>
              </a:rPr>
              <a:t>of distribution centers are</a:t>
            </a:r>
          </a:p>
          <a:p>
            <a:pPr marL="0" indent="0">
              <a:buNone/>
            </a:pPr>
            <a:r>
              <a:rPr lang="en-US" sz="1600" b="0" dirty="0">
                <a:solidFill>
                  <a:schemeClr val="tx1"/>
                </a:solidFill>
              </a:rPr>
              <a:t>• DC 33 – Stockbridge</a:t>
            </a:r>
          </a:p>
          <a:p>
            <a:pPr marL="0" indent="0">
              <a:buNone/>
            </a:pPr>
            <a:r>
              <a:rPr lang="en-US" sz="1600" b="0" dirty="0">
                <a:solidFill>
                  <a:schemeClr val="tx1"/>
                </a:solidFill>
              </a:rPr>
              <a:t>• DC 70 – Hong Kong</a:t>
            </a:r>
          </a:p>
          <a:p>
            <a:pPr marL="0" indent="0">
              <a:buNone/>
            </a:pPr>
            <a:r>
              <a:rPr lang="en-US" sz="1600" b="0" dirty="0">
                <a:solidFill>
                  <a:schemeClr val="tx1"/>
                </a:solidFill>
              </a:rPr>
              <a:t>• DC 44 – Shanghai</a:t>
            </a:r>
          </a:p>
          <a:p>
            <a:pPr marL="0" indent="0">
              <a:buNone/>
            </a:pPr>
            <a:r>
              <a:rPr lang="en-US" sz="1600" b="0" dirty="0">
                <a:solidFill>
                  <a:schemeClr val="tx1"/>
                </a:solidFill>
              </a:rPr>
              <a:t>• DC 12 – Braselton</a:t>
            </a:r>
            <a:endParaRPr lang="en-US" sz="1600" dirty="0">
              <a:solidFill>
                <a:schemeClr val="tx1"/>
              </a:solidFill>
            </a:endParaRPr>
          </a:p>
        </p:txBody>
      </p:sp>
      <p:sp>
        <p:nvSpPr>
          <p:cNvPr id="4" name="Right Brace 3"/>
          <p:cNvSpPr/>
          <p:nvPr/>
        </p:nvSpPr>
        <p:spPr>
          <a:xfrm>
            <a:off x="1084730" y="2948780"/>
            <a:ext cx="564776" cy="7440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90419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376082"/>
            <a:ext cx="8229600" cy="4525963"/>
          </a:xfrm>
        </p:spPr>
        <p:txBody>
          <a:bodyPr/>
          <a:lstStyle/>
          <a:p>
            <a:pPr algn="just"/>
            <a:endParaRPr lang="en-US" sz="1600" dirty="0" smtClean="0">
              <a:solidFill>
                <a:schemeClr val="tx1"/>
              </a:solidFill>
              <a:latin typeface="+mj-lt"/>
            </a:endParaRPr>
          </a:p>
          <a:p>
            <a:pPr algn="just"/>
            <a:r>
              <a:rPr lang="en-US" sz="1600" dirty="0" smtClean="0">
                <a:solidFill>
                  <a:schemeClr val="tx1"/>
                </a:solidFill>
                <a:latin typeface="+mj-lt"/>
              </a:rPr>
              <a:t>Serial </a:t>
            </a:r>
            <a:r>
              <a:rPr lang="en-US" sz="1600" dirty="0">
                <a:solidFill>
                  <a:schemeClr val="tx1"/>
                </a:solidFill>
                <a:latin typeface="+mj-lt"/>
              </a:rPr>
              <a:t>Number &amp; Batch Number: </a:t>
            </a:r>
          </a:p>
          <a:p>
            <a:pPr marL="0" indent="0" algn="just">
              <a:buNone/>
            </a:pPr>
            <a:r>
              <a:rPr lang="en-US" sz="1600" b="0" dirty="0" smtClean="0">
                <a:solidFill>
                  <a:schemeClr val="tx1"/>
                </a:solidFill>
                <a:latin typeface="+mj-lt"/>
              </a:rPr>
              <a:t>WM </a:t>
            </a:r>
            <a:r>
              <a:rPr lang="en-US" sz="1600" b="0" dirty="0">
                <a:solidFill>
                  <a:schemeClr val="tx1"/>
                </a:solidFill>
                <a:latin typeface="+mj-lt"/>
              </a:rPr>
              <a:t>allocates the inventory based on serial number and batch number.</a:t>
            </a:r>
          </a:p>
          <a:p>
            <a:pPr marL="0" indent="0" algn="just">
              <a:buNone/>
            </a:pPr>
            <a:endParaRPr lang="en-US" sz="1600" b="0" dirty="0">
              <a:solidFill>
                <a:schemeClr val="tx1"/>
              </a:solidFill>
              <a:latin typeface="+mj-lt"/>
            </a:endParaRPr>
          </a:p>
          <a:p>
            <a:pPr algn="just"/>
            <a:r>
              <a:rPr lang="en-US" sz="1600" dirty="0">
                <a:solidFill>
                  <a:schemeClr val="tx1"/>
                </a:solidFill>
                <a:latin typeface="+mj-lt"/>
              </a:rPr>
              <a:t>Item Substitution: </a:t>
            </a:r>
          </a:p>
          <a:p>
            <a:pPr marL="0" indent="0" algn="just">
              <a:buNone/>
            </a:pPr>
            <a:r>
              <a:rPr lang="en-US" sz="1600" b="0" dirty="0" smtClean="0">
                <a:solidFill>
                  <a:schemeClr val="tx1"/>
                </a:solidFill>
                <a:latin typeface="+mj-lt"/>
              </a:rPr>
              <a:t>It </a:t>
            </a:r>
            <a:r>
              <a:rPr lang="en-US" sz="1600" b="0" dirty="0">
                <a:solidFill>
                  <a:schemeClr val="tx1"/>
                </a:solidFill>
                <a:latin typeface="+mj-lt"/>
              </a:rPr>
              <a:t>is used if WM can not find the inventory for the item to assign, so in </a:t>
            </a:r>
            <a:r>
              <a:rPr lang="en-US" sz="1600" b="0" dirty="0" smtClean="0">
                <a:solidFill>
                  <a:schemeClr val="tx1"/>
                </a:solidFill>
                <a:latin typeface="+mj-lt"/>
              </a:rPr>
              <a:t>this </a:t>
            </a:r>
            <a:r>
              <a:rPr lang="en-US" sz="1600" b="0" dirty="0">
                <a:solidFill>
                  <a:schemeClr val="tx1"/>
                </a:solidFill>
                <a:latin typeface="+mj-lt"/>
              </a:rPr>
              <a:t>case the substitute item will be checked if it is available and there </a:t>
            </a:r>
            <a:r>
              <a:rPr lang="en-US" sz="1600" b="0" dirty="0" smtClean="0">
                <a:solidFill>
                  <a:schemeClr val="tx1"/>
                </a:solidFill>
                <a:latin typeface="+mj-lt"/>
              </a:rPr>
              <a:t>is </a:t>
            </a:r>
            <a:r>
              <a:rPr lang="en-US" sz="1600" b="0" dirty="0">
                <a:solidFill>
                  <a:schemeClr val="tx1"/>
                </a:solidFill>
                <a:latin typeface="+mj-lt"/>
              </a:rPr>
              <a:t>inventory to assign then that substitute item is used.</a:t>
            </a:r>
          </a:p>
          <a:p>
            <a:pPr marL="0" indent="0" algn="just">
              <a:buNone/>
            </a:pPr>
            <a:endParaRPr lang="en-US" sz="1600" b="0" dirty="0">
              <a:solidFill>
                <a:schemeClr val="tx1"/>
              </a:solidFill>
              <a:latin typeface="+mj-lt"/>
            </a:endParaRPr>
          </a:p>
          <a:p>
            <a:pPr algn="just"/>
            <a:r>
              <a:rPr lang="en-US" sz="1600" dirty="0">
                <a:solidFill>
                  <a:schemeClr val="tx1"/>
                </a:solidFill>
                <a:latin typeface="+mj-lt"/>
              </a:rPr>
              <a:t>Shelf days: </a:t>
            </a:r>
          </a:p>
          <a:p>
            <a:pPr marL="0" indent="0" algn="just">
              <a:buNone/>
            </a:pPr>
            <a:r>
              <a:rPr lang="en-US" sz="1600" b="0" dirty="0" smtClean="0">
                <a:solidFill>
                  <a:schemeClr val="tx1"/>
                </a:solidFill>
                <a:latin typeface="+mj-lt"/>
              </a:rPr>
              <a:t>It </a:t>
            </a:r>
            <a:r>
              <a:rPr lang="en-US" sz="1600" b="0" dirty="0">
                <a:solidFill>
                  <a:schemeClr val="tx1"/>
                </a:solidFill>
                <a:latin typeface="+mj-lt"/>
              </a:rPr>
              <a:t>will be mentioned in pick ticket details based on this WM allocates </a:t>
            </a:r>
            <a:r>
              <a:rPr lang="en-US" sz="1600" b="0" dirty="0" smtClean="0">
                <a:solidFill>
                  <a:schemeClr val="tx1"/>
                </a:solidFill>
                <a:latin typeface="+mj-lt"/>
              </a:rPr>
              <a:t>inventory </a:t>
            </a:r>
            <a:r>
              <a:rPr lang="en-US" sz="1600" b="0" dirty="0">
                <a:solidFill>
                  <a:schemeClr val="tx1"/>
                </a:solidFill>
                <a:latin typeface="+mj-lt"/>
              </a:rPr>
              <a:t>which has </a:t>
            </a:r>
            <a:endParaRPr lang="en-US" sz="1600" b="0" dirty="0" smtClean="0">
              <a:solidFill>
                <a:schemeClr val="tx1"/>
              </a:solidFill>
              <a:latin typeface="+mj-lt"/>
            </a:endParaRPr>
          </a:p>
          <a:p>
            <a:pPr marL="0" indent="0" algn="just">
              <a:buNone/>
            </a:pPr>
            <a:r>
              <a:rPr lang="en-US" sz="1600" b="0" dirty="0" smtClean="0">
                <a:solidFill>
                  <a:schemeClr val="tx1"/>
                </a:solidFill>
                <a:latin typeface="+mj-lt"/>
              </a:rPr>
              <a:t>expiry </a:t>
            </a:r>
            <a:r>
              <a:rPr lang="en-US" sz="1600" b="0" dirty="0">
                <a:solidFill>
                  <a:schemeClr val="tx1"/>
                </a:solidFill>
                <a:latin typeface="+mj-lt"/>
              </a:rPr>
              <a:t>&gt; current date + Shelf days.</a:t>
            </a:r>
          </a:p>
          <a:p>
            <a:pPr algn="just"/>
            <a:endParaRPr lang="en-US" sz="1600" dirty="0">
              <a:latin typeface="+mj-lt"/>
            </a:endParaRPr>
          </a:p>
        </p:txBody>
      </p:sp>
    </p:spTree>
    <p:extLst>
      <p:ext uri="{BB962C8B-B14F-4D97-AF65-F5344CB8AC3E}">
        <p14:creationId xmlns:p14="http://schemas.microsoft.com/office/powerpoint/2010/main" val="4151105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Cubing (Cartonization)</a:t>
            </a:r>
            <a:br>
              <a:rPr lang="en-US" dirty="0"/>
            </a:br>
            <a:endParaRPr lang="en-US" dirty="0"/>
          </a:p>
        </p:txBody>
      </p:sp>
      <p:sp>
        <p:nvSpPr>
          <p:cNvPr id="3" name="Content Placeholder 2"/>
          <p:cNvSpPr>
            <a:spLocks noGrp="1"/>
          </p:cNvSpPr>
          <p:nvPr>
            <p:ph idx="1"/>
          </p:nvPr>
        </p:nvSpPr>
        <p:spPr>
          <a:xfrm>
            <a:off x="242047" y="1398494"/>
            <a:ext cx="8444753" cy="4727669"/>
          </a:xfrm>
        </p:spPr>
        <p:txBody>
          <a:bodyPr/>
          <a:lstStyle/>
          <a:p>
            <a:r>
              <a:rPr lang="en-US" sz="1600" b="0" dirty="0" smtClean="0">
                <a:solidFill>
                  <a:schemeClr val="tx1"/>
                </a:solidFill>
                <a:latin typeface="+mj-lt"/>
              </a:rPr>
              <a:t>It will determine how the order should be separated into oLPNs during the cubing process.</a:t>
            </a:r>
          </a:p>
          <a:p>
            <a:endParaRPr lang="en-US" sz="1600" b="0" dirty="0" smtClean="0">
              <a:solidFill>
                <a:schemeClr val="tx1"/>
              </a:solidFill>
              <a:latin typeface="+mj-lt"/>
            </a:endParaRPr>
          </a:p>
          <a:p>
            <a:r>
              <a:rPr lang="en-US" sz="1600" b="0" dirty="0" smtClean="0">
                <a:solidFill>
                  <a:schemeClr val="tx1"/>
                </a:solidFill>
                <a:latin typeface="+mj-lt"/>
              </a:rPr>
              <a:t>WM </a:t>
            </a:r>
            <a:r>
              <a:rPr lang="en-US" sz="1600" b="0" dirty="0">
                <a:solidFill>
                  <a:schemeClr val="tx1"/>
                </a:solidFill>
                <a:latin typeface="+mj-lt"/>
              </a:rPr>
              <a:t>initiates cubing after inventory allocation has occurred and WM has determined the quantities to be fulfilled from the different inventory buckets (Active, Case Pick, or Reserve). </a:t>
            </a:r>
            <a:endParaRPr lang="en-US" sz="1600" b="0" dirty="0" smtClean="0">
              <a:solidFill>
                <a:schemeClr val="tx1"/>
              </a:solidFill>
              <a:latin typeface="+mj-lt"/>
            </a:endParaRPr>
          </a:p>
          <a:p>
            <a:endParaRPr lang="en-US" sz="1600" b="0" dirty="0" smtClean="0">
              <a:solidFill>
                <a:schemeClr val="tx1"/>
              </a:solidFill>
              <a:latin typeface="+mj-lt"/>
            </a:endParaRPr>
          </a:p>
          <a:p>
            <a:r>
              <a:rPr lang="en-US" sz="1600" b="0" dirty="0" smtClean="0">
                <a:solidFill>
                  <a:schemeClr val="tx1"/>
                </a:solidFill>
                <a:latin typeface="+mj-lt"/>
              </a:rPr>
              <a:t>All </a:t>
            </a:r>
            <a:r>
              <a:rPr lang="en-US" sz="1600" b="0" dirty="0">
                <a:solidFill>
                  <a:schemeClr val="tx1"/>
                </a:solidFill>
                <a:latin typeface="+mj-lt"/>
              </a:rPr>
              <a:t>inventory that is cubed into shipping containers is cubed using item weight, volume, and critical dimensions</a:t>
            </a:r>
            <a:r>
              <a:rPr lang="en-US" sz="1600" b="0" dirty="0" smtClean="0">
                <a:solidFill>
                  <a:schemeClr val="tx1"/>
                </a:solidFill>
                <a:latin typeface="+mj-lt"/>
              </a:rPr>
              <a:t>.</a:t>
            </a:r>
            <a:r>
              <a:rPr lang="en-US" sz="1600" dirty="0"/>
              <a:t> </a:t>
            </a:r>
            <a:r>
              <a:rPr lang="en-US" sz="1600" b="0" dirty="0">
                <a:solidFill>
                  <a:schemeClr val="tx1"/>
                </a:solidFill>
                <a:latin typeface="+mj-lt"/>
              </a:rPr>
              <a:t>(OLPN Cubing Indicator ‘51’ – Cube to Capacity).  </a:t>
            </a:r>
          </a:p>
          <a:p>
            <a:endParaRPr lang="en-US" sz="1600" b="0" dirty="0" smtClean="0">
              <a:solidFill>
                <a:schemeClr val="tx1"/>
              </a:solidFill>
              <a:latin typeface="+mj-lt"/>
            </a:endParaRPr>
          </a:p>
          <a:p>
            <a:r>
              <a:rPr lang="en-US" sz="1600" b="0" dirty="0" smtClean="0">
                <a:solidFill>
                  <a:schemeClr val="tx1"/>
                </a:solidFill>
                <a:latin typeface="+mj-lt"/>
              </a:rPr>
              <a:t>Examples </a:t>
            </a:r>
            <a:r>
              <a:rPr lang="en-US" sz="1600" b="0" dirty="0">
                <a:solidFill>
                  <a:schemeClr val="tx1"/>
                </a:solidFill>
                <a:latin typeface="+mj-lt"/>
              </a:rPr>
              <a:t>of </a:t>
            </a:r>
            <a:r>
              <a:rPr lang="en-US" sz="1600" b="0" dirty="0" smtClean="0">
                <a:solidFill>
                  <a:schemeClr val="tx1"/>
                </a:solidFill>
                <a:latin typeface="+mj-lt"/>
              </a:rPr>
              <a:t>Cubing </a:t>
            </a:r>
            <a:r>
              <a:rPr lang="en-US" sz="1600" b="0" dirty="0">
                <a:solidFill>
                  <a:schemeClr val="tx1"/>
                </a:solidFill>
                <a:latin typeface="+mj-lt"/>
              </a:rPr>
              <a:t>indicators that are used –</a:t>
            </a:r>
          </a:p>
          <a:p>
            <a:endParaRPr lang="en-US" sz="1600" b="0" dirty="0">
              <a:solidFill>
                <a:schemeClr val="tx1"/>
              </a:solidFill>
              <a:latin typeface="+mj-lt"/>
            </a:endParaRPr>
          </a:p>
          <a:p>
            <a:pPr marL="0" indent="0">
              <a:buNone/>
            </a:pPr>
            <a:endParaRPr lang="en-US" sz="1600" b="0" dirty="0">
              <a:solidFill>
                <a:schemeClr val="tx1"/>
              </a:solidFill>
              <a:latin typeface="+mj-lt"/>
            </a:endParaRPr>
          </a:p>
          <a:p>
            <a:pPr marL="0" lvl="0" indent="0">
              <a:buNone/>
            </a:pPr>
            <a:endParaRPr lang="en-US" sz="1600" dirty="0" smtClean="0">
              <a:solidFill>
                <a:schemeClr val="tx1"/>
              </a:solidFill>
              <a:latin typeface="+mj-lt"/>
            </a:endParaRPr>
          </a:p>
          <a:p>
            <a:pPr marL="0" lvl="0" indent="0">
              <a:buNone/>
            </a:pPr>
            <a:endParaRPr lang="en-US" sz="1600" dirty="0">
              <a:solidFill>
                <a:schemeClr val="tx1"/>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184287883"/>
              </p:ext>
            </p:extLst>
          </p:nvPr>
        </p:nvGraphicFramePr>
        <p:xfrm>
          <a:off x="663387" y="4320987"/>
          <a:ext cx="6391835" cy="770967"/>
        </p:xfrm>
        <a:graphic>
          <a:graphicData uri="http://schemas.openxmlformats.org/drawingml/2006/table">
            <a:tbl>
              <a:tblPr firstRow="1" firstCol="1" bandRow="1">
                <a:tableStyleId>{5C22544A-7EE6-4342-B048-85BDC9FD1C3A}</a:tableStyleId>
              </a:tblPr>
              <a:tblGrid>
                <a:gridCol w="2892655"/>
                <a:gridCol w="3499180"/>
              </a:tblGrid>
              <a:tr h="256989">
                <a:tc>
                  <a:txBody>
                    <a:bodyPr/>
                    <a:lstStyle/>
                    <a:p>
                      <a:pPr marL="0" marR="0">
                        <a:spcBef>
                          <a:spcPts val="0"/>
                        </a:spcBef>
                        <a:spcAft>
                          <a:spcPts val="0"/>
                        </a:spcAft>
                      </a:pPr>
                      <a:r>
                        <a:rPr lang="en-US" sz="1600" b="0" kern="1200" dirty="0">
                          <a:solidFill>
                            <a:schemeClr val="tx1"/>
                          </a:solidFill>
                          <a:latin typeface="+mj-lt"/>
                          <a:ea typeface="+mn-ea"/>
                          <a:cs typeface="+mn-cs"/>
                        </a:rPr>
                        <a:t>Cubing Indicator</a:t>
                      </a:r>
                    </a:p>
                  </a:txBody>
                  <a:tcPr marL="68580" marR="68580" marT="0" marB="0"/>
                </a:tc>
                <a:tc>
                  <a:txBody>
                    <a:bodyPr/>
                    <a:lstStyle/>
                    <a:p>
                      <a:pPr marL="0" marR="0">
                        <a:spcBef>
                          <a:spcPts val="0"/>
                        </a:spcBef>
                        <a:spcAft>
                          <a:spcPts val="0"/>
                        </a:spcAft>
                      </a:pPr>
                      <a:r>
                        <a:rPr lang="en-US" sz="1600" b="0" kern="1200">
                          <a:solidFill>
                            <a:schemeClr val="tx1"/>
                          </a:solidFill>
                          <a:latin typeface="+mj-lt"/>
                          <a:ea typeface="+mn-ea"/>
                          <a:cs typeface="+mn-cs"/>
                        </a:rPr>
                        <a:t>Description</a:t>
                      </a:r>
                    </a:p>
                  </a:txBody>
                  <a:tcPr marL="68580" marR="68580" marT="0" marB="0"/>
                </a:tc>
              </a:tr>
              <a:tr h="256989">
                <a:tc>
                  <a:txBody>
                    <a:bodyPr/>
                    <a:lstStyle/>
                    <a:p>
                      <a:pPr marL="0" marR="0">
                        <a:spcBef>
                          <a:spcPts val="0"/>
                        </a:spcBef>
                        <a:spcAft>
                          <a:spcPts val="0"/>
                        </a:spcAft>
                      </a:pPr>
                      <a:r>
                        <a:rPr lang="en-US" sz="1600" b="0" kern="1200">
                          <a:solidFill>
                            <a:schemeClr val="tx1"/>
                          </a:solidFill>
                          <a:latin typeface="+mj-lt"/>
                          <a:ea typeface="+mn-ea"/>
                          <a:cs typeface="+mn-cs"/>
                        </a:rPr>
                        <a:t>51</a:t>
                      </a:r>
                    </a:p>
                  </a:txBody>
                  <a:tcPr marL="68580" marR="68580" marT="0" marB="0"/>
                </a:tc>
                <a:tc>
                  <a:txBody>
                    <a:bodyPr/>
                    <a:lstStyle/>
                    <a:p>
                      <a:pPr marL="0" marR="0">
                        <a:spcBef>
                          <a:spcPts val="0"/>
                        </a:spcBef>
                        <a:spcAft>
                          <a:spcPts val="0"/>
                        </a:spcAft>
                      </a:pPr>
                      <a:r>
                        <a:rPr lang="en-US" sz="1600" b="0" kern="1200" dirty="0">
                          <a:solidFill>
                            <a:schemeClr val="tx1"/>
                          </a:solidFill>
                          <a:latin typeface="+mj-lt"/>
                          <a:ea typeface="+mn-ea"/>
                          <a:cs typeface="+mn-cs"/>
                        </a:rPr>
                        <a:t>Cartonize to Capacity</a:t>
                      </a:r>
                    </a:p>
                  </a:txBody>
                  <a:tcPr marL="68580" marR="68580" marT="0" marB="0"/>
                </a:tc>
              </a:tr>
              <a:tr h="256989">
                <a:tc>
                  <a:txBody>
                    <a:bodyPr/>
                    <a:lstStyle/>
                    <a:p>
                      <a:pPr marL="0" marR="0">
                        <a:spcBef>
                          <a:spcPts val="0"/>
                        </a:spcBef>
                        <a:spcAft>
                          <a:spcPts val="0"/>
                        </a:spcAft>
                      </a:pPr>
                      <a:r>
                        <a:rPr lang="en-US" sz="1600" b="0" kern="1200" dirty="0">
                          <a:solidFill>
                            <a:schemeClr val="tx1"/>
                          </a:solidFill>
                          <a:latin typeface="+mj-lt"/>
                          <a:ea typeface="+mn-ea"/>
                          <a:cs typeface="+mn-cs"/>
                        </a:rPr>
                        <a:t>61</a:t>
                      </a:r>
                    </a:p>
                  </a:txBody>
                  <a:tcPr marL="68580" marR="68580" marT="0" marB="0"/>
                </a:tc>
                <a:tc>
                  <a:txBody>
                    <a:bodyPr/>
                    <a:lstStyle/>
                    <a:p>
                      <a:pPr marL="0" marR="0">
                        <a:spcBef>
                          <a:spcPts val="0"/>
                        </a:spcBef>
                        <a:spcAft>
                          <a:spcPts val="0"/>
                        </a:spcAft>
                      </a:pPr>
                      <a:r>
                        <a:rPr lang="en-US" sz="1600" b="0" kern="1200" dirty="0">
                          <a:solidFill>
                            <a:schemeClr val="tx1"/>
                          </a:solidFill>
                          <a:latin typeface="+mj-lt"/>
                          <a:ea typeface="+mn-ea"/>
                          <a:cs typeface="+mn-cs"/>
                        </a:rPr>
                        <a:t>Single item, Cartonize to Capacity</a:t>
                      </a:r>
                    </a:p>
                  </a:txBody>
                  <a:tcPr marL="68580" marR="68580" marT="0" marB="0"/>
                </a:tc>
              </a:tr>
            </a:tbl>
          </a:graphicData>
        </a:graphic>
      </p:graphicFrame>
    </p:spTree>
    <p:extLst>
      <p:ext uri="{BB962C8B-B14F-4D97-AF65-F5344CB8AC3E}">
        <p14:creationId xmlns:p14="http://schemas.microsoft.com/office/powerpoint/2010/main" val="3579575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Cubing</a:t>
            </a:r>
            <a:endParaRPr lang="en-US" dirty="0"/>
          </a:p>
        </p:txBody>
      </p:sp>
      <p:sp>
        <p:nvSpPr>
          <p:cNvPr id="3" name="Content Placeholder 2"/>
          <p:cNvSpPr>
            <a:spLocks noGrp="1"/>
          </p:cNvSpPr>
          <p:nvPr>
            <p:ph idx="1"/>
          </p:nvPr>
        </p:nvSpPr>
        <p:spPr>
          <a:xfrm>
            <a:off x="304800" y="1335742"/>
            <a:ext cx="8382000" cy="4790422"/>
          </a:xfrm>
        </p:spPr>
        <p:txBody>
          <a:bodyPr/>
          <a:lstStyle/>
          <a:p>
            <a:pPr marL="0" lvl="0" indent="0">
              <a:buNone/>
            </a:pPr>
            <a:r>
              <a:rPr lang="en-US" sz="1600" dirty="0">
                <a:solidFill>
                  <a:schemeClr val="tx1"/>
                </a:solidFill>
                <a:latin typeface="+mj-lt"/>
              </a:rPr>
              <a:t>Types of Cubing:</a:t>
            </a:r>
          </a:p>
          <a:p>
            <a:pPr marL="0" lvl="0" indent="0">
              <a:buNone/>
            </a:pPr>
            <a:endParaRPr lang="en-US" sz="1600" b="0" dirty="0">
              <a:solidFill>
                <a:schemeClr val="tx1"/>
              </a:solidFill>
              <a:latin typeface="+mj-lt"/>
            </a:endParaRPr>
          </a:p>
          <a:p>
            <a:pPr lvl="0"/>
            <a:r>
              <a:rPr lang="en-US" sz="1600" b="0" dirty="0">
                <a:solidFill>
                  <a:schemeClr val="tx1"/>
                </a:solidFill>
                <a:latin typeface="+mj-lt"/>
              </a:rPr>
              <a:t>Full Case Cubing: </a:t>
            </a:r>
          </a:p>
          <a:p>
            <a:pPr marL="0" lvl="0" indent="0">
              <a:buNone/>
            </a:pPr>
            <a:r>
              <a:rPr lang="en-US" sz="1600" b="0" dirty="0">
                <a:solidFill>
                  <a:schemeClr val="tx1"/>
                </a:solidFill>
                <a:latin typeface="+mj-lt"/>
              </a:rPr>
              <a:t>	WMS determines the capacity of inventories in the cube.</a:t>
            </a:r>
          </a:p>
          <a:p>
            <a:pPr lvl="0"/>
            <a:endParaRPr lang="en-US" sz="1600" b="0" dirty="0">
              <a:solidFill>
                <a:schemeClr val="tx1"/>
              </a:solidFill>
              <a:latin typeface="+mj-lt"/>
            </a:endParaRPr>
          </a:p>
          <a:p>
            <a:pPr lvl="0"/>
            <a:r>
              <a:rPr lang="en-US" sz="1600" b="0" dirty="0">
                <a:solidFill>
                  <a:schemeClr val="tx1"/>
                </a:solidFill>
                <a:latin typeface="+mj-lt"/>
              </a:rPr>
              <a:t>Cube to Capacity: </a:t>
            </a:r>
          </a:p>
          <a:p>
            <a:pPr marL="0" lvl="0" indent="0">
              <a:buNone/>
            </a:pPr>
            <a:r>
              <a:rPr lang="en-US" sz="1600" b="0" dirty="0">
                <a:solidFill>
                  <a:schemeClr val="tx1"/>
                </a:solidFill>
                <a:latin typeface="+mj-lt"/>
              </a:rPr>
              <a:t>	The cube is filled to full capacity based on the dimensions i.e. weight , volume, size</a:t>
            </a:r>
            <a:r>
              <a:rPr lang="en-US" sz="1600" b="0" dirty="0" smtClean="0">
                <a:solidFill>
                  <a:schemeClr val="tx1"/>
                </a:solidFill>
                <a:latin typeface="+mj-lt"/>
              </a:rPr>
              <a:t>.</a:t>
            </a:r>
          </a:p>
          <a:p>
            <a:pPr marL="0" lvl="0" indent="0">
              <a:buNone/>
            </a:pPr>
            <a:endParaRPr lang="en-US" sz="1600" b="0" dirty="0">
              <a:solidFill>
                <a:schemeClr val="tx1"/>
              </a:solidFill>
              <a:latin typeface="+mj-lt"/>
            </a:endParaRPr>
          </a:p>
          <a:p>
            <a:pPr marL="0" indent="0" algn="just">
              <a:buNone/>
            </a:pPr>
            <a:r>
              <a:rPr lang="en-US" sz="1600" b="0" dirty="0">
                <a:solidFill>
                  <a:schemeClr val="tx1"/>
                </a:solidFill>
                <a:latin typeface="+mj-lt"/>
              </a:rPr>
              <a:t>An order can be cubed or non cubed order.</a:t>
            </a:r>
          </a:p>
          <a:p>
            <a:pPr marL="0" indent="0" algn="just">
              <a:buNone/>
            </a:pPr>
            <a:endParaRPr lang="en-US" sz="1600" dirty="0" smtClean="0">
              <a:solidFill>
                <a:schemeClr val="tx1"/>
              </a:solidFill>
              <a:latin typeface="+mj-lt"/>
            </a:endParaRPr>
          </a:p>
          <a:p>
            <a:pPr marL="0" indent="0" algn="just">
              <a:buNone/>
            </a:pPr>
            <a:r>
              <a:rPr lang="en-US" sz="1600" b="0" dirty="0" smtClean="0">
                <a:solidFill>
                  <a:schemeClr val="tx1"/>
                </a:solidFill>
                <a:latin typeface="+mj-lt"/>
              </a:rPr>
              <a:t>1</a:t>
            </a:r>
            <a:r>
              <a:rPr lang="en-US" sz="1600" b="0" dirty="0">
                <a:solidFill>
                  <a:schemeClr val="tx1"/>
                </a:solidFill>
                <a:latin typeface="+mj-lt"/>
              </a:rPr>
              <a:t>. In a </a:t>
            </a:r>
            <a:r>
              <a:rPr lang="en-US" sz="1600" dirty="0">
                <a:solidFill>
                  <a:schemeClr val="tx1"/>
                </a:solidFill>
                <a:latin typeface="+mj-lt"/>
              </a:rPr>
              <a:t>cubed</a:t>
            </a:r>
            <a:r>
              <a:rPr lang="en-US" sz="1600" b="0" dirty="0">
                <a:solidFill>
                  <a:schemeClr val="tx1"/>
                </a:solidFill>
                <a:latin typeface="+mj-lt"/>
              </a:rPr>
              <a:t> environment, WM pre-determines the contents of each </a:t>
            </a:r>
            <a:r>
              <a:rPr lang="en-US" sz="1600" b="0" dirty="0" smtClean="0">
                <a:solidFill>
                  <a:schemeClr val="tx1"/>
                </a:solidFill>
                <a:latin typeface="+mj-lt"/>
              </a:rPr>
              <a:t>carton </a:t>
            </a:r>
            <a:r>
              <a:rPr lang="en-US" sz="1600" b="0" dirty="0">
                <a:solidFill>
                  <a:schemeClr val="tx1"/>
                </a:solidFill>
                <a:latin typeface="+mj-lt"/>
              </a:rPr>
              <a:t>for the order. The user then verifies the items and quantities </a:t>
            </a:r>
            <a:r>
              <a:rPr lang="en-US" sz="1600" b="0" dirty="0" smtClean="0">
                <a:solidFill>
                  <a:schemeClr val="tx1"/>
                </a:solidFill>
                <a:latin typeface="+mj-lt"/>
              </a:rPr>
              <a:t>packed </a:t>
            </a:r>
            <a:r>
              <a:rPr lang="en-US" sz="1600" b="0" dirty="0">
                <a:solidFill>
                  <a:schemeClr val="tx1"/>
                </a:solidFill>
                <a:latin typeface="+mj-lt"/>
              </a:rPr>
              <a:t>into each carton.</a:t>
            </a:r>
          </a:p>
          <a:p>
            <a:pPr marL="0" indent="0" algn="just">
              <a:buNone/>
            </a:pPr>
            <a:endParaRPr lang="en-US" sz="1600" b="0" dirty="0">
              <a:solidFill>
                <a:schemeClr val="tx1"/>
              </a:solidFill>
              <a:latin typeface="+mj-lt"/>
            </a:endParaRPr>
          </a:p>
          <a:p>
            <a:pPr marL="0" indent="0" algn="just">
              <a:buNone/>
            </a:pPr>
            <a:r>
              <a:rPr lang="en-US" sz="1600" b="0" dirty="0" smtClean="0">
                <a:solidFill>
                  <a:schemeClr val="tx1"/>
                </a:solidFill>
                <a:latin typeface="+mj-lt"/>
              </a:rPr>
              <a:t>2</a:t>
            </a:r>
            <a:r>
              <a:rPr lang="en-US" sz="1600" b="0" dirty="0">
                <a:solidFill>
                  <a:schemeClr val="tx1"/>
                </a:solidFill>
                <a:latin typeface="+mj-lt"/>
              </a:rPr>
              <a:t>. In a </a:t>
            </a:r>
            <a:r>
              <a:rPr lang="en-US" sz="1600" dirty="0">
                <a:solidFill>
                  <a:schemeClr val="tx1"/>
                </a:solidFill>
                <a:latin typeface="+mj-lt"/>
              </a:rPr>
              <a:t>non-cubed</a:t>
            </a:r>
            <a:r>
              <a:rPr lang="en-US" sz="1600" b="0" dirty="0">
                <a:solidFill>
                  <a:schemeClr val="tx1"/>
                </a:solidFill>
                <a:latin typeface="+mj-lt"/>
              </a:rPr>
              <a:t> environment, the user tells the system what was packed </a:t>
            </a:r>
            <a:r>
              <a:rPr lang="en-US" sz="1600" b="0" dirty="0" smtClean="0">
                <a:solidFill>
                  <a:schemeClr val="tx1"/>
                </a:solidFill>
                <a:latin typeface="+mj-lt"/>
              </a:rPr>
              <a:t>into </a:t>
            </a:r>
            <a:r>
              <a:rPr lang="en-US" sz="1600" b="0" dirty="0">
                <a:solidFill>
                  <a:schemeClr val="tx1"/>
                </a:solidFill>
                <a:latin typeface="+mj-lt"/>
              </a:rPr>
              <a:t>cartons as WM verifies the items and quantities at the order level. </a:t>
            </a:r>
          </a:p>
          <a:p>
            <a:endParaRPr lang="en-US" sz="1600" b="0" dirty="0">
              <a:solidFill>
                <a:schemeClr val="tx1"/>
              </a:solidFill>
              <a:latin typeface="+mj-lt"/>
            </a:endParaRPr>
          </a:p>
          <a:p>
            <a:endParaRPr lang="en-US" sz="1600" dirty="0">
              <a:latin typeface="+mj-lt"/>
            </a:endParaRPr>
          </a:p>
        </p:txBody>
      </p:sp>
    </p:spTree>
    <p:extLst>
      <p:ext uri="{BB962C8B-B14F-4D97-AF65-F5344CB8AC3E}">
        <p14:creationId xmlns:p14="http://schemas.microsoft.com/office/powerpoint/2010/main" val="127525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a:t>
            </a:r>
            <a:endParaRPr lang="en-US" dirty="0"/>
          </a:p>
        </p:txBody>
      </p:sp>
      <p:sp>
        <p:nvSpPr>
          <p:cNvPr id="3" name="Content Placeholder 2"/>
          <p:cNvSpPr>
            <a:spLocks noGrp="1"/>
          </p:cNvSpPr>
          <p:nvPr>
            <p:ph idx="1"/>
          </p:nvPr>
        </p:nvSpPr>
        <p:spPr>
          <a:xfrm>
            <a:off x="206188" y="1313329"/>
            <a:ext cx="8229600" cy="4525963"/>
          </a:xfrm>
        </p:spPr>
        <p:txBody>
          <a:bodyPr/>
          <a:lstStyle/>
          <a:p>
            <a:pPr marL="0" indent="0" algn="just">
              <a:buNone/>
            </a:pPr>
            <a:r>
              <a:rPr lang="en-US" sz="1600" b="0" dirty="0">
                <a:solidFill>
                  <a:schemeClr val="tx1"/>
                </a:solidFill>
                <a:latin typeface="+mj-lt"/>
              </a:rPr>
              <a:t>Picking is the process of picking the items from the inventory and physically moving them to the proper location to fulfill the customer order.</a:t>
            </a:r>
          </a:p>
          <a:p>
            <a:pPr algn="just"/>
            <a:endParaRPr lang="en-US" sz="1600" b="0" dirty="0">
              <a:solidFill>
                <a:schemeClr val="tx1"/>
              </a:solidFill>
              <a:latin typeface="+mj-lt"/>
            </a:endParaRPr>
          </a:p>
          <a:p>
            <a:pPr marL="0" indent="0" algn="just">
              <a:buNone/>
            </a:pPr>
            <a:r>
              <a:rPr lang="en-US" dirty="0">
                <a:solidFill>
                  <a:schemeClr val="tx1"/>
                </a:solidFill>
                <a:latin typeface="+mj-lt"/>
              </a:rPr>
              <a:t>Types of picking: </a:t>
            </a:r>
          </a:p>
          <a:p>
            <a:pPr algn="just"/>
            <a:endParaRPr lang="en-US" b="0" dirty="0">
              <a:solidFill>
                <a:schemeClr val="tx1"/>
              </a:solidFill>
              <a:latin typeface="+mj-lt"/>
            </a:endParaRPr>
          </a:p>
          <a:p>
            <a:pPr lvl="1" algn="just">
              <a:buFont typeface="Wingdings" panose="05000000000000000000" pitchFamily="2" charset="2"/>
              <a:buChar char="Ø"/>
            </a:pPr>
            <a:r>
              <a:rPr lang="en-US" sz="1800" b="1" dirty="0">
                <a:solidFill>
                  <a:schemeClr val="tx1"/>
                </a:solidFill>
                <a:latin typeface="+mj-lt"/>
              </a:rPr>
              <a:t>Pick to Carton: </a:t>
            </a:r>
            <a:r>
              <a:rPr lang="en-US" dirty="0">
                <a:solidFill>
                  <a:schemeClr val="tx1"/>
                </a:solidFill>
                <a:latin typeface="+mj-lt"/>
              </a:rPr>
              <a:t>Picking the items from the inventory to carton.</a:t>
            </a:r>
          </a:p>
          <a:p>
            <a:pPr lvl="1" algn="just">
              <a:buFont typeface="Wingdings" panose="05000000000000000000" pitchFamily="2" charset="2"/>
              <a:buChar char="Ø"/>
            </a:pPr>
            <a:endParaRPr lang="en-US" dirty="0">
              <a:solidFill>
                <a:schemeClr val="tx1"/>
              </a:solidFill>
              <a:latin typeface="+mj-lt"/>
            </a:endParaRPr>
          </a:p>
          <a:p>
            <a:pPr lvl="1" algn="just">
              <a:buFont typeface="Wingdings" panose="05000000000000000000" pitchFamily="2" charset="2"/>
              <a:buChar char="Ø"/>
            </a:pPr>
            <a:r>
              <a:rPr lang="en-US" sz="1800" b="1" dirty="0">
                <a:solidFill>
                  <a:schemeClr val="tx1"/>
                </a:solidFill>
                <a:latin typeface="+mj-lt"/>
              </a:rPr>
              <a:t>Pick to Tote: </a:t>
            </a:r>
            <a:r>
              <a:rPr lang="en-US" dirty="0">
                <a:solidFill>
                  <a:schemeClr val="tx1"/>
                </a:solidFill>
                <a:latin typeface="+mj-lt"/>
              </a:rPr>
              <a:t>Picking the items from the inventory to tote</a:t>
            </a:r>
            <a:r>
              <a:rPr lang="en-US" dirty="0" smtClean="0">
                <a:solidFill>
                  <a:schemeClr val="tx1"/>
                </a:solidFill>
                <a:latin typeface="+mj-lt"/>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021" y="4164231"/>
            <a:ext cx="2198285" cy="16793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717" y="4163321"/>
            <a:ext cx="2384611" cy="1667298"/>
          </a:xfrm>
          <a:prstGeom prst="rect">
            <a:avLst/>
          </a:prstGeom>
        </p:spPr>
      </p:pic>
    </p:spTree>
    <p:extLst>
      <p:ext uri="{BB962C8B-B14F-4D97-AF65-F5344CB8AC3E}">
        <p14:creationId xmlns:p14="http://schemas.microsoft.com/office/powerpoint/2010/main" val="113096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353672"/>
            <a:ext cx="8382000" cy="4772492"/>
          </a:xfrm>
        </p:spPr>
        <p:txBody>
          <a:bodyPr/>
          <a:lstStyle/>
          <a:p>
            <a:r>
              <a:rPr lang="en-US" sz="1600" dirty="0">
                <a:solidFill>
                  <a:schemeClr val="tx1"/>
                </a:solidFill>
                <a:latin typeface="+mj-lt"/>
              </a:rPr>
              <a:t>Piece Picking :</a:t>
            </a:r>
            <a:r>
              <a:rPr lang="en-US" sz="1600" b="0" dirty="0">
                <a:solidFill>
                  <a:schemeClr val="tx1"/>
                </a:solidFill>
                <a:latin typeface="+mj-lt"/>
              </a:rPr>
              <a:t> Picking an item for specific one order.  </a:t>
            </a:r>
          </a:p>
          <a:p>
            <a:pPr>
              <a:buNone/>
            </a:pPr>
            <a:endParaRPr lang="en-US" sz="1600" b="0" dirty="0">
              <a:solidFill>
                <a:schemeClr val="tx1"/>
              </a:solidFill>
              <a:latin typeface="+mj-lt"/>
            </a:endParaRPr>
          </a:p>
          <a:p>
            <a:pPr algn="just"/>
            <a:r>
              <a:rPr lang="en-US" sz="1600" dirty="0">
                <a:solidFill>
                  <a:schemeClr val="tx1"/>
                </a:solidFill>
                <a:latin typeface="+mj-lt"/>
              </a:rPr>
              <a:t>Pick to Light: </a:t>
            </a:r>
            <a:r>
              <a:rPr lang="en-US" sz="1600" b="0" dirty="0">
                <a:solidFill>
                  <a:schemeClr val="tx1"/>
                </a:solidFill>
                <a:latin typeface="+mj-lt"/>
              </a:rPr>
              <a:t>Pick to light systems position the lights on storage shelf. These </a:t>
            </a:r>
          </a:p>
          <a:p>
            <a:pPr marL="0" indent="0" algn="just">
              <a:buNone/>
            </a:pPr>
            <a:r>
              <a:rPr lang="en-US" sz="1600" b="0" dirty="0">
                <a:solidFill>
                  <a:schemeClr val="tx1"/>
                </a:solidFill>
                <a:latin typeface="+mj-lt"/>
              </a:rPr>
              <a:t>       lights signal the location and quantity of an item to be picked for an order. </a:t>
            </a:r>
          </a:p>
          <a:p>
            <a:endParaRPr lang="en-US" sz="1600" dirty="0">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56" y="3422074"/>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694" y="3422073"/>
            <a:ext cx="221371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477" y="3507798"/>
            <a:ext cx="27527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059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a:t>
            </a:r>
            <a:endParaRPr lang="en-US" dirty="0"/>
          </a:p>
        </p:txBody>
      </p:sp>
      <p:sp>
        <p:nvSpPr>
          <p:cNvPr id="3" name="Content Placeholder 2"/>
          <p:cNvSpPr>
            <a:spLocks noGrp="1"/>
          </p:cNvSpPr>
          <p:nvPr>
            <p:ph idx="1"/>
          </p:nvPr>
        </p:nvSpPr>
        <p:spPr>
          <a:xfrm>
            <a:off x="295580" y="1317812"/>
            <a:ext cx="8391220" cy="4808351"/>
          </a:xfrm>
        </p:spPr>
        <p:txBody>
          <a:bodyPr/>
          <a:lstStyle/>
          <a:p>
            <a:pPr algn="just"/>
            <a:r>
              <a:rPr lang="en-US" sz="1600" b="0" dirty="0">
                <a:solidFill>
                  <a:schemeClr val="tx1"/>
                </a:solidFill>
                <a:latin typeface="+mj-lt"/>
              </a:rPr>
              <a:t>Packing is enclosing or protecting the items for distribution or transportation.</a:t>
            </a:r>
          </a:p>
          <a:p>
            <a:pPr marL="0" indent="0" algn="just">
              <a:buNone/>
            </a:pPr>
            <a:endParaRPr lang="en-US" sz="1600" b="0" dirty="0">
              <a:solidFill>
                <a:schemeClr val="tx1"/>
              </a:solidFill>
              <a:latin typeface="+mj-lt"/>
            </a:endParaRPr>
          </a:p>
          <a:p>
            <a:pPr algn="just"/>
            <a:r>
              <a:rPr lang="en-US" sz="1600" b="0" dirty="0">
                <a:solidFill>
                  <a:schemeClr val="tx1"/>
                </a:solidFill>
                <a:latin typeface="+mj-lt"/>
              </a:rPr>
              <a:t>Packing should be done in the compatible box based on the size of an item.</a:t>
            </a:r>
          </a:p>
          <a:p>
            <a:pPr algn="just"/>
            <a:endParaRPr lang="en-US" sz="1600" b="0" dirty="0">
              <a:solidFill>
                <a:schemeClr val="tx1"/>
              </a:solidFill>
              <a:latin typeface="+mj-lt"/>
            </a:endParaRPr>
          </a:p>
          <a:p>
            <a:pPr algn="just"/>
            <a:endParaRPr lang="en-US" sz="1600" b="0" dirty="0">
              <a:solidFill>
                <a:schemeClr val="tx1"/>
              </a:solidFill>
              <a:latin typeface="+mj-lt"/>
            </a:endParaRPr>
          </a:p>
          <a:p>
            <a:pPr marL="0" indent="0">
              <a:buNone/>
            </a:pPr>
            <a:endParaRPr lang="en-US" sz="1600" b="0" dirty="0">
              <a:solidFill>
                <a:schemeClr val="tx1"/>
              </a:solidFill>
              <a:latin typeface="+mj-lt"/>
            </a:endParaRPr>
          </a:p>
          <a:p>
            <a:pPr marL="0" indent="0">
              <a:buNone/>
            </a:pPr>
            <a:r>
              <a:rPr lang="en-US" sz="1600" b="0" dirty="0">
                <a:solidFill>
                  <a:schemeClr val="tx1"/>
                </a:solidFill>
                <a:latin typeface="+mj-lt"/>
              </a:rPr>
              <a:t> </a:t>
            </a:r>
          </a:p>
          <a:p>
            <a:endParaRPr lang="en-US" sz="16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80" y="2456597"/>
            <a:ext cx="4017113" cy="33061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760" y="2375636"/>
            <a:ext cx="4106839" cy="3387131"/>
          </a:xfrm>
          <a:prstGeom prst="rect">
            <a:avLst/>
          </a:prstGeom>
          <a:ln>
            <a:noFill/>
          </a:ln>
          <a:effectLst>
            <a:softEdge rad="112500"/>
          </a:effectLst>
        </p:spPr>
      </p:pic>
    </p:spTree>
    <p:extLst>
      <p:ext uri="{BB962C8B-B14F-4D97-AF65-F5344CB8AC3E}">
        <p14:creationId xmlns:p14="http://schemas.microsoft.com/office/powerpoint/2010/main" val="3673229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Types</a:t>
            </a:r>
            <a:endParaRPr lang="en-US" dirty="0"/>
          </a:p>
        </p:txBody>
      </p:sp>
      <p:sp>
        <p:nvSpPr>
          <p:cNvPr id="3" name="Content Placeholder 2"/>
          <p:cNvSpPr>
            <a:spLocks noGrp="1"/>
          </p:cNvSpPr>
          <p:nvPr>
            <p:ph idx="1"/>
          </p:nvPr>
        </p:nvSpPr>
        <p:spPr>
          <a:xfrm>
            <a:off x="304800" y="1281954"/>
            <a:ext cx="8382000" cy="4844210"/>
          </a:xfrm>
        </p:spPr>
        <p:txBody>
          <a:bodyPr/>
          <a:lstStyle/>
          <a:p>
            <a:pPr marL="0" indent="0">
              <a:buNone/>
            </a:pPr>
            <a:endParaRPr lang="en-US" sz="1600" b="0" dirty="0" smtClean="0">
              <a:solidFill>
                <a:schemeClr val="tx1"/>
              </a:solidFill>
              <a:latin typeface="+mj-lt"/>
            </a:endParaRPr>
          </a:p>
          <a:p>
            <a:pPr lvl="0"/>
            <a:r>
              <a:rPr lang="en-US" sz="1600" dirty="0" smtClean="0">
                <a:solidFill>
                  <a:schemeClr val="tx1"/>
                </a:solidFill>
                <a:latin typeface="+mj-lt"/>
              </a:rPr>
              <a:t>Discrete </a:t>
            </a:r>
            <a:r>
              <a:rPr lang="en-US" sz="1600" dirty="0">
                <a:solidFill>
                  <a:schemeClr val="tx1"/>
                </a:solidFill>
                <a:latin typeface="+mj-lt"/>
              </a:rPr>
              <a:t>Order </a:t>
            </a:r>
            <a:r>
              <a:rPr lang="en-US" sz="1600" dirty="0" smtClean="0">
                <a:solidFill>
                  <a:schemeClr val="tx1"/>
                </a:solidFill>
                <a:latin typeface="+mj-lt"/>
              </a:rPr>
              <a:t>Packing:</a:t>
            </a:r>
          </a:p>
          <a:p>
            <a:pPr marL="0" lvl="0" indent="0">
              <a:buNone/>
            </a:pPr>
            <a:r>
              <a:rPr lang="en-US" sz="1600" b="0" dirty="0">
                <a:solidFill>
                  <a:schemeClr val="tx1"/>
                </a:solidFill>
                <a:latin typeface="+mj-lt"/>
              </a:rPr>
              <a:t>	</a:t>
            </a:r>
            <a:r>
              <a:rPr lang="en-US" sz="1600" b="0" dirty="0" smtClean="0">
                <a:solidFill>
                  <a:schemeClr val="tx1"/>
                </a:solidFill>
                <a:latin typeface="+mj-lt"/>
              </a:rPr>
              <a:t>In </a:t>
            </a:r>
            <a:r>
              <a:rPr lang="en-US" sz="1600" b="0" dirty="0">
                <a:solidFill>
                  <a:schemeClr val="tx1"/>
                </a:solidFill>
                <a:latin typeface="+mj-lt"/>
              </a:rPr>
              <a:t>discrete order packing a single carton is packed for cubed or non-cubed order.</a:t>
            </a:r>
          </a:p>
          <a:p>
            <a:pPr marL="0" indent="0">
              <a:buNone/>
            </a:pPr>
            <a:endParaRPr lang="en-US" sz="1600" b="0" dirty="0">
              <a:solidFill>
                <a:schemeClr val="tx1"/>
              </a:solidFill>
              <a:latin typeface="+mj-lt"/>
            </a:endParaRPr>
          </a:p>
          <a:p>
            <a:pPr lvl="0"/>
            <a:r>
              <a:rPr lang="en-US" sz="1600" dirty="0">
                <a:solidFill>
                  <a:schemeClr val="tx1"/>
                </a:solidFill>
                <a:latin typeface="+mj-lt"/>
              </a:rPr>
              <a:t>Batch </a:t>
            </a:r>
            <a:r>
              <a:rPr lang="en-US" sz="1600" dirty="0" smtClean="0">
                <a:solidFill>
                  <a:schemeClr val="tx1"/>
                </a:solidFill>
                <a:latin typeface="+mj-lt"/>
              </a:rPr>
              <a:t>Packing:</a:t>
            </a:r>
          </a:p>
          <a:p>
            <a:pPr marL="0" lvl="0" indent="0">
              <a:buNone/>
            </a:pPr>
            <a:r>
              <a:rPr lang="en-US" sz="1600" b="0" dirty="0" smtClean="0">
                <a:solidFill>
                  <a:schemeClr val="tx1"/>
                </a:solidFill>
                <a:latin typeface="+mj-lt"/>
              </a:rPr>
              <a:t>	In </a:t>
            </a:r>
            <a:r>
              <a:rPr lang="en-US" sz="1600" b="0" dirty="0">
                <a:solidFill>
                  <a:schemeClr val="tx1"/>
                </a:solidFill>
                <a:latin typeface="+mj-lt"/>
              </a:rPr>
              <a:t>batch packing multiple cartons are packed at the same time.</a:t>
            </a:r>
          </a:p>
          <a:p>
            <a:pPr lvl="0"/>
            <a:endParaRPr lang="en-US" sz="1600" dirty="0" smtClean="0">
              <a:solidFill>
                <a:schemeClr val="tx1"/>
              </a:solidFill>
              <a:latin typeface="+mj-lt"/>
            </a:endParaRPr>
          </a:p>
          <a:p>
            <a:pPr lvl="0"/>
            <a:r>
              <a:rPr lang="en-US" sz="1600" dirty="0" smtClean="0">
                <a:solidFill>
                  <a:schemeClr val="tx1"/>
                </a:solidFill>
                <a:latin typeface="+mj-lt"/>
              </a:rPr>
              <a:t>Voice </a:t>
            </a:r>
            <a:r>
              <a:rPr lang="en-US" sz="1600" dirty="0">
                <a:solidFill>
                  <a:schemeClr val="tx1"/>
                </a:solidFill>
                <a:latin typeface="+mj-lt"/>
              </a:rPr>
              <a:t>directed </a:t>
            </a:r>
            <a:r>
              <a:rPr lang="en-US" sz="1600" dirty="0" smtClean="0">
                <a:solidFill>
                  <a:schemeClr val="tx1"/>
                </a:solidFill>
                <a:latin typeface="+mj-lt"/>
              </a:rPr>
              <a:t>packing:</a:t>
            </a:r>
          </a:p>
          <a:p>
            <a:pPr marL="0" lvl="0" indent="0">
              <a:buNone/>
            </a:pPr>
            <a:r>
              <a:rPr lang="en-US" sz="1600" b="0" dirty="0">
                <a:solidFill>
                  <a:schemeClr val="tx1"/>
                </a:solidFill>
                <a:latin typeface="+mj-lt"/>
              </a:rPr>
              <a:t>	</a:t>
            </a:r>
            <a:r>
              <a:rPr lang="en-US" sz="1600" b="0" dirty="0" smtClean="0">
                <a:solidFill>
                  <a:schemeClr val="tx1"/>
                </a:solidFill>
                <a:latin typeface="+mj-lt"/>
              </a:rPr>
              <a:t>Supports </a:t>
            </a:r>
            <a:r>
              <a:rPr lang="en-US" sz="1600" b="0" dirty="0">
                <a:solidFill>
                  <a:schemeClr val="tx1"/>
                </a:solidFill>
                <a:latin typeface="+mj-lt"/>
              </a:rPr>
              <a:t>both single carton packing and batch packing. In voice directed packing workers have a headset connected to a small wearable computer, which tells them where to go and what to do using verbal prompts. Workers confirm their tasks by speaking pre-defined commands and reading confirmation codes printed on locations or items throughout the warehouse. </a:t>
            </a:r>
          </a:p>
          <a:p>
            <a:pPr marL="0" lvl="0" indent="0">
              <a:buNone/>
            </a:pPr>
            <a:endParaRPr lang="en-US" sz="1600" b="0" dirty="0">
              <a:solidFill>
                <a:schemeClr val="tx1"/>
              </a:solidFill>
              <a:latin typeface="+mj-lt"/>
            </a:endParaRPr>
          </a:p>
          <a:p>
            <a:endParaRPr lang="en-US" sz="1600" b="0" dirty="0">
              <a:solidFill>
                <a:schemeClr val="tx1"/>
              </a:solidFill>
              <a:latin typeface="+mj-lt"/>
            </a:endParaRPr>
          </a:p>
        </p:txBody>
      </p:sp>
    </p:spTree>
    <p:extLst>
      <p:ext uri="{BB962C8B-B14F-4D97-AF65-F5344CB8AC3E}">
        <p14:creationId xmlns:p14="http://schemas.microsoft.com/office/powerpoint/2010/main" val="2268014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a:t>
            </a:r>
            <a:endParaRPr lang="en-US" dirty="0"/>
          </a:p>
        </p:txBody>
      </p:sp>
      <p:sp>
        <p:nvSpPr>
          <p:cNvPr id="3" name="Content Placeholder 2"/>
          <p:cNvSpPr>
            <a:spLocks noGrp="1"/>
          </p:cNvSpPr>
          <p:nvPr>
            <p:ph idx="1"/>
          </p:nvPr>
        </p:nvSpPr>
        <p:spPr>
          <a:xfrm>
            <a:off x="304799" y="1228166"/>
            <a:ext cx="8552329" cy="5118846"/>
          </a:xfrm>
        </p:spPr>
        <p:txBody>
          <a:bodyPr/>
          <a:lstStyle/>
          <a:p>
            <a:pPr marL="0" indent="0">
              <a:buNone/>
            </a:pPr>
            <a:r>
              <a:rPr lang="en-US" sz="1600" dirty="0">
                <a:solidFill>
                  <a:schemeClr val="tx1"/>
                </a:solidFill>
                <a:latin typeface="+mj-lt"/>
              </a:rPr>
              <a:t>Put to zone</a:t>
            </a:r>
          </a:p>
          <a:p>
            <a:r>
              <a:rPr lang="en-US" sz="1600" b="0" dirty="0">
                <a:solidFill>
                  <a:schemeClr val="tx1"/>
                </a:solidFill>
                <a:latin typeface="+mj-lt"/>
              </a:rPr>
              <a:t>Put to Zone provides a higher level of consolidation prior to PTS. </a:t>
            </a:r>
          </a:p>
          <a:p>
            <a:r>
              <a:rPr lang="en-US" sz="1600" b="0" dirty="0">
                <a:solidFill>
                  <a:schemeClr val="tx1"/>
                </a:solidFill>
                <a:latin typeface="+mj-lt"/>
              </a:rPr>
              <a:t>Items are brought to Zone and some other worker put these items to available bins.</a:t>
            </a:r>
          </a:p>
          <a:p>
            <a:r>
              <a:rPr lang="en-US" sz="1600" b="0" dirty="0">
                <a:solidFill>
                  <a:schemeClr val="tx1"/>
                </a:solidFill>
                <a:latin typeface="+mj-lt"/>
              </a:rPr>
              <a:t>Put to Zone (PTZ) is then the process of sorting the inventory, within the pulled LPNs from reserve, onto carts based on the specific requirements within each specific store pack zone.  </a:t>
            </a:r>
          </a:p>
          <a:p>
            <a:r>
              <a:rPr lang="en-US" sz="1600" b="0" dirty="0">
                <a:solidFill>
                  <a:schemeClr val="tx1"/>
                </a:solidFill>
                <a:latin typeface="+mj-lt"/>
              </a:rPr>
              <a:t>These carts are then eventually distributed to the store pack locations in the zone. </a:t>
            </a:r>
          </a:p>
          <a:p>
            <a:r>
              <a:rPr lang="en-US" sz="1600" b="0" dirty="0">
                <a:solidFill>
                  <a:schemeClr val="tx1"/>
                </a:solidFill>
                <a:latin typeface="+mj-lt"/>
              </a:rPr>
              <a:t>This is used for big retail orders from stores.</a:t>
            </a:r>
          </a:p>
          <a:p>
            <a:r>
              <a:rPr lang="en-US" sz="1600" b="0" dirty="0">
                <a:solidFill>
                  <a:schemeClr val="tx1"/>
                </a:solidFill>
                <a:latin typeface="+mj-lt"/>
              </a:rPr>
              <a:t>Due to warehouse layout or physical constraints, clients may opt to use the PTZ environment as a way to improve travel efficiency.</a:t>
            </a:r>
          </a:p>
          <a:p>
            <a:pPr marL="0" indent="0">
              <a:buNone/>
            </a:pPr>
            <a:endParaRPr lang="en-US" sz="1600" b="0" dirty="0">
              <a:solidFill>
                <a:schemeClr val="tx1"/>
              </a:solidFill>
              <a:latin typeface="+mj-lt"/>
            </a:endParaRPr>
          </a:p>
          <a:p>
            <a:pPr marL="0" indent="0">
              <a:buNone/>
            </a:pPr>
            <a:r>
              <a:rPr lang="en-US" sz="1600" dirty="0">
                <a:solidFill>
                  <a:schemeClr val="tx1"/>
                </a:solidFill>
                <a:latin typeface="+mj-lt"/>
              </a:rPr>
              <a:t>Put to Store</a:t>
            </a:r>
          </a:p>
          <a:p>
            <a:r>
              <a:rPr lang="en-US" sz="1600" b="0" dirty="0">
                <a:solidFill>
                  <a:schemeClr val="tx1"/>
                </a:solidFill>
                <a:latin typeface="+mj-lt"/>
              </a:rPr>
              <a:t>Store pack locations are used in the PTS functionality and they are dedicated either to a store </a:t>
            </a:r>
          </a:p>
          <a:p>
            <a:r>
              <a:rPr lang="en-US" sz="1600" b="0" dirty="0">
                <a:solidFill>
                  <a:schemeClr val="tx1"/>
                </a:solidFill>
                <a:latin typeface="+mj-lt"/>
              </a:rPr>
              <a:t> Here in PTS has a group of locations already assigned to a Store. When you need to Ship to a Store, need pick from the Store’s locations and ship directly. </a:t>
            </a:r>
          </a:p>
          <a:p>
            <a:r>
              <a:rPr lang="en-US" sz="1600" b="0" dirty="0">
                <a:solidFill>
                  <a:schemeClr val="tx1"/>
                </a:solidFill>
                <a:latin typeface="+mj-lt"/>
              </a:rPr>
              <a:t>When multiple stores or orders require inventory from one LPN, the LPN is sent to a put to store area where the user splits the inventory into cartons that are designated for individual stores.  </a:t>
            </a:r>
          </a:p>
          <a:p>
            <a:r>
              <a:rPr lang="en-US" sz="1600" b="0" dirty="0">
                <a:solidFill>
                  <a:schemeClr val="tx1"/>
                </a:solidFill>
                <a:latin typeface="+mj-lt"/>
              </a:rPr>
              <a:t>Here totes are broken and packing will be done.</a:t>
            </a:r>
          </a:p>
          <a:p>
            <a:pPr marL="0" indent="0">
              <a:buNone/>
            </a:pPr>
            <a:endParaRPr lang="en-US" sz="1600" b="0" dirty="0">
              <a:solidFill>
                <a:schemeClr val="tx1"/>
              </a:solidFill>
              <a:latin typeface="+mj-lt"/>
            </a:endParaRPr>
          </a:p>
          <a:p>
            <a:pPr marL="0" indent="0">
              <a:buNone/>
            </a:pPr>
            <a:endParaRPr lang="en-US" sz="1600" b="0" dirty="0">
              <a:solidFill>
                <a:schemeClr val="tx1"/>
              </a:solidFill>
              <a:latin typeface="+mj-lt"/>
            </a:endParaRPr>
          </a:p>
          <a:p>
            <a:pPr marL="0" indent="0">
              <a:buNone/>
            </a:pPr>
            <a:endParaRPr lang="en-US" sz="1600" b="0" dirty="0">
              <a:solidFill>
                <a:schemeClr val="tx1"/>
              </a:solidFill>
              <a:latin typeface="+mj-lt"/>
            </a:endParaRPr>
          </a:p>
          <a:p>
            <a:endParaRPr lang="en-US" sz="1600" b="0" dirty="0">
              <a:solidFill>
                <a:schemeClr val="tx1"/>
              </a:solidFill>
              <a:latin typeface="+mj-lt"/>
            </a:endParaRPr>
          </a:p>
        </p:txBody>
      </p:sp>
    </p:spTree>
    <p:extLst>
      <p:ext uri="{BB962C8B-B14F-4D97-AF65-F5344CB8AC3E}">
        <p14:creationId xmlns:p14="http://schemas.microsoft.com/office/powerpoint/2010/main" val="1433019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a:xfrm>
            <a:off x="304800" y="1506071"/>
            <a:ext cx="8382000" cy="4808351"/>
          </a:xfrm>
        </p:spPr>
        <p:txBody>
          <a:bodyPr/>
          <a:lstStyle/>
          <a:p>
            <a:r>
              <a:rPr lang="en-US" sz="1600" b="0" dirty="0">
                <a:solidFill>
                  <a:schemeClr val="tx1"/>
                </a:solidFill>
                <a:latin typeface="+mj-lt"/>
              </a:rPr>
              <a:t>For distribution orders that are routed through WM, the wave process next initiates the routing process, or carrier determination. </a:t>
            </a:r>
            <a:endParaRPr lang="en-US" sz="1600" b="0" dirty="0" smtClean="0">
              <a:solidFill>
                <a:schemeClr val="tx1"/>
              </a:solidFill>
              <a:latin typeface="+mj-lt"/>
            </a:endParaRPr>
          </a:p>
          <a:p>
            <a:endParaRPr lang="en-US" sz="1600" b="0" dirty="0">
              <a:solidFill>
                <a:schemeClr val="tx1"/>
              </a:solidFill>
              <a:latin typeface="+mj-lt"/>
            </a:endParaRPr>
          </a:p>
          <a:p>
            <a:r>
              <a:rPr lang="en-US" sz="1600" b="0" dirty="0" smtClean="0">
                <a:solidFill>
                  <a:schemeClr val="tx1"/>
                </a:solidFill>
                <a:latin typeface="+mj-lt"/>
              </a:rPr>
              <a:t> </a:t>
            </a:r>
            <a:r>
              <a:rPr lang="en-US" sz="1600" b="0" dirty="0">
                <a:solidFill>
                  <a:schemeClr val="tx1"/>
                </a:solidFill>
                <a:latin typeface="+mj-lt"/>
              </a:rPr>
              <a:t>In order to perform routing WM accesses the routing lane. </a:t>
            </a:r>
            <a:endParaRPr lang="en-US" sz="1600" b="0" dirty="0" smtClean="0">
              <a:solidFill>
                <a:schemeClr val="tx1"/>
              </a:solidFill>
              <a:latin typeface="+mj-lt"/>
            </a:endParaRPr>
          </a:p>
          <a:p>
            <a:endParaRPr lang="en-US" sz="1600" b="0" dirty="0" smtClean="0">
              <a:solidFill>
                <a:schemeClr val="tx1"/>
              </a:solidFill>
              <a:latin typeface="+mj-lt"/>
            </a:endParaRPr>
          </a:p>
          <a:p>
            <a:r>
              <a:rPr lang="en-US" sz="1600" b="0" dirty="0" smtClean="0">
                <a:solidFill>
                  <a:schemeClr val="tx1"/>
                </a:solidFill>
                <a:latin typeface="+mj-lt"/>
              </a:rPr>
              <a:t>Lane </a:t>
            </a:r>
            <a:r>
              <a:rPr lang="en-US" sz="1600" b="0" dirty="0">
                <a:solidFill>
                  <a:schemeClr val="tx1"/>
                </a:solidFill>
                <a:latin typeface="+mj-lt"/>
              </a:rPr>
              <a:t>meaning is moving the package from warehouse to store. So routing lane (Path) is needed.</a:t>
            </a:r>
          </a:p>
          <a:p>
            <a:endParaRPr lang="en-US" sz="1600" b="0"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046" y="3519218"/>
            <a:ext cx="2483889" cy="1817480"/>
          </a:xfrm>
          <a:prstGeom prst="rect">
            <a:avLst/>
          </a:prstGeom>
        </p:spPr>
      </p:pic>
    </p:spTree>
    <p:extLst>
      <p:ext uri="{BB962C8B-B14F-4D97-AF65-F5344CB8AC3E}">
        <p14:creationId xmlns:p14="http://schemas.microsoft.com/office/powerpoint/2010/main" val="70430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Types</a:t>
            </a:r>
            <a:endParaRPr lang="en-US" dirty="0"/>
          </a:p>
        </p:txBody>
      </p:sp>
      <p:sp>
        <p:nvSpPr>
          <p:cNvPr id="3" name="Content Placeholder 2"/>
          <p:cNvSpPr>
            <a:spLocks noGrp="1"/>
          </p:cNvSpPr>
          <p:nvPr>
            <p:ph idx="1"/>
          </p:nvPr>
        </p:nvSpPr>
        <p:spPr/>
        <p:txBody>
          <a:bodyPr/>
          <a:lstStyle/>
          <a:p>
            <a:r>
              <a:rPr lang="en-US" sz="1600" dirty="0" smtClean="0">
                <a:solidFill>
                  <a:schemeClr val="tx1"/>
                </a:solidFill>
                <a:latin typeface="+mj-lt"/>
              </a:rPr>
              <a:t>Static </a:t>
            </a:r>
            <a:r>
              <a:rPr lang="en-US" sz="1600" dirty="0">
                <a:solidFill>
                  <a:schemeClr val="tx1"/>
                </a:solidFill>
                <a:latin typeface="+mj-lt"/>
              </a:rPr>
              <a:t>Routing : </a:t>
            </a:r>
            <a:endParaRPr lang="en-US" sz="1600" dirty="0" smtClean="0">
              <a:solidFill>
                <a:schemeClr val="tx1"/>
              </a:solidFill>
              <a:latin typeface="+mj-lt"/>
            </a:endParaRPr>
          </a:p>
          <a:p>
            <a:pPr>
              <a:buFont typeface="+mj-lt"/>
              <a:buAutoNum type="arabicPeriod"/>
            </a:pPr>
            <a:endParaRPr lang="en-US" sz="1600" b="0" dirty="0" smtClean="0">
              <a:solidFill>
                <a:schemeClr val="tx1"/>
              </a:solidFill>
              <a:latin typeface="+mj-lt"/>
            </a:endParaRPr>
          </a:p>
          <a:p>
            <a:pPr>
              <a:buFont typeface="+mj-lt"/>
              <a:buAutoNum type="arabicPeriod"/>
            </a:pPr>
            <a:r>
              <a:rPr lang="en-US" sz="1600" b="0" dirty="0" smtClean="0">
                <a:solidFill>
                  <a:schemeClr val="tx1"/>
                </a:solidFill>
                <a:latin typeface="+mj-lt"/>
              </a:rPr>
              <a:t>Static </a:t>
            </a:r>
            <a:r>
              <a:rPr lang="en-US" sz="1600" b="0" dirty="0">
                <a:solidFill>
                  <a:schemeClr val="tx1"/>
                </a:solidFill>
                <a:latin typeface="+mj-lt"/>
              </a:rPr>
              <a:t>routing involves routing goods according to a static routing guide that is updated by the retailer on a regular basis. </a:t>
            </a:r>
          </a:p>
          <a:p>
            <a:pPr>
              <a:buFont typeface="+mj-lt"/>
              <a:buAutoNum type="arabicPeriod"/>
            </a:pPr>
            <a:r>
              <a:rPr lang="en-US" sz="1600" b="0" dirty="0">
                <a:solidFill>
                  <a:schemeClr val="tx1"/>
                </a:solidFill>
                <a:latin typeface="+mj-lt"/>
              </a:rPr>
              <a:t>This route has predefined rules</a:t>
            </a:r>
          </a:p>
          <a:p>
            <a:pPr>
              <a:buFont typeface="+mj-lt"/>
              <a:buAutoNum type="arabicPeriod"/>
            </a:pPr>
            <a:r>
              <a:rPr lang="en-US" sz="1600" b="0" dirty="0">
                <a:solidFill>
                  <a:schemeClr val="tx1"/>
                </a:solidFill>
                <a:latin typeface="+mj-lt"/>
              </a:rPr>
              <a:t>To communicate updates to suppliers, retailers must send a new routing guide to each supplier.</a:t>
            </a:r>
          </a:p>
          <a:p>
            <a:pPr>
              <a:buFont typeface="+mj-lt"/>
              <a:buAutoNum type="arabicPeriod"/>
            </a:pPr>
            <a:endParaRPr lang="en-US" sz="1600" b="0" dirty="0">
              <a:solidFill>
                <a:schemeClr val="tx1"/>
              </a:solidFill>
              <a:latin typeface="+mj-lt"/>
            </a:endParaRPr>
          </a:p>
          <a:p>
            <a:r>
              <a:rPr lang="en-US" sz="1600" dirty="0">
                <a:solidFill>
                  <a:schemeClr val="tx1"/>
                </a:solidFill>
                <a:latin typeface="+mj-lt"/>
              </a:rPr>
              <a:t>Dynamic Routing : </a:t>
            </a:r>
            <a:endParaRPr lang="en-US" sz="1600" dirty="0" smtClean="0">
              <a:solidFill>
                <a:schemeClr val="tx1"/>
              </a:solidFill>
              <a:latin typeface="+mj-lt"/>
            </a:endParaRPr>
          </a:p>
          <a:p>
            <a:endParaRPr lang="en-US" sz="1600" b="0" dirty="0" smtClean="0">
              <a:solidFill>
                <a:schemeClr val="tx1"/>
              </a:solidFill>
              <a:latin typeface="+mj-lt"/>
            </a:endParaRPr>
          </a:p>
          <a:p>
            <a:pPr>
              <a:buFont typeface="+mj-lt"/>
              <a:buAutoNum type="arabicPeriod"/>
            </a:pPr>
            <a:r>
              <a:rPr lang="en-US" sz="1600" b="0" dirty="0">
                <a:solidFill>
                  <a:schemeClr val="tx1"/>
                </a:solidFill>
                <a:latin typeface="+mj-lt"/>
              </a:rPr>
              <a:t>The suppliers select their own route path(Service).</a:t>
            </a:r>
          </a:p>
          <a:p>
            <a:pPr>
              <a:buFont typeface="+mj-lt"/>
              <a:buAutoNum type="arabicPeriod"/>
            </a:pPr>
            <a:r>
              <a:rPr lang="en-US" sz="1600" b="0" dirty="0">
                <a:solidFill>
                  <a:schemeClr val="tx1"/>
                </a:solidFill>
                <a:latin typeface="+mj-lt"/>
              </a:rPr>
              <a:t>Dynamic routing is a retailer initiative in which the routing guide resides in the retailer's hands, which allows it to be updated as often as desired. </a:t>
            </a:r>
          </a:p>
          <a:p>
            <a:endParaRPr lang="en-US" sz="1600" b="0" dirty="0">
              <a:latin typeface="+mj-lt"/>
            </a:endParaRPr>
          </a:p>
        </p:txBody>
      </p:sp>
    </p:spTree>
    <p:extLst>
      <p:ext uri="{BB962C8B-B14F-4D97-AF65-F5344CB8AC3E}">
        <p14:creationId xmlns:p14="http://schemas.microsoft.com/office/powerpoint/2010/main" val="106655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Warehouse</a:t>
            </a:r>
            <a:endParaRPr lang="en-US" dirty="0"/>
          </a:p>
        </p:txBody>
      </p:sp>
      <p:sp>
        <p:nvSpPr>
          <p:cNvPr id="3" name="Content Placeholder 2"/>
          <p:cNvSpPr>
            <a:spLocks noGrp="1"/>
          </p:cNvSpPr>
          <p:nvPr>
            <p:ph idx="1"/>
          </p:nvPr>
        </p:nvSpPr>
        <p:spPr>
          <a:xfrm>
            <a:off x="161364" y="1340223"/>
            <a:ext cx="8570259" cy="4872318"/>
          </a:xfrm>
        </p:spPr>
        <p:txBody>
          <a:bodyPr/>
          <a:lstStyle/>
          <a:p>
            <a:pPr marL="0" indent="0">
              <a:buNone/>
            </a:pPr>
            <a:r>
              <a:rPr lang="en-US" dirty="0">
                <a:solidFill>
                  <a:schemeClr val="tx1"/>
                </a:solidFill>
                <a:cs typeface="Times New Roman" panose="02020603050405020304" pitchFamily="18" charset="0"/>
              </a:rPr>
              <a:t>Private warehouse</a:t>
            </a:r>
          </a:p>
          <a:p>
            <a:r>
              <a:rPr lang="en-US" sz="1600" b="0" dirty="0">
                <a:solidFill>
                  <a:schemeClr val="tx1"/>
                </a:solidFill>
                <a:cs typeface="Times New Roman" panose="02020603050405020304" pitchFamily="18" charset="0"/>
              </a:rPr>
              <a:t>Private warehouses are constructed and owned by the business enterprises</a:t>
            </a:r>
          </a:p>
          <a:p>
            <a:pPr marL="0" indent="0">
              <a:buNone/>
            </a:pPr>
            <a:r>
              <a:rPr lang="en-US" sz="1600" b="0" dirty="0">
                <a:solidFill>
                  <a:schemeClr val="tx1"/>
                </a:solidFill>
                <a:cs typeface="Times New Roman" panose="02020603050405020304" pitchFamily="18" charset="0"/>
              </a:rPr>
              <a:t>in order to store the products produced by them.</a:t>
            </a:r>
          </a:p>
          <a:p>
            <a:pPr marL="0" indent="0">
              <a:buNone/>
            </a:pPr>
            <a:endParaRPr lang="en-US" dirty="0" smtClean="0">
              <a:solidFill>
                <a:schemeClr val="tx1"/>
              </a:solidFill>
              <a:cs typeface="Times New Roman" panose="02020603050405020304" pitchFamily="18" charset="0"/>
            </a:endParaRPr>
          </a:p>
          <a:p>
            <a:pPr marL="0" indent="0">
              <a:buNone/>
            </a:pPr>
            <a:r>
              <a:rPr lang="en-US" dirty="0" smtClean="0">
                <a:solidFill>
                  <a:schemeClr val="tx1"/>
                </a:solidFill>
                <a:cs typeface="Times New Roman" panose="02020603050405020304" pitchFamily="18" charset="0"/>
              </a:rPr>
              <a:t>Public </a:t>
            </a:r>
            <a:r>
              <a:rPr lang="en-US" dirty="0">
                <a:solidFill>
                  <a:schemeClr val="tx1"/>
                </a:solidFill>
                <a:cs typeface="Times New Roman" panose="02020603050405020304" pitchFamily="18" charset="0"/>
              </a:rPr>
              <a:t>warehouse</a:t>
            </a:r>
          </a:p>
          <a:p>
            <a:r>
              <a:rPr lang="en-US" sz="1600" b="0" dirty="0">
                <a:solidFill>
                  <a:schemeClr val="tx1"/>
                </a:solidFill>
                <a:cs typeface="Times New Roman" panose="02020603050405020304" pitchFamily="18" charset="0"/>
              </a:rPr>
              <a:t>A public warehouse is a specialized business establishment that provides storage facilities to the general public for a certain charge. It may be owned and operated by an individual or a cooperative society. It has to work under a </a:t>
            </a:r>
            <a:r>
              <a:rPr lang="en-US" sz="1600" dirty="0">
                <a:solidFill>
                  <a:schemeClr val="tx1"/>
                </a:solidFill>
                <a:cs typeface="Times New Roman" panose="02020603050405020304" pitchFamily="18" charset="0"/>
              </a:rPr>
              <a:t>license</a:t>
            </a:r>
            <a:r>
              <a:rPr lang="en-US" sz="1600" b="0" dirty="0">
                <a:solidFill>
                  <a:schemeClr val="tx1"/>
                </a:solidFill>
                <a:cs typeface="Times New Roman" panose="02020603050405020304" pitchFamily="18" charset="0"/>
              </a:rPr>
              <a:t> from the government in accordance with the prescribed rules and regulations</a:t>
            </a:r>
            <a:r>
              <a:rPr lang="en-US" sz="1600" b="0" dirty="0" smtClean="0">
                <a:solidFill>
                  <a:schemeClr val="tx1"/>
                </a:solidFill>
                <a:cs typeface="Times New Roman" panose="02020603050405020304" pitchFamily="18" charset="0"/>
              </a:rPr>
              <a:t>.</a:t>
            </a:r>
          </a:p>
          <a:p>
            <a:pPr marL="0" indent="0">
              <a:buNone/>
            </a:pPr>
            <a:endParaRPr lang="en-US" dirty="0" smtClean="0">
              <a:solidFill>
                <a:schemeClr val="tx1"/>
              </a:solidFill>
              <a:cs typeface="Times New Roman" panose="02020603050405020304" pitchFamily="18" charset="0"/>
            </a:endParaRPr>
          </a:p>
          <a:p>
            <a:pPr marL="0" indent="0">
              <a:buNone/>
            </a:pPr>
            <a:r>
              <a:rPr lang="en-US" dirty="0" smtClean="0">
                <a:solidFill>
                  <a:schemeClr val="tx1"/>
                </a:solidFill>
                <a:cs typeface="Times New Roman" panose="02020603050405020304" pitchFamily="18" charset="0"/>
              </a:rPr>
              <a:t>3PL</a:t>
            </a:r>
            <a:endParaRPr lang="en-US" dirty="0">
              <a:solidFill>
                <a:schemeClr val="tx1"/>
              </a:solidFill>
              <a:cs typeface="Times New Roman" panose="02020603050405020304" pitchFamily="18" charset="0"/>
            </a:endParaRPr>
          </a:p>
          <a:p>
            <a:r>
              <a:rPr lang="en-US" sz="1600" b="0" dirty="0">
                <a:solidFill>
                  <a:schemeClr val="tx1"/>
                </a:solidFill>
                <a:cs typeface="Times New Roman" panose="02020603050405020304" pitchFamily="18" charset="0"/>
              </a:rPr>
              <a:t>A third-party logistics provider, sometimes called a 3PL or 3PL company, is a</a:t>
            </a:r>
          </a:p>
          <a:p>
            <a:pPr marL="0" indent="0">
              <a:buNone/>
            </a:pPr>
            <a:r>
              <a:rPr lang="en-US" sz="1600" b="0" dirty="0">
                <a:solidFill>
                  <a:schemeClr val="tx1"/>
                </a:solidFill>
                <a:cs typeface="Times New Roman" panose="02020603050405020304" pitchFamily="18" charset="0"/>
              </a:rPr>
              <a:t>firm that provides outsourced </a:t>
            </a:r>
            <a:r>
              <a:rPr lang="en-US" sz="1600" dirty="0">
                <a:solidFill>
                  <a:schemeClr val="tx1"/>
                </a:solidFill>
                <a:cs typeface="Times New Roman" panose="02020603050405020304" pitchFamily="18" charset="0"/>
              </a:rPr>
              <a:t>logistics services </a:t>
            </a:r>
            <a:r>
              <a:rPr lang="en-US" sz="1600" b="0" dirty="0">
                <a:solidFill>
                  <a:schemeClr val="tx1"/>
                </a:solidFill>
                <a:cs typeface="Times New Roman" panose="02020603050405020304" pitchFamily="18" charset="0"/>
              </a:rPr>
              <a:t>to client companies for part,</a:t>
            </a:r>
          </a:p>
          <a:p>
            <a:pPr marL="0" indent="0">
              <a:buNone/>
            </a:pPr>
            <a:r>
              <a:rPr lang="en-US" sz="1600" b="0" dirty="0">
                <a:solidFill>
                  <a:schemeClr val="tx1"/>
                </a:solidFill>
                <a:cs typeface="Times New Roman" panose="02020603050405020304" pitchFamily="18" charset="0"/>
              </a:rPr>
              <a:t>or all of their </a:t>
            </a:r>
            <a:r>
              <a:rPr lang="en-US" sz="1600" dirty="0">
                <a:solidFill>
                  <a:schemeClr val="tx1"/>
                </a:solidFill>
                <a:cs typeface="Times New Roman" panose="02020603050405020304" pitchFamily="18" charset="0"/>
              </a:rPr>
              <a:t>supply chain management </a:t>
            </a:r>
            <a:r>
              <a:rPr lang="en-US" sz="1600" dirty="0" smtClean="0">
                <a:solidFill>
                  <a:schemeClr val="tx1"/>
                </a:solidFill>
                <a:cs typeface="Times New Roman" panose="02020603050405020304" pitchFamily="18" charset="0"/>
              </a:rPr>
              <a:t>functions </a:t>
            </a:r>
            <a:r>
              <a:rPr lang="en-US" sz="1600" b="0" dirty="0" smtClean="0">
                <a:solidFill>
                  <a:schemeClr val="tx1"/>
                </a:solidFill>
                <a:cs typeface="Times New Roman" panose="02020603050405020304" pitchFamily="18" charset="0"/>
              </a:rPr>
              <a:t>and also provide </a:t>
            </a:r>
            <a:r>
              <a:rPr lang="en-US" sz="1600" dirty="0" smtClean="0">
                <a:solidFill>
                  <a:schemeClr val="tx1"/>
                </a:solidFill>
                <a:cs typeface="Times New Roman" panose="02020603050405020304" pitchFamily="18" charset="0"/>
              </a:rPr>
              <a:t>space</a:t>
            </a:r>
            <a:r>
              <a:rPr lang="en-US" sz="1600" b="0" dirty="0" smtClean="0">
                <a:solidFill>
                  <a:schemeClr val="tx1"/>
                </a:solidFill>
                <a:cs typeface="Times New Roman" panose="02020603050405020304" pitchFamily="18" charset="0"/>
              </a:rPr>
              <a:t> to store their products.</a:t>
            </a:r>
            <a:endParaRPr lang="en-US" sz="1600" b="0" dirty="0">
              <a:solidFill>
                <a:schemeClr val="tx1"/>
              </a:solidFill>
              <a:cs typeface="Times New Roman" panose="02020603050405020304" pitchFamily="18" charset="0"/>
            </a:endParaRPr>
          </a:p>
          <a:p>
            <a:endParaRPr 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378570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Consolidation</a:t>
            </a:r>
            <a:endParaRPr lang="en-US" dirty="0"/>
          </a:p>
        </p:txBody>
      </p:sp>
      <p:sp>
        <p:nvSpPr>
          <p:cNvPr id="3" name="Content Placeholder 2"/>
          <p:cNvSpPr>
            <a:spLocks noGrp="1"/>
          </p:cNvSpPr>
          <p:nvPr>
            <p:ph idx="1"/>
          </p:nvPr>
        </p:nvSpPr>
        <p:spPr>
          <a:xfrm>
            <a:off x="394447" y="1515036"/>
            <a:ext cx="8292353" cy="4611128"/>
          </a:xfrm>
        </p:spPr>
        <p:txBody>
          <a:bodyPr/>
          <a:lstStyle/>
          <a:p>
            <a:pPr algn="just"/>
            <a:r>
              <a:rPr lang="en-US" sz="1600" b="0" dirty="0">
                <a:solidFill>
                  <a:schemeClr val="tx1"/>
                </a:solidFill>
                <a:latin typeface="+mj-lt"/>
              </a:rPr>
              <a:t>It is the assignment of Outbound location to cartons of similar characteristics.</a:t>
            </a:r>
          </a:p>
          <a:p>
            <a:pPr algn="just"/>
            <a:r>
              <a:rPr lang="en-US" sz="1600" b="0" dirty="0">
                <a:solidFill>
                  <a:schemeClr val="tx1"/>
                </a:solidFill>
                <a:latin typeface="+mj-lt"/>
              </a:rPr>
              <a:t>The purpose of OC is to consolidate the multiple cartons of single order that were packed in various areas of the WH.</a:t>
            </a:r>
          </a:p>
          <a:p>
            <a:pPr algn="just"/>
            <a:r>
              <a:rPr lang="en-US" sz="1600" b="0" dirty="0">
                <a:solidFill>
                  <a:schemeClr val="tx1"/>
                </a:solidFill>
                <a:latin typeface="+mj-lt"/>
              </a:rPr>
              <a:t>To combine like orders together for lower shipping chargers</a:t>
            </a:r>
          </a:p>
          <a:p>
            <a:pPr lvl="1"/>
            <a:endParaRPr lang="en-US" dirty="0">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050" y="3059114"/>
            <a:ext cx="399256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589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Management</a:t>
            </a:r>
            <a:endParaRPr lang="en-US" dirty="0"/>
          </a:p>
        </p:txBody>
      </p:sp>
      <p:sp>
        <p:nvSpPr>
          <p:cNvPr id="3" name="Content Placeholder 2"/>
          <p:cNvSpPr>
            <a:spLocks noGrp="1"/>
          </p:cNvSpPr>
          <p:nvPr>
            <p:ph idx="1"/>
          </p:nvPr>
        </p:nvSpPr>
        <p:spPr>
          <a:xfrm>
            <a:off x="421341" y="1532966"/>
            <a:ext cx="8265459" cy="4593198"/>
          </a:xfrm>
        </p:spPr>
        <p:txBody>
          <a:bodyPr/>
          <a:lstStyle/>
          <a:p>
            <a:endParaRPr lang="en-US" sz="1600" b="0" dirty="0" smtClean="0">
              <a:solidFill>
                <a:schemeClr val="tx1"/>
              </a:solidFill>
              <a:latin typeface="+mj-lt"/>
            </a:endParaRPr>
          </a:p>
          <a:p>
            <a:r>
              <a:rPr lang="en-US" sz="1600" b="0" dirty="0" smtClean="0">
                <a:solidFill>
                  <a:schemeClr val="tx1"/>
                </a:solidFill>
                <a:latin typeface="+mj-lt"/>
              </a:rPr>
              <a:t>It </a:t>
            </a:r>
            <a:r>
              <a:rPr lang="en-US" sz="1600" b="0" dirty="0">
                <a:solidFill>
                  <a:schemeClr val="tx1"/>
                </a:solidFill>
                <a:latin typeface="+mj-lt"/>
              </a:rPr>
              <a:t>is defined as a piece of work required to be done. </a:t>
            </a:r>
            <a:endParaRPr lang="en-US" sz="1600" b="0" dirty="0" smtClean="0">
              <a:solidFill>
                <a:schemeClr val="tx1"/>
              </a:solidFill>
              <a:latin typeface="+mj-lt"/>
            </a:endParaRPr>
          </a:p>
          <a:p>
            <a:r>
              <a:rPr lang="en-US" sz="1600" b="0" dirty="0" smtClean="0">
                <a:solidFill>
                  <a:schemeClr val="tx1"/>
                </a:solidFill>
                <a:latin typeface="+mj-lt"/>
              </a:rPr>
              <a:t>Tasking </a:t>
            </a:r>
            <a:r>
              <a:rPr lang="en-US" sz="1600" b="0" dirty="0">
                <a:solidFill>
                  <a:schemeClr val="tx1"/>
                </a:solidFill>
                <a:latin typeface="+mj-lt"/>
              </a:rPr>
              <a:t>is a system directed process, which assigns tasks to operators, based on task group, priority, and current location.  </a:t>
            </a:r>
            <a:endParaRPr lang="en-US" sz="1600" b="0" dirty="0" smtClean="0">
              <a:solidFill>
                <a:schemeClr val="tx1"/>
              </a:solidFill>
              <a:latin typeface="+mj-lt"/>
            </a:endParaRPr>
          </a:p>
          <a:p>
            <a:r>
              <a:rPr lang="en-US" sz="1600" b="0" dirty="0" smtClean="0">
                <a:solidFill>
                  <a:schemeClr val="tx1"/>
                </a:solidFill>
                <a:latin typeface="+mj-lt"/>
              </a:rPr>
              <a:t>Task </a:t>
            </a:r>
            <a:r>
              <a:rPr lang="en-US" sz="1600" b="0" dirty="0">
                <a:solidFill>
                  <a:schemeClr val="tx1"/>
                </a:solidFill>
                <a:latin typeface="+mj-lt"/>
              </a:rPr>
              <a:t>groups are typically defined by job function and/or equipment type. </a:t>
            </a:r>
          </a:p>
        </p:txBody>
      </p:sp>
    </p:spTree>
    <p:extLst>
      <p:ext uri="{BB962C8B-B14F-4D97-AF65-F5344CB8AC3E}">
        <p14:creationId xmlns:p14="http://schemas.microsoft.com/office/powerpoint/2010/main" val="1863371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Shipping</a:t>
            </a:r>
            <a:endParaRPr lang="en-US" dirty="0"/>
          </a:p>
        </p:txBody>
      </p:sp>
      <p:sp>
        <p:nvSpPr>
          <p:cNvPr id="3" name="Content Placeholder 2"/>
          <p:cNvSpPr>
            <a:spLocks noGrp="1"/>
          </p:cNvSpPr>
          <p:nvPr>
            <p:ph idx="1"/>
          </p:nvPr>
        </p:nvSpPr>
        <p:spPr/>
        <p:txBody>
          <a:bodyPr/>
          <a:lstStyle/>
          <a:p>
            <a:r>
              <a:rPr lang="en-US" sz="1600" b="0" dirty="0">
                <a:solidFill>
                  <a:schemeClr val="tx1"/>
                </a:solidFill>
                <a:latin typeface="+mj-lt"/>
              </a:rPr>
              <a:t>Shipping is the final process of order fulfillment process.</a:t>
            </a:r>
          </a:p>
          <a:p>
            <a:r>
              <a:rPr lang="en-US" sz="1600" b="0" dirty="0">
                <a:solidFill>
                  <a:schemeClr val="tx1"/>
                </a:solidFill>
                <a:latin typeface="+mj-lt"/>
              </a:rPr>
              <a:t>Shipping is the physical process of transporting the goods.</a:t>
            </a:r>
          </a:p>
          <a:p>
            <a:pPr algn="just"/>
            <a:r>
              <a:rPr lang="en-US" sz="1600" b="0" dirty="0">
                <a:solidFill>
                  <a:schemeClr val="tx1"/>
                </a:solidFill>
                <a:latin typeface="+mj-lt"/>
              </a:rPr>
              <a:t>Shipments should be loaded onto the right trailers, then tracked until they reach the customer in good condition.</a:t>
            </a:r>
          </a:p>
          <a:p>
            <a:pPr marL="0" indent="0">
              <a:buNone/>
            </a:pPr>
            <a:endParaRPr lang="en-US" sz="1600" b="0" dirty="0">
              <a:solidFill>
                <a:schemeClr val="tx1"/>
              </a:solidFill>
              <a:latin typeface="+mj-lt"/>
            </a:endParaRPr>
          </a:p>
          <a:p>
            <a:pPr marL="0" indent="0">
              <a:buNone/>
            </a:pPr>
            <a:endParaRPr lang="en-US" sz="1600" dirty="0">
              <a:latin typeface="+mj-lt"/>
            </a:endParaRPr>
          </a:p>
          <a:p>
            <a:endParaRPr lang="en-US" sz="1600" dirty="0">
              <a:latin typeface="+mj-lt"/>
            </a:endParaRPr>
          </a:p>
          <a:p>
            <a:endParaRPr lang="en-US" sz="160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460" y="3107975"/>
            <a:ext cx="3568891" cy="2550610"/>
          </a:xfrm>
          <a:prstGeom prst="rect">
            <a:avLst/>
          </a:prstGeom>
        </p:spPr>
      </p:pic>
    </p:spTree>
    <p:extLst>
      <p:ext uri="{BB962C8B-B14F-4D97-AF65-F5344CB8AC3E}">
        <p14:creationId xmlns:p14="http://schemas.microsoft.com/office/powerpoint/2010/main" val="2872280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Invoicing</a:t>
            </a:r>
            <a:endParaRPr lang="en-US" dirty="0"/>
          </a:p>
        </p:txBody>
      </p:sp>
      <p:sp>
        <p:nvSpPr>
          <p:cNvPr id="3" name="Content Placeholder 2"/>
          <p:cNvSpPr>
            <a:spLocks noGrp="1"/>
          </p:cNvSpPr>
          <p:nvPr>
            <p:ph idx="1"/>
          </p:nvPr>
        </p:nvSpPr>
        <p:spPr>
          <a:xfrm>
            <a:off x="304800" y="1340224"/>
            <a:ext cx="8229600" cy="4525963"/>
          </a:xfrm>
        </p:spPr>
        <p:txBody>
          <a:bodyPr/>
          <a:lstStyle/>
          <a:p>
            <a:pPr lvl="0" algn="just"/>
            <a:r>
              <a:rPr lang="en-US" sz="1600" b="0" dirty="0">
                <a:solidFill>
                  <a:schemeClr val="tx1"/>
                </a:solidFill>
                <a:latin typeface="+mj-lt"/>
              </a:rPr>
              <a:t>Invoicing is the process of generating customer invoices for all completed shipments. </a:t>
            </a:r>
          </a:p>
          <a:p>
            <a:pPr algn="just"/>
            <a:r>
              <a:rPr lang="en-US" sz="1600" b="0" dirty="0">
                <a:solidFill>
                  <a:schemeClr val="tx1"/>
                </a:solidFill>
                <a:latin typeface="+mj-lt"/>
              </a:rPr>
              <a:t>Once the shipment is done the confirmation of shipment is provided through</a:t>
            </a:r>
          </a:p>
          <a:p>
            <a:pPr marL="0" indent="0" algn="just">
              <a:buNone/>
            </a:pPr>
            <a:r>
              <a:rPr lang="en-US" sz="1600" b="0" dirty="0">
                <a:solidFill>
                  <a:schemeClr val="tx1"/>
                </a:solidFill>
                <a:latin typeface="+mj-lt"/>
              </a:rPr>
              <a:t>       invoice to the customer.</a:t>
            </a:r>
          </a:p>
          <a:p>
            <a:pPr marL="0" lvl="0" indent="0">
              <a:buNone/>
            </a:pPr>
            <a:endParaRPr lang="en-US" sz="1600" b="0" dirty="0">
              <a:solidFill>
                <a:schemeClr val="tx1"/>
              </a:solidFill>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721" y="2405685"/>
            <a:ext cx="5696211" cy="3460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15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Flow</a:t>
            </a:r>
            <a:endParaRPr lang="en-US" dirty="0"/>
          </a:p>
        </p:txBody>
      </p:sp>
      <p:sp>
        <p:nvSpPr>
          <p:cNvPr id="3" name="Content Placeholder 2"/>
          <p:cNvSpPr>
            <a:spLocks noGrp="1"/>
          </p:cNvSpPr>
          <p:nvPr>
            <p:ph idx="1"/>
          </p:nvPr>
        </p:nvSpPr>
        <p:spPr/>
        <p:txBody>
          <a:bodyPr/>
          <a:lstStyle/>
          <a:p>
            <a:pPr marL="0" indent="0" algn="just">
              <a:buClr>
                <a:schemeClr val="accent5">
                  <a:lumMod val="75000"/>
                </a:schemeClr>
              </a:buClr>
              <a:buNone/>
            </a:pPr>
            <a:endParaRPr lang="en-US" sz="1600" b="0" dirty="0" smtClean="0">
              <a:solidFill>
                <a:schemeClr val="tx1"/>
              </a:solidFill>
              <a:cs typeface="Times New Roman" panose="02020603050405020304" pitchFamily="18" charset="0"/>
            </a:endParaRPr>
          </a:p>
          <a:p>
            <a:pPr marL="0" indent="0" algn="just">
              <a:buClr>
                <a:schemeClr val="accent5">
                  <a:lumMod val="75000"/>
                </a:schemeClr>
              </a:buClr>
              <a:buNone/>
            </a:pPr>
            <a:r>
              <a:rPr lang="en-US" sz="1600" b="0" dirty="0" smtClean="0">
                <a:solidFill>
                  <a:schemeClr val="tx1"/>
                </a:solidFill>
                <a:cs typeface="Times New Roman" panose="02020603050405020304" pitchFamily="18" charset="0"/>
              </a:rPr>
              <a:t>Types </a:t>
            </a:r>
            <a:r>
              <a:rPr lang="en-US" sz="1600" b="0" dirty="0">
                <a:solidFill>
                  <a:schemeClr val="tx1"/>
                </a:solidFill>
                <a:cs typeface="Times New Roman" panose="02020603050405020304" pitchFamily="18" charset="0"/>
              </a:rPr>
              <a:t>of Business flow are:</a:t>
            </a:r>
          </a:p>
          <a:p>
            <a:pPr algn="just">
              <a:buClr>
                <a:schemeClr val="accent5">
                  <a:lumMod val="75000"/>
                </a:schemeClr>
              </a:buClr>
            </a:pPr>
            <a:r>
              <a:rPr lang="en-US" sz="1600" dirty="0">
                <a:solidFill>
                  <a:schemeClr val="tx1"/>
                </a:solidFill>
                <a:cs typeface="Times New Roman" panose="02020603050405020304" pitchFamily="18" charset="0"/>
              </a:rPr>
              <a:t>Retail</a:t>
            </a:r>
            <a:r>
              <a:rPr lang="en-US" sz="1600" b="0" dirty="0">
                <a:solidFill>
                  <a:schemeClr val="tx1"/>
                </a:solidFill>
                <a:cs typeface="Times New Roman" panose="02020603050405020304" pitchFamily="18" charset="0"/>
              </a:rPr>
              <a:t>:</a:t>
            </a:r>
          </a:p>
          <a:p>
            <a:pPr marL="0" indent="0" algn="just">
              <a:buClr>
                <a:schemeClr val="accent5">
                  <a:lumMod val="75000"/>
                </a:schemeClr>
              </a:buClr>
              <a:buNone/>
            </a:pPr>
            <a:r>
              <a:rPr lang="en-US" sz="1600" b="0" dirty="0">
                <a:solidFill>
                  <a:schemeClr val="tx1"/>
                </a:solidFill>
                <a:cs typeface="Times New Roman" panose="02020603050405020304" pitchFamily="18" charset="0"/>
              </a:rPr>
              <a:t>Business to Business flow.</a:t>
            </a:r>
          </a:p>
          <a:p>
            <a:pPr algn="just">
              <a:buClr>
                <a:schemeClr val="accent5">
                  <a:lumMod val="75000"/>
                </a:schemeClr>
              </a:buClr>
            </a:pPr>
            <a:r>
              <a:rPr lang="en-US" sz="1600" dirty="0">
                <a:solidFill>
                  <a:schemeClr val="tx1"/>
                </a:solidFill>
                <a:cs typeface="Times New Roman" panose="02020603050405020304" pitchFamily="18" charset="0"/>
              </a:rPr>
              <a:t>Wholesale</a:t>
            </a:r>
            <a:r>
              <a:rPr lang="en-US" sz="1600" b="0" dirty="0">
                <a:solidFill>
                  <a:schemeClr val="tx1"/>
                </a:solidFill>
                <a:cs typeface="Times New Roman" panose="02020603050405020304" pitchFamily="18" charset="0"/>
              </a:rPr>
              <a:t>:</a:t>
            </a:r>
          </a:p>
          <a:p>
            <a:pPr marL="0" indent="0" algn="just">
              <a:buClr>
                <a:schemeClr val="accent5">
                  <a:lumMod val="75000"/>
                </a:schemeClr>
              </a:buClr>
              <a:buNone/>
            </a:pPr>
            <a:r>
              <a:rPr lang="en-US" sz="1600" b="0" dirty="0">
                <a:solidFill>
                  <a:schemeClr val="tx1"/>
                </a:solidFill>
                <a:cs typeface="Times New Roman" panose="02020603050405020304" pitchFamily="18" charset="0"/>
              </a:rPr>
              <a:t>Business to customer flow.</a:t>
            </a:r>
          </a:p>
          <a:p>
            <a:pPr algn="just">
              <a:buClr>
                <a:schemeClr val="accent5">
                  <a:lumMod val="75000"/>
                </a:schemeClr>
              </a:buClr>
            </a:pPr>
            <a:r>
              <a:rPr lang="en-US" sz="1600" dirty="0">
                <a:solidFill>
                  <a:schemeClr val="tx1"/>
                </a:solidFill>
                <a:cs typeface="Times New Roman" panose="02020603050405020304" pitchFamily="18" charset="0"/>
              </a:rPr>
              <a:t>E-commerce</a:t>
            </a:r>
            <a:r>
              <a:rPr lang="en-US" sz="1600" b="0" dirty="0">
                <a:solidFill>
                  <a:schemeClr val="tx1"/>
                </a:solidFill>
                <a:cs typeface="Times New Roman" panose="02020603050405020304" pitchFamily="18" charset="0"/>
              </a:rPr>
              <a:t>:</a:t>
            </a:r>
          </a:p>
          <a:p>
            <a:pPr marL="0" indent="0" algn="just">
              <a:buClr>
                <a:schemeClr val="accent5">
                  <a:lumMod val="75000"/>
                </a:schemeClr>
              </a:buClr>
              <a:buNone/>
            </a:pPr>
            <a:r>
              <a:rPr lang="en-US" sz="1600" b="0" dirty="0">
                <a:solidFill>
                  <a:schemeClr val="tx1"/>
                </a:solidFill>
                <a:cs typeface="Times New Roman" panose="02020603050405020304" pitchFamily="18" charset="0"/>
              </a:rPr>
              <a:t>Business to customer flow.</a:t>
            </a:r>
          </a:p>
          <a:p>
            <a:endParaRPr lang="en-US" sz="1600" dirty="0"/>
          </a:p>
        </p:txBody>
      </p:sp>
    </p:spTree>
    <p:extLst>
      <p:ext uri="{BB962C8B-B14F-4D97-AF65-F5344CB8AC3E}">
        <p14:creationId xmlns:p14="http://schemas.microsoft.com/office/powerpoint/2010/main" val="142555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a:t>
            </a:r>
            <a:r>
              <a:rPr lang="en-US" dirty="0" smtClean="0"/>
              <a:t>operations</a:t>
            </a:r>
            <a:endParaRPr lang="en-US" dirty="0"/>
          </a:p>
        </p:txBody>
      </p:sp>
      <p:sp>
        <p:nvSpPr>
          <p:cNvPr id="3" name="Content Placeholder 2"/>
          <p:cNvSpPr>
            <a:spLocks noGrp="1"/>
          </p:cNvSpPr>
          <p:nvPr>
            <p:ph idx="1"/>
          </p:nvPr>
        </p:nvSpPr>
        <p:spPr/>
        <p:txBody>
          <a:bodyPr/>
          <a:lstStyle/>
          <a:p>
            <a:pPr marL="0" indent="0">
              <a:buNone/>
            </a:pPr>
            <a:endParaRPr lang="en-US" sz="1600" dirty="0" smtClean="0"/>
          </a:p>
          <a:p>
            <a:pPr marL="0" indent="0">
              <a:buNone/>
            </a:pPr>
            <a:r>
              <a:rPr lang="en-US" sz="1600" b="0" dirty="0">
                <a:solidFill>
                  <a:schemeClr val="tx1"/>
                </a:solidFill>
                <a:cs typeface="Times New Roman" panose="02020603050405020304" pitchFamily="18" charset="0"/>
              </a:rPr>
              <a:t>The operations of WMS are as follows</a:t>
            </a:r>
          </a:p>
          <a:p>
            <a:pPr lvl="0"/>
            <a:endParaRPr lang="en-US" sz="1600" b="0" dirty="0" smtClean="0">
              <a:solidFill>
                <a:schemeClr val="tx1"/>
              </a:solidFill>
              <a:cs typeface="Times New Roman" panose="02020603050405020304" pitchFamily="18" charset="0"/>
            </a:endParaRPr>
          </a:p>
          <a:p>
            <a:pPr lvl="0"/>
            <a:r>
              <a:rPr lang="en-US" sz="1600" b="0" dirty="0" smtClean="0">
                <a:solidFill>
                  <a:schemeClr val="tx1"/>
                </a:solidFill>
                <a:cs typeface="Times New Roman" panose="02020603050405020304" pitchFamily="18" charset="0"/>
              </a:rPr>
              <a:t>Inbound </a:t>
            </a:r>
            <a:r>
              <a:rPr lang="en-US" sz="1600" b="0" dirty="0">
                <a:solidFill>
                  <a:schemeClr val="tx1"/>
                </a:solidFill>
                <a:cs typeface="Times New Roman" panose="02020603050405020304" pitchFamily="18" charset="0"/>
              </a:rPr>
              <a:t>operations</a:t>
            </a:r>
          </a:p>
          <a:p>
            <a:endParaRPr lang="en-US" sz="1600" b="0" dirty="0" smtClean="0">
              <a:solidFill>
                <a:schemeClr val="tx1"/>
              </a:solidFill>
              <a:cs typeface="Times New Roman" panose="02020603050405020304" pitchFamily="18" charset="0"/>
            </a:endParaRPr>
          </a:p>
          <a:p>
            <a:r>
              <a:rPr lang="en-US" sz="1600" b="0" dirty="0" smtClean="0">
                <a:solidFill>
                  <a:schemeClr val="tx1"/>
                </a:solidFill>
                <a:cs typeface="Times New Roman" panose="02020603050405020304" pitchFamily="18" charset="0"/>
              </a:rPr>
              <a:t>Inventory </a:t>
            </a:r>
            <a:r>
              <a:rPr lang="en-US" sz="1600" b="0" dirty="0">
                <a:solidFill>
                  <a:schemeClr val="tx1"/>
                </a:solidFill>
                <a:cs typeface="Times New Roman" panose="02020603050405020304" pitchFamily="18" charset="0"/>
              </a:rPr>
              <a:t>Management</a:t>
            </a:r>
          </a:p>
          <a:p>
            <a:pPr lvl="0"/>
            <a:endParaRPr lang="en-US" sz="1600" b="0" dirty="0" smtClean="0">
              <a:solidFill>
                <a:schemeClr val="tx1"/>
              </a:solidFill>
              <a:cs typeface="Times New Roman" panose="02020603050405020304" pitchFamily="18" charset="0"/>
            </a:endParaRPr>
          </a:p>
          <a:p>
            <a:pPr lvl="0"/>
            <a:r>
              <a:rPr lang="en-US" sz="1600" b="0" dirty="0" smtClean="0">
                <a:solidFill>
                  <a:schemeClr val="tx1"/>
                </a:solidFill>
                <a:cs typeface="Times New Roman" panose="02020603050405020304" pitchFamily="18" charset="0"/>
              </a:rPr>
              <a:t>Outbound </a:t>
            </a:r>
            <a:r>
              <a:rPr lang="en-US" sz="1600" b="0" dirty="0">
                <a:solidFill>
                  <a:schemeClr val="tx1"/>
                </a:solidFill>
                <a:cs typeface="Times New Roman" panose="02020603050405020304" pitchFamily="18" charset="0"/>
              </a:rPr>
              <a:t>operations</a:t>
            </a:r>
          </a:p>
          <a:p>
            <a:pPr marL="0" lvl="0" indent="0">
              <a:buNone/>
            </a:pPr>
            <a:endParaRPr lang="en-US" sz="1600" dirty="0"/>
          </a:p>
          <a:p>
            <a:pPr marL="0" indent="0">
              <a:buNone/>
            </a:pPr>
            <a:endParaRPr lang="en-US" sz="1600" dirty="0"/>
          </a:p>
          <a:p>
            <a:endParaRPr lang="en-US" sz="1600" dirty="0"/>
          </a:p>
        </p:txBody>
      </p:sp>
    </p:spTree>
    <p:extLst>
      <p:ext uri="{BB962C8B-B14F-4D97-AF65-F5344CB8AC3E}">
        <p14:creationId xmlns:p14="http://schemas.microsoft.com/office/powerpoint/2010/main" val="111203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42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5511"/>
            <a:ext cx="9144000" cy="1337310"/>
          </a:xfrm>
          <a:prstGeom prst="rect">
            <a:avLst/>
          </a:prstGeom>
        </p:spPr>
      </p:pic>
      <p:sp>
        <p:nvSpPr>
          <p:cNvPr id="10" name="Rectangle 9"/>
          <p:cNvSpPr/>
          <p:nvPr/>
        </p:nvSpPr>
        <p:spPr>
          <a:xfrm>
            <a:off x="0" y="6310489"/>
            <a:ext cx="9144000" cy="54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98626" y="1839878"/>
            <a:ext cx="8640658" cy="1200329"/>
          </a:xfrm>
          <a:prstGeom prst="rect">
            <a:avLst/>
          </a:prstGeom>
          <a:noFill/>
        </p:spPr>
        <p:txBody>
          <a:bodyPr wrap="square" rtlCol="0">
            <a:spAutoFit/>
          </a:bodyPr>
          <a:lstStyle/>
          <a:p>
            <a:pPr algn="ctr"/>
            <a:endParaRPr lang="en-US" sz="3600" dirty="0" smtClean="0">
              <a:solidFill>
                <a:schemeClr val="bg1"/>
              </a:solidFill>
              <a:latin typeface="Candara" panose="020E0502030303020204" pitchFamily="34" charset="0"/>
            </a:endParaRPr>
          </a:p>
          <a:p>
            <a:pPr algn="ctr"/>
            <a:r>
              <a:rPr lang="en-US" sz="3600" dirty="0" smtClean="0">
                <a:solidFill>
                  <a:schemeClr val="bg1"/>
                </a:solidFill>
                <a:latin typeface="Candara" panose="020E0502030303020204" pitchFamily="34" charset="0"/>
              </a:rPr>
              <a:t>Inbound Operation</a:t>
            </a:r>
            <a:endParaRPr lang="en-US" sz="3600" dirty="0">
              <a:solidFill>
                <a:schemeClr val="bg1"/>
              </a:solidFill>
              <a:latin typeface="Candara" panose="020E0502030303020204" pitchFamily="34" charset="0"/>
            </a:endParaRPr>
          </a:p>
        </p:txBody>
      </p:sp>
      <p:sp>
        <p:nvSpPr>
          <p:cNvPr id="12" name="TextBox 11"/>
          <p:cNvSpPr txBox="1"/>
          <p:nvPr/>
        </p:nvSpPr>
        <p:spPr>
          <a:xfrm>
            <a:off x="6770973" y="5241038"/>
            <a:ext cx="1797287" cy="230832"/>
          </a:xfrm>
          <a:prstGeom prst="rect">
            <a:avLst/>
          </a:prstGeom>
          <a:noFill/>
        </p:spPr>
        <p:txBody>
          <a:bodyPr wrap="none" rtlCol="0">
            <a:spAutoFit/>
          </a:bodyPr>
          <a:lstStyle/>
          <a:p>
            <a:pPr algn="r"/>
            <a:r>
              <a:rPr lang="en-US" sz="900" dirty="0" smtClean="0">
                <a:solidFill>
                  <a:schemeClr val="bg1"/>
                </a:solidFill>
                <a:latin typeface="Candara" panose="020E0502030303020204" pitchFamily="34" charset="0"/>
              </a:rPr>
              <a:t>IGATE is now a part of Capgemini</a:t>
            </a:r>
            <a:endParaRPr lang="en-US" sz="900" dirty="0">
              <a:solidFill>
                <a:schemeClr val="bg1"/>
              </a:solidFill>
              <a:latin typeface="Candara" panose="020E0502030303020204" pitchFamily="34" charset="0"/>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1516" y="6246119"/>
            <a:ext cx="2163952" cy="1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1"/>
            <a:ext cx="9144000" cy="54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4285" y="117220"/>
            <a:ext cx="738715" cy="30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7640" y="5921664"/>
            <a:ext cx="2163952" cy="50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IGATE Sensitive</a:t>
            </a:r>
            <a:endParaRPr lang="en-US" dirty="0"/>
          </a:p>
        </p:txBody>
      </p:sp>
    </p:spTree>
    <p:extLst>
      <p:ext uri="{BB962C8B-B14F-4D97-AF65-F5344CB8AC3E}">
        <p14:creationId xmlns:p14="http://schemas.microsoft.com/office/powerpoint/2010/main" val="178733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Inbound </a:t>
            </a:r>
            <a:r>
              <a:rPr lang="en-US" dirty="0" smtClean="0">
                <a:cs typeface="Times New Roman" panose="02020603050405020304" pitchFamily="18" charset="0"/>
              </a:rPr>
              <a:t>operation</a:t>
            </a:r>
            <a:endParaRPr lang="en-US" dirty="0"/>
          </a:p>
        </p:txBody>
      </p:sp>
      <p:sp>
        <p:nvSpPr>
          <p:cNvPr id="3" name="Content Placeholder 2"/>
          <p:cNvSpPr>
            <a:spLocks noGrp="1"/>
          </p:cNvSpPr>
          <p:nvPr>
            <p:ph idx="1"/>
          </p:nvPr>
        </p:nvSpPr>
        <p:spPr>
          <a:xfrm>
            <a:off x="242047" y="1268506"/>
            <a:ext cx="8229600" cy="4525963"/>
          </a:xfrm>
        </p:spPr>
        <p:txBody>
          <a:bodyPr/>
          <a:lstStyle/>
          <a:p>
            <a:pPr marL="0" indent="0">
              <a:buNone/>
            </a:pPr>
            <a:endParaRPr lang="en-US" sz="1600" b="0" dirty="0" smtClean="0">
              <a:solidFill>
                <a:schemeClr val="tx1"/>
              </a:solidFill>
              <a:cs typeface="Times New Roman" panose="02020603050405020304" pitchFamily="18" charset="0"/>
            </a:endParaRPr>
          </a:p>
          <a:p>
            <a:pPr marL="0" indent="0">
              <a:buNone/>
            </a:pPr>
            <a:r>
              <a:rPr lang="en-US" sz="1600" b="0" dirty="0" smtClean="0">
                <a:solidFill>
                  <a:schemeClr val="tx1"/>
                </a:solidFill>
                <a:cs typeface="Times New Roman" panose="02020603050405020304" pitchFamily="18" charset="0"/>
              </a:rPr>
              <a:t>The process of getting the inventory into warehouse from the vendors is called</a:t>
            </a:r>
          </a:p>
          <a:p>
            <a:pPr marL="0" indent="0">
              <a:buNone/>
            </a:pPr>
            <a:r>
              <a:rPr lang="en-US" sz="1600" b="0" dirty="0" smtClean="0">
                <a:solidFill>
                  <a:schemeClr val="tx1"/>
                </a:solidFill>
                <a:cs typeface="Times New Roman" panose="02020603050405020304" pitchFamily="18" charset="0"/>
              </a:rPr>
              <a:t>Pre-Receiving.</a:t>
            </a:r>
          </a:p>
          <a:p>
            <a:pPr marL="0" indent="0">
              <a:buNone/>
            </a:pPr>
            <a:endParaRPr lang="en-US" sz="1600" b="0" dirty="0" smtClean="0">
              <a:solidFill>
                <a:schemeClr val="tx1"/>
              </a:solidFill>
              <a:cs typeface="Times New Roman" panose="02020603050405020304" pitchFamily="18" charset="0"/>
            </a:endParaRPr>
          </a:p>
          <a:p>
            <a:pPr marL="0" indent="0">
              <a:buNone/>
            </a:pPr>
            <a:r>
              <a:rPr lang="en-US" sz="1600" b="0" dirty="0" smtClean="0">
                <a:solidFill>
                  <a:schemeClr val="tx1"/>
                </a:solidFill>
                <a:cs typeface="Times New Roman" panose="02020603050405020304" pitchFamily="18" charset="0"/>
              </a:rPr>
              <a:t>It contains four parts:</a:t>
            </a:r>
          </a:p>
          <a:p>
            <a:pPr marL="114300" indent="0">
              <a:buNone/>
            </a:pPr>
            <a:r>
              <a:rPr lang="en-US" sz="1600" b="0" dirty="0" smtClean="0">
                <a:solidFill>
                  <a:schemeClr val="tx1"/>
                </a:solidFill>
                <a:cs typeface="Times New Roman" panose="02020603050405020304" pitchFamily="18" charset="0"/>
              </a:rPr>
              <a:t>	1. Pre – Receiving</a:t>
            </a:r>
          </a:p>
          <a:p>
            <a:pPr marL="114300" indent="0">
              <a:buNone/>
            </a:pPr>
            <a:r>
              <a:rPr lang="en-US" sz="1600" b="0" dirty="0" smtClean="0">
                <a:solidFill>
                  <a:schemeClr val="tx1"/>
                </a:solidFill>
                <a:cs typeface="Times New Roman" panose="02020603050405020304" pitchFamily="18" charset="0"/>
              </a:rPr>
              <a:t>	2. Receiving</a:t>
            </a:r>
          </a:p>
          <a:p>
            <a:pPr marL="0" lvl="0" indent="0">
              <a:buNone/>
            </a:pPr>
            <a:r>
              <a:rPr lang="en-US" sz="1600" b="0" dirty="0" smtClean="0">
                <a:solidFill>
                  <a:schemeClr val="tx1"/>
                </a:solidFill>
                <a:cs typeface="Times New Roman" panose="02020603050405020304" pitchFamily="18" charset="0"/>
              </a:rPr>
              <a:t>	3. Immediate Needs</a:t>
            </a:r>
          </a:p>
          <a:p>
            <a:pPr marL="114300" indent="0">
              <a:buNone/>
            </a:pPr>
            <a:r>
              <a:rPr lang="en-US" sz="1600" b="0" dirty="0" smtClean="0">
                <a:solidFill>
                  <a:schemeClr val="tx1"/>
                </a:solidFill>
                <a:cs typeface="Times New Roman" panose="02020603050405020304" pitchFamily="18" charset="0"/>
              </a:rPr>
              <a:t>	4. Put away</a:t>
            </a:r>
          </a:p>
          <a:p>
            <a:pPr marL="114300" indent="0">
              <a:buNone/>
            </a:pPr>
            <a:endParaRPr lang="en-US" sz="1600" dirty="0" smtClean="0"/>
          </a:p>
          <a:p>
            <a:endParaRPr lang="en-US" sz="1600" dirty="0"/>
          </a:p>
        </p:txBody>
      </p:sp>
    </p:spTree>
    <p:extLst>
      <p:ext uri="{BB962C8B-B14F-4D97-AF65-F5344CB8AC3E}">
        <p14:creationId xmlns:p14="http://schemas.microsoft.com/office/powerpoint/2010/main" val="3037186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cs typeface="Times New Roman" panose="02020603050405020304" pitchFamily="18" charset="0"/>
              </a:rPr>
              <a:t>Pre – Receiving</a:t>
            </a:r>
            <a:br>
              <a:rPr lang="en-US" sz="2400" dirty="0">
                <a:cs typeface="Times New Roman" panose="02020603050405020304" pitchFamily="18" charset="0"/>
              </a:rPr>
            </a:br>
            <a:endParaRPr lang="en-US" sz="2400" dirty="0"/>
          </a:p>
        </p:txBody>
      </p:sp>
      <p:sp>
        <p:nvSpPr>
          <p:cNvPr id="3" name="Content Placeholder 2"/>
          <p:cNvSpPr>
            <a:spLocks noGrp="1"/>
          </p:cNvSpPr>
          <p:nvPr>
            <p:ph idx="1"/>
          </p:nvPr>
        </p:nvSpPr>
        <p:spPr>
          <a:xfrm>
            <a:off x="376517" y="1385047"/>
            <a:ext cx="8229600" cy="4525963"/>
          </a:xfrm>
        </p:spPr>
        <p:txBody>
          <a:bodyPr/>
          <a:lstStyle/>
          <a:p>
            <a:pPr marL="0" indent="0">
              <a:buNone/>
            </a:pPr>
            <a:endParaRPr lang="en-US" sz="1600" b="0" dirty="0" smtClean="0">
              <a:solidFill>
                <a:schemeClr val="tx1"/>
              </a:solidFill>
            </a:endParaRPr>
          </a:p>
          <a:p>
            <a:pPr marL="0" indent="0">
              <a:buNone/>
            </a:pPr>
            <a:r>
              <a:rPr lang="en-US" sz="1600" b="0" dirty="0" smtClean="0">
                <a:solidFill>
                  <a:schemeClr val="tx1"/>
                </a:solidFill>
              </a:rPr>
              <a:t>Pre-Receiving </a:t>
            </a:r>
            <a:r>
              <a:rPr lang="en-US" sz="1600" b="0" dirty="0">
                <a:solidFill>
                  <a:schemeClr val="tx1"/>
                </a:solidFill>
              </a:rPr>
              <a:t>allows warehouse systems to prepare for </a:t>
            </a:r>
            <a:r>
              <a:rPr lang="en-US" sz="1600" b="0" dirty="0" smtClean="0">
                <a:solidFill>
                  <a:schemeClr val="tx1"/>
                </a:solidFill>
              </a:rPr>
              <a:t>the reception </a:t>
            </a:r>
            <a:r>
              <a:rPr lang="en-US" sz="1600" b="0" dirty="0">
                <a:solidFill>
                  <a:schemeClr val="tx1"/>
                </a:solidFill>
              </a:rPr>
              <a:t>of incoming materials and goods. </a:t>
            </a:r>
            <a:endParaRPr lang="en-US" sz="1600" b="0" dirty="0" smtClean="0">
              <a:solidFill>
                <a:schemeClr val="tx1"/>
              </a:solidFill>
            </a:endParaRPr>
          </a:p>
          <a:p>
            <a:pPr marL="0" indent="0">
              <a:buNone/>
            </a:pPr>
            <a:endParaRPr lang="en-US" sz="1600" b="0" dirty="0" smtClean="0">
              <a:solidFill>
                <a:schemeClr val="tx1"/>
              </a:solidFill>
            </a:endParaRPr>
          </a:p>
          <a:p>
            <a:pPr marL="0" indent="0">
              <a:buNone/>
            </a:pPr>
            <a:r>
              <a:rPr lang="en-US" sz="1600" b="0" dirty="0" smtClean="0">
                <a:solidFill>
                  <a:schemeClr val="tx1"/>
                </a:solidFill>
              </a:rPr>
              <a:t>Vendors </a:t>
            </a:r>
            <a:r>
              <a:rPr lang="en-US" sz="1600" b="0" dirty="0">
                <a:solidFill>
                  <a:schemeClr val="tx1"/>
                </a:solidFill>
              </a:rPr>
              <a:t>will </a:t>
            </a:r>
            <a:r>
              <a:rPr lang="en-US" sz="1600" b="0" dirty="0" smtClean="0">
                <a:solidFill>
                  <a:schemeClr val="tx1"/>
                </a:solidFill>
              </a:rPr>
              <a:t>send ASNs </a:t>
            </a:r>
            <a:r>
              <a:rPr lang="en-US" sz="1600" b="0" dirty="0">
                <a:solidFill>
                  <a:schemeClr val="tx1"/>
                </a:solidFill>
              </a:rPr>
              <a:t>(Advance Shipment Notice) which includes </a:t>
            </a:r>
            <a:r>
              <a:rPr lang="en-US" sz="1600" b="0" dirty="0" smtClean="0">
                <a:solidFill>
                  <a:schemeClr val="tx1"/>
                </a:solidFill>
              </a:rPr>
              <a:t>Purchase Order</a:t>
            </a:r>
            <a:r>
              <a:rPr lang="en-US" sz="1600" b="0" dirty="0">
                <a:solidFill>
                  <a:schemeClr val="tx1"/>
                </a:solidFill>
              </a:rPr>
              <a:t>, item, case and quantity </a:t>
            </a:r>
            <a:r>
              <a:rPr lang="en-US" sz="1600" b="0" dirty="0" smtClean="0">
                <a:solidFill>
                  <a:schemeClr val="tx1"/>
                </a:solidFill>
              </a:rPr>
              <a:t>information</a:t>
            </a:r>
            <a:r>
              <a:rPr lang="en-US" sz="1600" b="0" dirty="0">
                <a:solidFill>
                  <a:schemeClr val="tx1"/>
                </a:solidFill>
              </a:rPr>
              <a:t> and also has appointment schedule.</a:t>
            </a:r>
          </a:p>
          <a:p>
            <a:pPr marL="0" lvl="0" indent="0">
              <a:buNone/>
            </a:pPr>
            <a:endParaRPr lang="en-US" sz="1600" b="0" dirty="0" smtClean="0">
              <a:solidFill>
                <a:schemeClr val="tx1"/>
              </a:solidFill>
            </a:endParaRPr>
          </a:p>
          <a:p>
            <a:pPr marL="0" lvl="0" indent="0">
              <a:buNone/>
            </a:pPr>
            <a:r>
              <a:rPr lang="en-US" sz="1600" b="0" dirty="0" smtClean="0">
                <a:solidFill>
                  <a:schemeClr val="tx1"/>
                </a:solidFill>
              </a:rPr>
              <a:t>ASN </a:t>
            </a:r>
            <a:r>
              <a:rPr lang="en-US" sz="1600" b="0" dirty="0">
                <a:solidFill>
                  <a:schemeClr val="tx1"/>
                </a:solidFill>
              </a:rPr>
              <a:t>(Advance Shipment </a:t>
            </a:r>
            <a:r>
              <a:rPr lang="en-US" sz="1600" b="0" dirty="0" smtClean="0">
                <a:solidFill>
                  <a:schemeClr val="tx1"/>
                </a:solidFill>
              </a:rPr>
              <a:t>Notice</a:t>
            </a:r>
            <a:r>
              <a:rPr lang="en-US" sz="1600" b="0" dirty="0">
                <a:solidFill>
                  <a:schemeClr val="tx1"/>
                </a:solidFill>
              </a:rPr>
              <a:t>) is a notification of pending deliveries, similar to a packing list. It is usually sent in an electronic format and is a common EDI document. </a:t>
            </a:r>
          </a:p>
          <a:p>
            <a:pPr marL="0" indent="0">
              <a:buNone/>
            </a:pPr>
            <a:endParaRPr lang="en-US" sz="1600" b="0" dirty="0">
              <a:solidFill>
                <a:schemeClr val="tx1"/>
              </a:solidFill>
            </a:endParaRPr>
          </a:p>
          <a:p>
            <a:pPr marL="0" indent="0">
              <a:buNone/>
            </a:pPr>
            <a:r>
              <a:rPr lang="en-US" sz="1600" b="0" dirty="0" smtClean="0">
                <a:solidFill>
                  <a:schemeClr val="tx1"/>
                </a:solidFill>
              </a:rPr>
              <a:t>Upon successful receipt </a:t>
            </a:r>
            <a:r>
              <a:rPr lang="en-US" sz="1600" b="0" dirty="0">
                <a:solidFill>
                  <a:schemeClr val="tx1"/>
                </a:solidFill>
              </a:rPr>
              <a:t>of the ASN, a guard will be able to check the trailer </a:t>
            </a:r>
            <a:r>
              <a:rPr lang="en-US" sz="1600" b="0" dirty="0" smtClean="0">
                <a:solidFill>
                  <a:schemeClr val="tx1"/>
                </a:solidFill>
              </a:rPr>
              <a:t>in during receiving.</a:t>
            </a:r>
          </a:p>
          <a:p>
            <a:pPr marL="0" indent="0">
              <a:buNone/>
            </a:pPr>
            <a:endParaRPr lang="en-US" sz="1600" b="0" dirty="0">
              <a:solidFill>
                <a:schemeClr val="tx1"/>
              </a:solidFill>
            </a:endParaRPr>
          </a:p>
          <a:p>
            <a:pPr marL="0" indent="0">
              <a:buNone/>
            </a:pPr>
            <a:r>
              <a:rPr lang="en-US" sz="1600" b="0" dirty="0">
                <a:solidFill>
                  <a:schemeClr val="tx1"/>
                </a:solidFill>
              </a:rPr>
              <a:t>Pre-Receiving comes with appointment scheduling and yard management.</a:t>
            </a:r>
          </a:p>
          <a:p>
            <a:pPr marL="0" indent="0">
              <a:buNone/>
            </a:pPr>
            <a:r>
              <a:rPr lang="en-US" sz="1600" b="0" dirty="0">
                <a:solidFill>
                  <a:schemeClr val="tx1"/>
                </a:solidFill>
              </a:rPr>
              <a:t> </a:t>
            </a:r>
          </a:p>
          <a:p>
            <a:pPr marL="0" indent="0">
              <a:buNone/>
            </a:pPr>
            <a:endParaRPr lang="en-US" b="0" dirty="0">
              <a:solidFill>
                <a:schemeClr val="tx1"/>
              </a:solidFill>
            </a:endParaRPr>
          </a:p>
        </p:txBody>
      </p:sp>
    </p:spTree>
    <p:extLst>
      <p:ext uri="{BB962C8B-B14F-4D97-AF65-F5344CB8AC3E}">
        <p14:creationId xmlns:p14="http://schemas.microsoft.com/office/powerpoint/2010/main" val="13728853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C8A0C4F-596F-49FD-B18B-0ACB1AC42AD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3634</TotalTime>
  <Words>2846</Words>
  <Application>Microsoft Office PowerPoint</Application>
  <PresentationFormat>On-screen Show (4:3)</PresentationFormat>
  <Paragraphs>375</Paragraphs>
  <Slides>43</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ＭＳ Ｐゴシック</vt:lpstr>
      <vt:lpstr>Arial</vt:lpstr>
      <vt:lpstr>Calibri</vt:lpstr>
      <vt:lpstr>Candara</vt:lpstr>
      <vt:lpstr>Times New Roman</vt:lpstr>
      <vt:lpstr>Wingdings</vt:lpstr>
      <vt:lpstr>Office Theme</vt:lpstr>
      <vt:lpstr>Document</vt:lpstr>
      <vt:lpstr>PowerPoint Presentation</vt:lpstr>
      <vt:lpstr>Introduction to WMS</vt:lpstr>
      <vt:lpstr>PowerPoint Presentation</vt:lpstr>
      <vt:lpstr>Types of Warehouse</vt:lpstr>
      <vt:lpstr>Types of Business Flow</vt:lpstr>
      <vt:lpstr>Types of operations</vt:lpstr>
      <vt:lpstr>PowerPoint Presentation</vt:lpstr>
      <vt:lpstr>Inbound operation</vt:lpstr>
      <vt:lpstr>Pre – Receiving </vt:lpstr>
      <vt:lpstr>Appointment Scheduling</vt:lpstr>
      <vt:lpstr>Yard Management</vt:lpstr>
      <vt:lpstr>Receiving</vt:lpstr>
      <vt:lpstr>Receiving Flow</vt:lpstr>
      <vt:lpstr>PowerPoint Presentation</vt:lpstr>
      <vt:lpstr>PowerPoint Presentation</vt:lpstr>
      <vt:lpstr>Putaway </vt:lpstr>
      <vt:lpstr>Types of location’s</vt:lpstr>
      <vt:lpstr>Types Of Put Away</vt:lpstr>
      <vt:lpstr>PowerPoint Presentation</vt:lpstr>
      <vt:lpstr>Inventory Management</vt:lpstr>
      <vt:lpstr>PowerPoint Presentation</vt:lpstr>
      <vt:lpstr>PowerPoint Presentation</vt:lpstr>
      <vt:lpstr>PowerPoint Presentation</vt:lpstr>
      <vt:lpstr>Outbound operation </vt:lpstr>
      <vt:lpstr>Waving Process</vt:lpstr>
      <vt:lpstr>PowerPoint Presentation</vt:lpstr>
      <vt:lpstr>Allocation Configuration </vt:lpstr>
      <vt:lpstr>Inventory Need Types </vt:lpstr>
      <vt:lpstr>Allocation Methods</vt:lpstr>
      <vt:lpstr>PowerPoint Presentation</vt:lpstr>
      <vt:lpstr>Cubing (Cartonization) </vt:lpstr>
      <vt:lpstr>Types of Cubing</vt:lpstr>
      <vt:lpstr>Picking</vt:lpstr>
      <vt:lpstr>PowerPoint Presentation</vt:lpstr>
      <vt:lpstr>Packing</vt:lpstr>
      <vt:lpstr>Packing Types</vt:lpstr>
      <vt:lpstr>Packing</vt:lpstr>
      <vt:lpstr>Routing</vt:lpstr>
      <vt:lpstr>Routing Types</vt:lpstr>
      <vt:lpstr>Order Consolidation</vt:lpstr>
      <vt:lpstr>Task Management</vt:lpstr>
      <vt:lpstr>Shipping</vt:lpstr>
      <vt:lpstr>Invoicing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ENR, Vishweswar</cp:lastModifiedBy>
  <cp:revision>542</cp:revision>
  <dcterms:created xsi:type="dcterms:W3CDTF">2014-04-28T11:21:39Z</dcterms:created>
  <dcterms:modified xsi:type="dcterms:W3CDTF">2019-07-18T13:29:47Z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